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6" r:id="rId3"/>
    <p:sldId id="260" r:id="rId4"/>
    <p:sldId id="261" r:id="rId5"/>
    <p:sldId id="257" r:id="rId6"/>
    <p:sldId id="258" r:id="rId7"/>
    <p:sldId id="259" r:id="rId8"/>
    <p:sldId id="262" r:id="rId9"/>
    <p:sldId id="267" r:id="rId10"/>
    <p:sldId id="263" r:id="rId11"/>
    <p:sldId id="268" r:id="rId12"/>
    <p:sldId id="264" r:id="rId13"/>
    <p:sldId id="265" r:id="rId14"/>
    <p:sldId id="266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8239B-5748-44DC-BF79-8216A51707DF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F8C5-425A-4257-93BE-BA3D20F03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5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3F8C5-425A-4257-93BE-BA3D20F03F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37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limatskepromene.rs/" TargetMode="External"/><Relationship Id="rId7" Type="http://schemas.openxmlformats.org/officeDocument/2006/relationships/hyperlink" Target="mailto:dragana.radulovic@ekologija.gov.rs" TargetMode="External"/><Relationship Id="rId2" Type="http://schemas.openxmlformats.org/officeDocument/2006/relationships/hyperlink" Target="http://www.ekologija.gov.rs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ana.repac@ekologija.gov.rs" TargetMode="External"/><Relationship Id="rId5" Type="http://schemas.openxmlformats.org/officeDocument/2006/relationships/hyperlink" Target="mailto:danijela.bozanic@ekologija.gov.rs" TargetMode="External"/><Relationship Id="rId4" Type="http://schemas.openxmlformats.org/officeDocument/2006/relationships/hyperlink" Target="http://www.klimatskastrategija.e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r-Cyrl-RS" b="1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sr-Cyrl-RS" sz="4000" i="1" dirty="0" smtClean="0">
                <a:solidFill>
                  <a:schemeClr val="accent1">
                    <a:lumMod val="75000"/>
                  </a:schemeClr>
                </a:solidFill>
              </a:rPr>
              <a:t>НАЦРТ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4000" i="1" dirty="0" smtClean="0">
                <a:solidFill>
                  <a:schemeClr val="accent1">
                    <a:lumMod val="75000"/>
                  </a:schemeClr>
                </a:solidFill>
              </a:rPr>
              <a:t>ЗАКОН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sz="4000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0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sz="4000" i="1" dirty="0">
                <a:solidFill>
                  <a:schemeClr val="accent1">
                    <a:lumMod val="75000"/>
                  </a:schemeClr>
                </a:solidFill>
              </a:rPr>
              <a:t>О КЛИМАТСКИМ ПРОМЕНАМА</a:t>
            </a:r>
            <a:r>
              <a:rPr lang="en-US" sz="4000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000" i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4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4267200"/>
            <a:ext cx="6781800" cy="23622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СТАЛНА КОНФЕРЕНЦИЈА ГРАДОВА И ОПШТИНА</a:t>
            </a:r>
          </a:p>
          <a:p>
            <a:pPr>
              <a:spcBef>
                <a:spcPts val="0"/>
              </a:spcBef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САВЕЗ ГРАДОВА И ОПШТИНА СРБИЈЕ</a:t>
            </a:r>
          </a:p>
          <a:p>
            <a:pPr>
              <a:spcBef>
                <a:spcPts val="0"/>
              </a:spcBef>
            </a:pP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ОДБОР ЗА ЖИВОТНУ СРЕДИНУ И ВАНРЕДНЕ СИТУАЦИЈЕ</a:t>
            </a:r>
          </a:p>
          <a:p>
            <a:pPr>
              <a:spcBef>
                <a:spcPts val="0"/>
              </a:spcBef>
            </a:pP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ДРУГА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СЕДНИЦА</a:t>
            </a:r>
          </a:p>
          <a:p>
            <a:pPr>
              <a:spcBef>
                <a:spcPts val="0"/>
              </a:spcBef>
            </a:pP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sr-Cyrl-RS" sz="2400" dirty="0" smtClean="0">
                <a:solidFill>
                  <a:schemeClr val="accent1">
                    <a:lumMod val="50000"/>
                  </a:schemeClr>
                </a:solidFill>
              </a:rPr>
              <a:t>Крушевац, </a:t>
            </a:r>
            <a:r>
              <a:rPr lang="sr-Cyrl-RS" sz="2400" dirty="0" smtClean="0">
                <a:solidFill>
                  <a:schemeClr val="accent1">
                    <a:lumMod val="50000"/>
                  </a:schemeClr>
                </a:solidFill>
              </a:rPr>
              <a:t>25. </a:t>
            </a:r>
            <a:r>
              <a:rPr lang="sr-Cyrl-RS" sz="2400" dirty="0" smtClean="0">
                <a:solidFill>
                  <a:schemeClr val="accent1">
                    <a:lumMod val="50000"/>
                  </a:schemeClr>
                </a:solidFill>
              </a:rPr>
              <a:t>мај 2018. године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 descr="Srbija-Grb_wp_1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628" y="304800"/>
            <a:ext cx="542925" cy="9334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559185"/>
              </p:ext>
            </p:extLst>
          </p:nvPr>
        </p:nvGraphicFramePr>
        <p:xfrm>
          <a:off x="1828800" y="1371600"/>
          <a:ext cx="5486400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Република Србија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МИНИСТАРСТВО ЗАШТИТЕ ЖИВОТНЕ СРЕДИНЕ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951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600" dirty="0">
                <a:solidFill>
                  <a:schemeClr val="accent1">
                    <a:lumMod val="75000"/>
                  </a:schemeClr>
                </a:solidFill>
              </a:rPr>
              <a:t>Програм </a:t>
            </a:r>
            <a:r>
              <a:rPr lang="sl-SI" sz="3600" dirty="0">
                <a:solidFill>
                  <a:schemeClr val="accent1">
                    <a:lumMod val="75000"/>
                  </a:schemeClr>
                </a:solidFill>
              </a:rPr>
              <a:t>прилагођавања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562600"/>
          </a:xfrm>
        </p:spPr>
        <p:txBody>
          <a:bodyPr>
            <a:noAutofit/>
          </a:bodyPr>
          <a:lstStyle/>
          <a:p>
            <a:pPr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Програм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прилагођавања на измењене климатске услове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. Споразума из Париза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15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Уредб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525/2013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sr-Cyrl-RS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М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ЗЖС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оквирни садржај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 10 година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Народна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скупштина</a:t>
            </a:r>
            <a:endParaRPr lang="sr-Cyrl-R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Остварује се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доношењем секторских 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стратегија,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планова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програма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др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Секторска 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документа </a:t>
            </a:r>
            <a:r>
              <a:rPr lang="sr-Cyrl-RS" sz="2400" u="sng" dirty="0">
                <a:solidFill>
                  <a:schemeClr val="accent1">
                    <a:lumMod val="75000"/>
                  </a:schemeClr>
                </a:solidFill>
              </a:rPr>
              <a:t>тренутно 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не садрже одредбе које се тичу потреба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прилагођавања, </a:t>
            </a:r>
            <a:r>
              <a:rPr lang="sr-Cyrl-RS" sz="2400" i="1" dirty="0" smtClean="0">
                <a:solidFill>
                  <a:schemeClr val="accent1">
                    <a:lumMod val="75000"/>
                  </a:schemeClr>
                </a:solidFill>
              </a:rPr>
              <a:t>морају бити </a:t>
            </a:r>
            <a:r>
              <a:rPr lang="sr-Cyrl-RS" sz="2400" i="1" dirty="0">
                <a:solidFill>
                  <a:schemeClr val="accent1">
                    <a:lumMod val="75000"/>
                  </a:schemeClr>
                </a:solidFill>
              </a:rPr>
              <a:t>у складу са Програмом и </a:t>
            </a:r>
            <a:r>
              <a:rPr lang="sl-SI" sz="2400" i="1" dirty="0">
                <a:solidFill>
                  <a:schemeClr val="accent1">
                    <a:lumMod val="75000"/>
                  </a:schemeClr>
                </a:solidFill>
              </a:rPr>
              <a:t>садрж</a:t>
            </a:r>
            <a:r>
              <a:rPr lang="sr-Cyrl-RS" sz="2400" i="1" dirty="0">
                <a:solidFill>
                  <a:schemeClr val="accent1">
                    <a:lumMod val="75000"/>
                  </a:schemeClr>
                </a:solidFill>
              </a:rPr>
              <a:t>ати</a:t>
            </a:r>
            <a:r>
              <a:rPr lang="sl-SI" sz="2400" i="1" dirty="0">
                <a:solidFill>
                  <a:schemeClr val="accent1">
                    <a:lumMod val="75000"/>
                  </a:schemeClr>
                </a:solidFill>
              </a:rPr>
              <a:t> опис специфичних мера са листе </a:t>
            </a:r>
            <a:r>
              <a:rPr lang="sl-SI" sz="2400" i="1" dirty="0" smtClean="0">
                <a:solidFill>
                  <a:schemeClr val="accent1">
                    <a:lumMod val="75000"/>
                  </a:schemeClr>
                </a:solidFill>
              </a:rPr>
              <a:t>приорит</a:t>
            </a:r>
            <a:r>
              <a:rPr lang="sr-Cyrl-RS" sz="2400" i="1" dirty="0" smtClean="0">
                <a:solidFill>
                  <a:schemeClr val="accent1">
                    <a:lumMod val="75000"/>
                  </a:schemeClr>
                </a:solidFill>
              </a:rPr>
              <a:t>етних</a:t>
            </a:r>
            <a:r>
              <a:rPr lang="sl-SI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Cyrl-RS" sz="24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Органи и организације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до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1. јануара сваке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године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 у односу на годину усвајања Програма,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 достављају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М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ЗЖС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извештај о спроведеним мерама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појавама као што су поплаве, екстремне температуре, суше и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др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последицама</a:t>
            </a:r>
            <a:endParaRPr lang="sr-Cyrl-R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Влада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 ће прописати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листу органа и организација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 који су дужни да извештавају,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као и садрж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ину и форму 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извештаја</a:t>
            </a:r>
          </a:p>
          <a:p>
            <a:pPr algn="just">
              <a:buFontTx/>
              <a:buChar char="-"/>
            </a:pPr>
            <a:endParaRPr lang="en-US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099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</a:rPr>
              <a:t>Сарадња </a:t>
            </a:r>
            <a:endParaRPr lang="sr-Latn-R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арадњ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јавности на припреми и доношењу стратегија и планова у складу са захтевима Архуске конвенције и Уредбе 525/2013</a:t>
            </a:r>
            <a:endParaRPr lang="sr-Cyrl-RS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Национални савет за климатске промене један од значајних института постизања друштвеног консензуса о питањима климатских промена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58187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sl-SI" sz="3600" dirty="0">
                <a:solidFill>
                  <a:schemeClr val="accent1">
                    <a:lumMod val="75000"/>
                  </a:schemeClr>
                </a:solidFill>
              </a:rPr>
              <a:t>Политике и мере 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spcAft>
                <a:spcPts val="1200"/>
              </a:spcAft>
            </a:pP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Механизам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чистог развоја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одредбе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члана 50.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Закона о заштити ваздуха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Кјото протокола 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</a:pP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Доступност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података о економичности потрошње горива и емисијама CO2 у вези са продајом нових путничких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возила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бавезе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продавац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има да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обезбе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де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податк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о потрошњи горива и емисијама CO</a:t>
            </a:r>
            <a:r>
              <a:rPr lang="sl-SI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из нових путничких возила која продају или дају на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лизинг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У сарадњи са Агенцијом за безбедност саобраћаја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64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</a:rPr>
              <a:t>МРВ </a:t>
            </a:r>
            <a:r>
              <a:rPr lang="sl-SI" sz="3600" dirty="0" smtClean="0">
                <a:solidFill>
                  <a:schemeClr val="accent1">
                    <a:lumMod val="75000"/>
                  </a:schemeClr>
                </a:solidFill>
              </a:rPr>
              <a:t>постројења </a:t>
            </a:r>
            <a:r>
              <a:rPr lang="sl-SI" sz="3600" dirty="0">
                <a:solidFill>
                  <a:schemeClr val="accent1">
                    <a:lumMod val="75000"/>
                  </a:schemeClr>
                </a:solidFill>
              </a:rPr>
              <a:t>и ваздухоплова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(Директив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а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2003/87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чланови 25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56)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334000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бавез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е: 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дозвол</a:t>
            </a:r>
            <a:r>
              <a:rPr lang="sr-Cyrl-RS" sz="3300" dirty="0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3300" dirty="0">
                <a:solidFill>
                  <a:schemeClr val="accent1">
                    <a:lumMod val="75000"/>
                  </a:schemeClr>
                </a:solidFill>
              </a:rPr>
              <a:t>за емисије 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GHG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 о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ператер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има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3300" dirty="0">
                <a:solidFill>
                  <a:schemeClr val="accent1">
                    <a:lumMod val="75000"/>
                  </a:schemeClr>
                </a:solidFill>
              </a:rPr>
              <a:t>одређених 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постројења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 (подзаконским актом), </a:t>
            </a:r>
            <a:r>
              <a:rPr lang="sl-SI" sz="3300" dirty="0">
                <a:solidFill>
                  <a:schemeClr val="accent1">
                    <a:lumMod val="75000"/>
                  </a:schemeClr>
                </a:solidFill>
              </a:rPr>
              <a:t>одобр</a:t>
            </a:r>
            <a:r>
              <a:rPr lang="sr-Cyrl-RS" sz="3300" dirty="0">
                <a:solidFill>
                  <a:schemeClr val="accent1">
                    <a:lumMod val="75000"/>
                  </a:schemeClr>
                </a:solidFill>
              </a:rPr>
              <a:t>ење на</a:t>
            </a:r>
            <a:r>
              <a:rPr lang="sl-SI" sz="3300" dirty="0">
                <a:solidFill>
                  <a:schemeClr val="accent1">
                    <a:lumMod val="75000"/>
                  </a:schemeClr>
                </a:solidFill>
              </a:rPr>
              <a:t> план мониторинга 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вио-оператер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им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sl-SI" sz="3300" dirty="0">
                <a:solidFill>
                  <a:schemeClr val="accent1">
                    <a:lumMod val="75000"/>
                  </a:schemeClr>
                </a:solidFill>
              </a:rPr>
              <a:t>мониторинг емисија и 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једних и других 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доставља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ње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 верификовани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х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 извештај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а МЗЖС-у</a:t>
            </a:r>
          </a:p>
          <a:p>
            <a:pPr algn="just">
              <a:spcAft>
                <a:spcPts val="600"/>
              </a:spcAft>
            </a:pP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НОВА ПОСЛОВНА ШАНСА – В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ерификациј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а (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акредит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овани 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верификатор</a:t>
            </a:r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и)</a:t>
            </a:r>
            <a:endParaRPr lang="en-US" sz="33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sr-Cyrl-RS" sz="3300" dirty="0" smtClean="0">
                <a:solidFill>
                  <a:schemeClr val="accent1">
                    <a:lumMod val="75000"/>
                  </a:schemeClr>
                </a:solidFill>
              </a:rPr>
              <a:t>Пет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 поглавља</a:t>
            </a:r>
            <a:r>
              <a:rPr lang="sl-SI" sz="3300" dirty="0">
                <a:solidFill>
                  <a:schemeClr val="accent1">
                    <a:lumMod val="75000"/>
                  </a:schemeClr>
                </a:solidFill>
              </a:rPr>
              <a:t>: Дозвола за емисије GHG оператеру постројења, Одобрење на план мониторинга GHG авио-оператеру, Мониторинг и извештавање о емисијама GHG из постројења и ваздухоплова, Верификација и акредитација и Достављање и приступ </a:t>
            </a:r>
            <a:r>
              <a:rPr lang="sl-SI" sz="3300" dirty="0" smtClean="0">
                <a:solidFill>
                  <a:schemeClr val="accent1">
                    <a:lumMod val="75000"/>
                  </a:schemeClr>
                </a:solidFill>
              </a:rPr>
              <a:t>информацијама</a:t>
            </a:r>
            <a:endParaRPr lang="en-US" sz="33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sr-Cyrl-RS" sz="33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24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sl-SI" sz="3600" dirty="0">
                <a:solidFill>
                  <a:schemeClr val="accent1">
                    <a:lumMod val="75000"/>
                  </a:schemeClr>
                </a:solidFill>
              </a:rPr>
              <a:t>Дозвола за емисије GHG </a:t>
            </a:r>
            <a:r>
              <a:rPr lang="sl-SI" sz="3600" dirty="0" smtClean="0">
                <a:solidFill>
                  <a:schemeClr val="accent1">
                    <a:lumMod val="75000"/>
                  </a:schemeClr>
                </a:solidFill>
              </a:rPr>
              <a:t>оператеру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867400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600"/>
              </a:spcAft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Нова - п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ре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почетка рада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и дозвола 4 месеца по пријему захтева </a:t>
            </a:r>
          </a:p>
          <a:p>
            <a:pPr algn="just">
              <a:spcAft>
                <a:spcPts val="600"/>
              </a:spcAft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Постојећа  (обавља активности које доводе до емисија у тренутку ступања на снагу Закона) у року од 3 месеца од ступања на снагу подзаконских прописа и дозвола 9 месеци</a:t>
            </a:r>
          </a:p>
          <a:p>
            <a:pPr algn="just">
              <a:spcAft>
                <a:spcPts val="600"/>
              </a:spcAft>
            </a:pP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Врсте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активности при чијем се вршењу емитују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GHG и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за чије обављање оператери морају да прибаве дозволу биће прописане подзаконским актом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Владе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Aft>
                <a:spcPts val="600"/>
              </a:spcAft>
            </a:pP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Циљ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издавања дозволе је да се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е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активности које емитују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GHG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могу врш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ити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у постројењима чији су оператери у законом прописаном поступку доказали да ће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успоставити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ефикасан, квалитетан и поуздан систем праћења и извештавања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емисија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GHG 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Aft>
                <a:spcPts val="600"/>
              </a:spcAft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оступак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за издавање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дозволе,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садржај дозволе, ревизија, измена и престанак важења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дозволе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691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600" dirty="0">
                <a:solidFill>
                  <a:schemeClr val="accent1">
                    <a:lumMod val="75000"/>
                  </a:schemeClr>
                </a:solidFill>
              </a:rPr>
              <a:t>Одобрење на план мониторинга GHG авио-оператеру </a:t>
            </a:r>
            <a:endParaRPr lang="sr-Latn-R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90457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ре 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започињања активности </a:t>
            </a:r>
            <a:endParaRPr lang="sr-Cyrl-R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Aft>
                <a:spcPts val="600"/>
              </a:spcAft>
            </a:pP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ктивности и 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гасова за које није потребно доставити план мониторинга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подзаконски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 акт</a:t>
            </a:r>
          </a:p>
          <a:p>
            <a:pPr algn="just">
              <a:spcAft>
                <a:spcPts val="600"/>
              </a:spcAft>
            </a:pP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У поступку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добравања 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Д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ректорат 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цивилног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ваздухопловства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као 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орган надлежан за ваздужни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саобраћај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има 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потребна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стручна 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и техничка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знањ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а </a:t>
            </a:r>
          </a:p>
          <a:p>
            <a:pPr algn="just">
              <a:spcAft>
                <a:spcPts val="600"/>
              </a:spcAft>
            </a:pP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Тренутно немачка надлежна институција </a:t>
            </a:r>
          </a:p>
          <a:p>
            <a:pPr marL="0" indent="0" algn="just">
              <a:spcBef>
                <a:spcPts val="0"/>
              </a:spcBef>
              <a:buNone/>
            </a:pPr>
            <a:endParaRPr lang="sr-Cyrl-R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Aft>
                <a:spcPts val="600"/>
              </a:spcAft>
            </a:pP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Извештавање у оба случаја према плану мониторинга</a:t>
            </a:r>
            <a:r>
              <a:rPr lang="sl-SI" dirty="0" smtClean="0"/>
              <a:t> 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до 31. марта текуће године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за 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претходну календарску годину</a:t>
            </a:r>
            <a:endParaRPr lang="sr-Latn-RS" sz="28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3968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sl-SI" sz="3600" dirty="0">
                <a:solidFill>
                  <a:schemeClr val="accent1">
                    <a:lumMod val="75000"/>
                  </a:schemeClr>
                </a:solidFill>
              </a:rPr>
              <a:t>Систем за мониторинг и извештавање о националним емисијама GHG </a:t>
            </a:r>
            <a:endParaRPr lang="sr-Latn-R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953000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</a:pP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Национални 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систем 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инвентар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 GHG 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- Инвентар 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GHG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 који је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 база података која садржи нарочито: податке о активностима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примењене емисионе факторе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податке о емисијама GHG 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друге податке </a:t>
            </a:r>
            <a:endParaRPr lang="sr-Cyrl-R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Aft>
                <a:spcPts val="600"/>
              </a:spcAft>
            </a:pP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СЕПА успоставља и води инвентар и израђује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 Национални извештај о инвентару GHG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 који је саставни је део Извештаја о стању животне средине</a:t>
            </a:r>
          </a:p>
          <a:p>
            <a:pPr algn="just">
              <a:spcAft>
                <a:spcPts val="600"/>
              </a:spcAft>
            </a:pP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рган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 и организациј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 надлежн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е 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за вођење или управљање информационим системима и базама података 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значајним 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за израду 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нвентара GHG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 у обавези су да исте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 достављају 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СЕПА-и и да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 спроводе контролу 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осигура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ва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ју квалитет података</a:t>
            </a:r>
            <a:endParaRPr lang="sr-Cyrl-R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Aft>
                <a:spcPts val="600"/>
              </a:spcAft>
            </a:pPr>
            <a:r>
              <a:rPr lang="sl-SI" sz="2200" dirty="0">
                <a:solidFill>
                  <a:schemeClr val="accent1">
                    <a:lumMod val="75000"/>
                  </a:schemeClr>
                </a:solidFill>
              </a:rPr>
              <a:t>Влад</a:t>
            </a:r>
            <a:r>
              <a:rPr lang="sr-Cyrl-RS" sz="2200" dirty="0">
                <a:solidFill>
                  <a:schemeClr val="accent1">
                    <a:lumMod val="75000"/>
                  </a:schemeClr>
                </a:solidFill>
              </a:rPr>
              <a:t>у</a:t>
            </a:r>
            <a:r>
              <a:rPr lang="sl-SI" sz="22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утврђује 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орган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е,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200" dirty="0">
                <a:solidFill>
                  <a:schemeClr val="accent1">
                    <a:lumMod val="75000"/>
                  </a:schemeClr>
                </a:solidFill>
              </a:rPr>
              <a:t>организације</a:t>
            </a:r>
            <a:r>
              <a:rPr lang="sr-Cyrl-RS" sz="2200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sl-SI" sz="2200" dirty="0">
                <a:solidFill>
                  <a:schemeClr val="accent1">
                    <a:lumMod val="75000"/>
                  </a:schemeClr>
                </a:solidFill>
              </a:rPr>
              <a:t>друг</a:t>
            </a:r>
            <a:r>
              <a:rPr lang="sr-Cyrl-RS" sz="2200" dirty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sz="2200" dirty="0">
                <a:solidFill>
                  <a:schemeClr val="accent1">
                    <a:lumMod val="75000"/>
                  </a:schemeClr>
                </a:solidFill>
              </a:rPr>
              <a:t> правн</a:t>
            </a:r>
            <a:r>
              <a:rPr lang="sr-Cyrl-RS" sz="2200" dirty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sz="2200" dirty="0">
                <a:solidFill>
                  <a:schemeClr val="accent1">
                    <a:lumMod val="75000"/>
                  </a:schemeClr>
                </a:solidFill>
              </a:rPr>
              <a:t> или физичк</a:t>
            </a:r>
            <a:r>
              <a:rPr lang="sr-Cyrl-RS" sz="2200" dirty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sz="2200" dirty="0">
                <a:solidFill>
                  <a:schemeClr val="accent1">
                    <a:lumMod val="75000"/>
                  </a:schemeClr>
                </a:solidFill>
              </a:rPr>
              <a:t> лица 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која </a:t>
            </a:r>
            <a:r>
              <a:rPr lang="sr-Cyrl-RS" sz="2200" dirty="0">
                <a:solidFill>
                  <a:schemeClr val="accent1">
                    <a:lumMod val="75000"/>
                  </a:schemeClr>
                </a:solidFill>
              </a:rPr>
              <a:t>су дужна да достављају податке, али и </a:t>
            </a:r>
            <a:r>
              <a:rPr lang="sl-SI" sz="2200" dirty="0">
                <a:solidFill>
                  <a:schemeClr val="accent1">
                    <a:lumMod val="75000"/>
                  </a:schemeClr>
                </a:solidFill>
              </a:rPr>
              <a:t>врст</a:t>
            </a:r>
            <a:r>
              <a:rPr lang="sr-Cyrl-RS" sz="2200" dirty="0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sl-SI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податак</a:t>
            </a:r>
            <a:r>
              <a:rPr lang="sr-Cyrl-RS" sz="2200" dirty="0" smtClean="0">
                <a:solidFill>
                  <a:schemeClr val="accent1">
                    <a:lumMod val="75000"/>
                  </a:schemeClr>
                </a:solidFill>
              </a:rPr>
              <a:t>а, </a:t>
            </a:r>
            <a:r>
              <a:rPr lang="sr-Cyrl-RS" sz="2200" dirty="0">
                <a:solidFill>
                  <a:schemeClr val="accent1">
                    <a:lumMod val="75000"/>
                  </a:schemeClr>
                </a:solidFill>
              </a:rPr>
              <a:t>форме, рокови и начин достављања података. </a:t>
            </a:r>
            <a:endParaRPr lang="sr-Cyrl-RS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sr-Latn-R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511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443"/>
            <a:ext cx="8229600" cy="1143000"/>
          </a:xfrm>
        </p:spPr>
        <p:txBody>
          <a:bodyPr>
            <a:normAutofit/>
          </a:bodyPr>
          <a:lstStyle/>
          <a:p>
            <a:r>
              <a:rPr lang="sl-SI" sz="3600" dirty="0">
                <a:solidFill>
                  <a:schemeClr val="accent1">
                    <a:lumMod val="75000"/>
                  </a:schemeClr>
                </a:solidFill>
              </a:rPr>
              <a:t>Пројекције емисија GHG </a:t>
            </a:r>
            <a:endParaRPr lang="sr-Latn-R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зра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да обавеза МЗЖС -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правно лице које има јавно овлашћење за израду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пројекција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Aft>
                <a:spcPts val="600"/>
              </a:spcAft>
            </a:pP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Јавно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овлашћење за период од десет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година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 на јавном позиву </a:t>
            </a:r>
          </a:p>
          <a:p>
            <a:pPr algn="just">
              <a:spcAft>
                <a:spcPts val="600"/>
              </a:spcAft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Утврђени основни захтеви </a:t>
            </a:r>
          </a:p>
          <a:p>
            <a:pPr algn="just">
              <a:spcAft>
                <a:spcPts val="600"/>
              </a:spcAft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МЗЖС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решењем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може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одуз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ети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јавно овлашћење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ако више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не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испуњава прописане услове или ако пројекције нису правилно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израђене</a:t>
            </a:r>
            <a:endParaRPr lang="sr-Latn-R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09900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600" dirty="0">
                <a:solidFill>
                  <a:schemeClr val="accent1">
                    <a:lumMod val="75000"/>
                  </a:schemeClr>
                </a:solidFill>
              </a:rPr>
              <a:t>Систем за извештавање о политикама, мерама и пројекцијама </a:t>
            </a:r>
            <a:endParaRPr lang="sr-Latn-R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проводе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органи и организације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одговорни за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политике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мере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 које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утичу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на промену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климе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, који су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дужни  да врше и процену ефеката политика и мера на нивоу емисија GHG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о њима извештавају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М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ЗЖС</a:t>
            </a:r>
          </a:p>
          <a:p>
            <a:pPr algn="just"/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Влада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утврђује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листу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ових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органа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организација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садржај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, облик и рокове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извештавањ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2748512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</a:rPr>
              <a:t>Извештаји МЗЖС</a:t>
            </a:r>
            <a:endParaRPr lang="sr-Latn-R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059363"/>
          </a:xfrm>
        </p:spPr>
        <p:txBody>
          <a:bodyPr>
            <a:noAutofit/>
          </a:bodyPr>
          <a:lstStyle/>
          <a:p>
            <a:pPr algn="just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Р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еализацији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акционог плана за спровођење стратегије нискоугљеничног развоја изра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ђује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на основу извештаја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 органа и организација и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садржи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и извештај о реализацији политика и мера, пројекцијама и постизању ци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љ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ева из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стратегије</a:t>
            </a:r>
            <a:endParaRPr lang="sr-Cyrl-R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Реализацији Програма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прилагођавања </a:t>
            </a:r>
            <a:endParaRPr lang="sr-Cyrl-R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звештај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и,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св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релевантне процене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трошкова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ефек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ти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политика и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мера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са постојећим техничким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извештајима, опис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има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модела и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коришћен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им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методолошк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им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приступ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има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, дефинициј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ама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е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претпоставк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ама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ставља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ју се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на увид јавности на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интернет страници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 МЗЖС</a:t>
            </a:r>
          </a:p>
          <a:p>
            <a:pPr algn="just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Двогодишњи ажурирани извештај 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Извештај 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према Оквирној конвенцији УН о промени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климе</a:t>
            </a:r>
          </a:p>
          <a:p>
            <a:pPr algn="just"/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Ивештаје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усваја Влада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 и прописује ф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орму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, садржај и рокове за достављање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извештаја</a:t>
            </a:r>
            <a:endParaRPr lang="sr-Latn-R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541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tx2"/>
                </a:solidFill>
              </a:rPr>
              <a:t>Јавна расправа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tx2"/>
                </a:solidFill>
              </a:rPr>
              <a:t>Одржана у периоду од 15.03-20.04.2018. г.</a:t>
            </a:r>
          </a:p>
          <a:p>
            <a:r>
              <a:rPr lang="sr-Cyrl-RS" dirty="0" smtClean="0">
                <a:solidFill>
                  <a:schemeClr val="tx2"/>
                </a:solidFill>
              </a:rPr>
              <a:t>Шест градова (Нови Сад, Београд, Ниш, Крагујевац, Пирот и Пријепоље)</a:t>
            </a:r>
          </a:p>
          <a:p>
            <a:r>
              <a:rPr lang="sr-Cyrl-RS" dirty="0" smtClean="0">
                <a:solidFill>
                  <a:schemeClr val="tx2"/>
                </a:solidFill>
              </a:rPr>
              <a:t>Прикупљени коментари заинтересованих страна (Извештај ускоро)</a:t>
            </a:r>
          </a:p>
          <a:p>
            <a:r>
              <a:rPr lang="sr-Cyrl-RS" dirty="0" smtClean="0">
                <a:solidFill>
                  <a:schemeClr val="tx2"/>
                </a:solidFill>
              </a:rPr>
              <a:t>Усвајање у другом кварталу 2018. (НПАА)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894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</a:rPr>
              <a:t>Опште одредбе</a:t>
            </a:r>
            <a:endParaRPr lang="sr-Latn-R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Административне таксе: издавање дозволе </a:t>
            </a:r>
          </a:p>
          <a:p>
            <a:pPr algn="just">
              <a:spcAft>
                <a:spcPts val="600"/>
              </a:spcAft>
            </a:pPr>
            <a:r>
              <a:rPr lang="sr-Cyrl-CS" dirty="0" smtClean="0">
                <a:solidFill>
                  <a:schemeClr val="accent1">
                    <a:lumMod val="75000"/>
                  </a:schemeClr>
                </a:solidFill>
              </a:rPr>
              <a:t>Надзор министарства надлежна за: </a:t>
            </a:r>
            <a:r>
              <a:rPr lang="sr-Cyrl-CS" dirty="0">
                <a:solidFill>
                  <a:schemeClr val="accent1">
                    <a:lumMod val="75000"/>
                  </a:schemeClr>
                </a:solidFill>
              </a:rPr>
              <a:t>заштиту животне средине, </a:t>
            </a:r>
            <a:r>
              <a:rPr lang="sr-Cyrl-CS" dirty="0" smtClean="0">
                <a:solidFill>
                  <a:schemeClr val="accent1">
                    <a:lumMod val="75000"/>
                  </a:schemeClr>
                </a:solidFill>
              </a:rPr>
              <a:t>саобраћај и трговину</a:t>
            </a:r>
          </a:p>
          <a:p>
            <a:pPr algn="just">
              <a:spcAft>
                <a:spcPts val="600"/>
              </a:spcAft>
            </a:pPr>
            <a:r>
              <a:rPr lang="sr-Cyrl-CS" dirty="0" smtClean="0">
                <a:solidFill>
                  <a:schemeClr val="accent1">
                    <a:lumMod val="75000"/>
                  </a:schemeClr>
                </a:solidFill>
              </a:rPr>
              <a:t>Казне: Закон </a:t>
            </a:r>
            <a:r>
              <a:rPr lang="sr-Cyrl-CS" dirty="0">
                <a:solidFill>
                  <a:schemeClr val="accent1">
                    <a:lumMod val="75000"/>
                  </a:schemeClr>
                </a:solidFill>
              </a:rPr>
              <a:t>о привредним преступима и </a:t>
            </a:r>
            <a:r>
              <a:rPr lang="sr-Cyrl-CS" dirty="0" smtClean="0">
                <a:solidFill>
                  <a:schemeClr val="accent1">
                    <a:lumMod val="75000"/>
                  </a:schemeClr>
                </a:solidFill>
              </a:rPr>
              <a:t>Закон </a:t>
            </a:r>
            <a:r>
              <a:rPr lang="sr-Cyrl-CS" dirty="0">
                <a:solidFill>
                  <a:schemeClr val="accent1">
                    <a:lumMod val="75000"/>
                  </a:schemeClr>
                </a:solidFill>
              </a:rPr>
              <a:t>о прекршајима </a:t>
            </a:r>
            <a:endParaRPr lang="sr-Cyrl-C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Aft>
                <a:spcPts val="600"/>
              </a:spcAft>
            </a:pPr>
            <a:r>
              <a:rPr lang="sr-Cyrl-CS" dirty="0">
                <a:solidFill>
                  <a:schemeClr val="accent1">
                    <a:lumMod val="75000"/>
                  </a:schemeClr>
                </a:solidFill>
              </a:rPr>
              <a:t>Прелазне и завршне </a:t>
            </a:r>
            <a:r>
              <a:rPr lang="sr-Cyrl-CS" dirty="0" smtClean="0">
                <a:solidFill>
                  <a:schemeClr val="accent1">
                    <a:lumMod val="75000"/>
                  </a:schemeClr>
                </a:solidFill>
              </a:rPr>
              <a:t>одредбе: рокови за подзаконска акта и подношење захтева за дозволу за постојећа постројења (са 3 на 6 месеци).</a:t>
            </a:r>
            <a:endParaRPr lang="sr-Latn-R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41428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5257800"/>
            <a:ext cx="7772400" cy="1362075"/>
          </a:xfrm>
        </p:spPr>
        <p:txBody>
          <a:bodyPr/>
          <a:lstStyle/>
          <a:p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ЗАХВАЉУЈЕМ НА ПАЖЊИ!</a:t>
            </a:r>
            <a:endParaRPr lang="sr-Latn-R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990600"/>
            <a:ext cx="8153400" cy="3886200"/>
          </a:xfrm>
        </p:spPr>
        <p:txBody>
          <a:bodyPr>
            <a:normAutofit fontScale="70000" lnSpcReduction="20000"/>
          </a:bodyPr>
          <a:lstStyle/>
          <a:p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Релевантне интернет странице:</a:t>
            </a:r>
          </a:p>
          <a:p>
            <a:endParaRPr lang="sr-Cyrl-R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www.ekologija.gov.rs</a:t>
            </a:r>
            <a:endParaRPr lang="sr-Cyrl-R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www.klimatskepromene.rs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www.klimatskastrategija.eu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r-Cyrl-RS" sz="2900" dirty="0" smtClean="0">
                <a:solidFill>
                  <a:schemeClr val="accent1">
                    <a:lumMod val="75000"/>
                  </a:schemeClr>
                </a:solidFill>
              </a:rPr>
              <a:t>Одељење за климатске промене:</a:t>
            </a:r>
            <a:endParaRPr lang="en-US" sz="29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danijela.bozanic@ekologija.gov.rs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 – Начелник Одељења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ana.repac@ekologija.gov.rs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 – Руководилац Групе за прилагођавање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hlinkClick r:id="rId7"/>
              </a:rPr>
              <a:t>dragana.radulovic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hlinkClick r:id="rId7"/>
              </a:rPr>
              <a:t>@ekologija.gov.rs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sr-Cyrl-RS" sz="2800" dirty="0">
                <a:solidFill>
                  <a:schemeClr val="accent1">
                    <a:lumMod val="75000"/>
                  </a:schemeClr>
                </a:solidFill>
              </a:rPr>
              <a:t>Руководилац Групе за 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ублажавање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Latn-R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822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61"/>
            <a:ext cx="8229600" cy="1143000"/>
          </a:xfrm>
        </p:spPr>
        <p:txBody>
          <a:bodyPr/>
          <a:lstStyle/>
          <a:p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Р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азлози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доношење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05400"/>
          </a:xfrm>
        </p:spPr>
        <p:txBody>
          <a:bodyPr>
            <a:normAutofit/>
          </a:bodyPr>
          <a:lstStyle/>
          <a:p>
            <a:pPr lvl="0" algn="just">
              <a:spcAft>
                <a:spcPts val="600"/>
              </a:spcAft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У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спостављање система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за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смањ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ење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емисиј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а гасова са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фектом стаклене баште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GHG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и прилагођавање на измењене климатске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услове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just">
              <a:spcAft>
                <a:spcPts val="600"/>
              </a:spcAft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Испуњење обавеза према међународној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заједници, Оквирној конвенцији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УН о промени климе и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Споразума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из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Париза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just"/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Усклађивање домаћег законодавства са правним тековинама Европске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уније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109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399"/>
            <a:ext cx="8229600" cy="9144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</a:rPr>
              <a:t>Транспонована ЕУ акта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019800"/>
          </a:xfrm>
        </p:spPr>
        <p:txBody>
          <a:bodyPr>
            <a:normAutofit fontScale="25000" lnSpcReduction="20000"/>
          </a:bodyPr>
          <a:lstStyle/>
          <a:p>
            <a:pPr lvl="0" algn="just"/>
            <a:r>
              <a:rPr lang="sr-Cyrl-RS" sz="5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Директив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b="1" dirty="0">
                <a:solidFill>
                  <a:schemeClr val="accent1">
                    <a:lumMod val="50000"/>
                  </a:schemeClr>
                </a:solidFill>
              </a:rPr>
              <a:t>2003/87/ЕЗ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о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успостављању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система трговине емисионим јединицама 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ГХГ </a:t>
            </a:r>
          </a:p>
          <a:p>
            <a:pPr lvl="0" algn="just"/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Уредб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600/2012</a:t>
            </a:r>
            <a:r>
              <a:rPr lang="sl-SI" sz="8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верификацији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извештаја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о емисијама 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ГХГ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извештаја о тонским километрима и акредитацији верификатора у складу с Директивом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2003/87/ЕЗ</a:t>
            </a:r>
            <a:endParaRPr lang="sr-Cyrl-RS" sz="8000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Уредб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601/2012</a:t>
            </a:r>
            <a:r>
              <a:rPr lang="sl-SI" sz="8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мониторингу и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извештавању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о емисијама 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ГХГ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у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складу с Директивом 2003/87/ЕЗ </a:t>
            </a:r>
            <a:endParaRPr lang="sr-Cyrl-RS" sz="8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Уредб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b="1" dirty="0" smtClean="0">
                <a:solidFill>
                  <a:schemeClr val="accent1">
                    <a:lumMod val="50000"/>
                  </a:schemeClr>
                </a:solidFill>
              </a:rPr>
              <a:t>525/2013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о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механизму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за праћење и извештавање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о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емисијама 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ГХГ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за извештавање о другим информацијама од значаја за климатске промене на националном нивоу и на нивоу Уније </a:t>
            </a:r>
            <a:endParaRPr lang="sr-Cyrl-RS" sz="8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Делегиран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 Уредб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666/2014 о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успостављању суштинских захтева за систем инвентара Европске уније и узимања у обзир промене потенцијала глобалног загревања и међународно договорених смерница за инвентаре у складу са Уредбом (ЕУ) бр. 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525/2013</a:t>
            </a:r>
            <a:endParaRPr lang="sr-Cyrl-RS" sz="8000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Уредб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 749/2014 о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структури,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формату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, поступцима подношења и прегледу информација које државе чланице достављају у складу са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Уредбом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 525/2013 </a:t>
            </a:r>
            <a:endParaRPr lang="sr-Cyrl-RS" sz="8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Одлук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b="1" dirty="0">
                <a:solidFill>
                  <a:schemeClr val="accent1">
                    <a:lumMod val="50000"/>
                  </a:schemeClr>
                </a:solidFill>
              </a:rPr>
              <a:t>406/2009/ЕЗ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напорима које предузимају државе чланице ради смањења емисија </a:t>
            </a:r>
            <a:r>
              <a:rPr lang="sr-Cyrl-RS" sz="8000" dirty="0" smtClean="0">
                <a:solidFill>
                  <a:schemeClr val="accent1">
                    <a:lumMod val="50000"/>
                  </a:schemeClr>
                </a:solidFill>
              </a:rPr>
              <a:t>ГХГ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ради остварења циљева Заједнице </a:t>
            </a:r>
            <a:r>
              <a:rPr lang="sr-Cyrl-RS" sz="8000" dirty="0">
                <a:solidFill>
                  <a:schemeClr val="accent1">
                    <a:lumMod val="50000"/>
                  </a:schemeClr>
                </a:solidFill>
              </a:rPr>
              <a:t>у вези са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смањење</a:t>
            </a:r>
            <a:r>
              <a:rPr lang="sr-Cyrl-RS" sz="8000" dirty="0">
                <a:solidFill>
                  <a:schemeClr val="accent1">
                    <a:lumMod val="50000"/>
                  </a:schemeClr>
                </a:solidFill>
              </a:rPr>
              <a:t>м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емисија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до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2020.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године</a:t>
            </a:r>
            <a:endParaRPr lang="sr-Cyrl-RS" sz="8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Директивом </a:t>
            </a:r>
            <a:r>
              <a:rPr lang="sl-SI" sz="8000" b="1" dirty="0">
                <a:solidFill>
                  <a:schemeClr val="accent1">
                    <a:lumMod val="50000"/>
                  </a:schemeClr>
                </a:solidFill>
              </a:rPr>
              <a:t>1999/94/ЕЗ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sz="8000" dirty="0" smtClean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доступности информација за потрошаче о економичности потрошње горива и емисија CO</a:t>
            </a:r>
            <a:r>
              <a:rPr lang="sl-SI" sz="80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sl-SI" sz="8000" dirty="0">
                <a:solidFill>
                  <a:schemeClr val="accent1">
                    <a:lumMod val="50000"/>
                  </a:schemeClr>
                </a:solidFill>
              </a:rPr>
              <a:t> у вези са продајом нових путничких возила </a:t>
            </a:r>
            <a:endParaRPr lang="en-US" sz="8000" dirty="0"/>
          </a:p>
          <a:p>
            <a:pPr algn="just"/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958289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Предложена структура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садражај 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6096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I </a:t>
            </a:r>
            <a:r>
              <a:rPr lang="sl-SI" sz="3600" dirty="0" smtClean="0">
                <a:solidFill>
                  <a:schemeClr val="accent1">
                    <a:lumMod val="50000"/>
                  </a:schemeClr>
                </a:solidFill>
              </a:rPr>
              <a:t>О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сновне одредбе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GB" sz="3600" dirty="0" smtClean="0">
                <a:solidFill>
                  <a:schemeClr val="accent1">
                    <a:lumMod val="50000"/>
                  </a:schemeClr>
                </a:solidFill>
              </a:rPr>
              <a:t>II </a:t>
            </a:r>
            <a:r>
              <a:rPr lang="en-GB" sz="3600" dirty="0" err="1">
                <a:solidFill>
                  <a:schemeClr val="accent1">
                    <a:lumMod val="50000"/>
                  </a:schemeClr>
                </a:solidFill>
              </a:rPr>
              <a:t>Стратегије</a:t>
            </a:r>
            <a:r>
              <a:rPr lang="en-GB" sz="3600" dirty="0">
                <a:solidFill>
                  <a:schemeClr val="accent1">
                    <a:lumMod val="50000"/>
                  </a:schemeClr>
                </a:solidFill>
              </a:rPr>
              <a:t> и </a:t>
            </a:r>
            <a:r>
              <a:rPr lang="en-GB" sz="3600" dirty="0" err="1" smtClean="0">
                <a:solidFill>
                  <a:schemeClr val="accent1">
                    <a:lumMod val="50000"/>
                  </a:schemeClr>
                </a:solidFill>
              </a:rPr>
              <a:t>планови</a:t>
            </a:r>
            <a:endParaRPr lang="sr-Cyrl-R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GB" sz="3600" dirty="0" smtClean="0">
                <a:solidFill>
                  <a:schemeClr val="accent1">
                    <a:lumMod val="50000"/>
                  </a:schemeClr>
                </a:solidFill>
              </a:rPr>
              <a:t>III 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Политике </a:t>
            </a:r>
            <a:r>
              <a:rPr lang="sr-Cyrl-RS" sz="3600" dirty="0">
                <a:solidFill>
                  <a:schemeClr val="accent1">
                    <a:lumMod val="50000"/>
                  </a:schemeClr>
                </a:solidFill>
              </a:rPr>
              <a:t>и мере за ограничење емисија GHG из извора </a:t>
            </a:r>
            <a:endParaRPr lang="sr-Cyrl-R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IV 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Мониторинг</a:t>
            </a:r>
            <a:r>
              <a:rPr lang="sr-Cyrl-RS" sz="3600" dirty="0">
                <a:solidFill>
                  <a:schemeClr val="accent1">
                    <a:lumMod val="50000"/>
                  </a:schemeClr>
                </a:solidFill>
              </a:rPr>
              <a:t>, извештавање и верификација (МРВ) емисија GHG из постројења и 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ваздухопловних активности</a:t>
            </a:r>
            <a:endParaRPr lang="en-U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sl-SI" sz="3600" dirty="0" smtClean="0">
                <a:solidFill>
                  <a:schemeClr val="accent1">
                    <a:lumMod val="50000"/>
                  </a:schemeClr>
                </a:solidFill>
              </a:rPr>
              <a:t>V С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истем за мониторинг и извештавање о националним емисијама</a:t>
            </a:r>
            <a:r>
              <a:rPr lang="sl-SI" sz="3600" dirty="0" smtClean="0">
                <a:solidFill>
                  <a:schemeClr val="accent1">
                    <a:lumMod val="50000"/>
                  </a:schemeClr>
                </a:solidFill>
              </a:rPr>
              <a:t> GHG</a:t>
            </a:r>
            <a:endParaRPr lang="sr-Cyrl-R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sl-SI" sz="3600" dirty="0" smtClean="0">
                <a:solidFill>
                  <a:schemeClr val="accent1">
                    <a:lumMod val="50000"/>
                  </a:schemeClr>
                </a:solidFill>
              </a:rPr>
              <a:t>VI П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ројекције емисије</a:t>
            </a:r>
            <a:r>
              <a:rPr lang="sl-SI" sz="3600" dirty="0" smtClean="0">
                <a:solidFill>
                  <a:schemeClr val="accent1">
                    <a:lumMod val="50000"/>
                  </a:schemeClr>
                </a:solidFill>
              </a:rPr>
              <a:t> GHG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sl-SI" sz="3600" dirty="0" smtClean="0">
                <a:solidFill>
                  <a:schemeClr val="accent1">
                    <a:lumMod val="50000"/>
                  </a:schemeClr>
                </a:solidFill>
              </a:rPr>
              <a:t>VII С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истем за извештавање о политикама, мерама и пројекцијама </a:t>
            </a:r>
            <a:r>
              <a:rPr lang="sl-SI" sz="3600" dirty="0" smtClean="0">
                <a:solidFill>
                  <a:schemeClr val="accent1">
                    <a:lumMod val="50000"/>
                  </a:schemeClr>
                </a:solidFill>
              </a:rPr>
              <a:t>GHG</a:t>
            </a:r>
            <a:endParaRPr lang="sr-Cyrl-R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sl-SI" sz="3600" dirty="0" smtClean="0">
                <a:solidFill>
                  <a:schemeClr val="accent1">
                    <a:lumMod val="50000"/>
                  </a:schemeClr>
                </a:solidFill>
              </a:rPr>
              <a:t>VIII А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дминистративне таксе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sl-SI" sz="3600" dirty="0" smtClean="0">
                <a:solidFill>
                  <a:schemeClr val="accent1">
                    <a:lumMod val="50000"/>
                  </a:schemeClr>
                </a:solidFill>
              </a:rPr>
              <a:t>IX Н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адзор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sl-SI" sz="3600" dirty="0" smtClean="0">
                <a:solidFill>
                  <a:schemeClr val="accent1">
                    <a:lumMod val="50000"/>
                  </a:schemeClr>
                </a:solidFill>
              </a:rPr>
              <a:t>X К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азнене одредбе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sl-SI" sz="3600" dirty="0" smtClean="0">
                <a:solidFill>
                  <a:schemeClr val="accent1">
                    <a:lumMod val="50000"/>
                  </a:schemeClr>
                </a:solidFill>
              </a:rPr>
              <a:t>XI П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релазне и завршне одредбе 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7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4895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</a:rPr>
              <a:t>Циљ и примена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867400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</a:pP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У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ређуј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е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систем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за ограничење емисија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GHG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прилагођавање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доношење,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мониторинг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и извештавање о стратегијама нискоугљеничног развоја и њиховим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унапређењима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 и програмима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прилагођавања,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издавање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дозвол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а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за емисиј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е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GHG оператеру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постројења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одобрењ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а на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план мониторинга авио оператера,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МРВ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акредитацију верификатора, административне таксе, надзор и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друг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</a:p>
          <a:p>
            <a:pPr algn="just">
              <a:spcAft>
                <a:spcPts val="600"/>
              </a:spcAft>
            </a:pP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Примењује 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се на емисије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GHG</a:t>
            </a: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 изазване људском активношћу и секторе и системе изложене утицајима климатских 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промена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Циљ је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>успостављање система како би се смањиле емисије GHG на исплатив и економски ефикасан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начин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и прилаго</a:t>
            </a:r>
            <a:r>
              <a:rPr lang="sr-Cyrl-RS" sz="2400" dirty="0" smtClean="0">
                <a:solidFill>
                  <a:schemeClr val="accent1">
                    <a:lumMod val="75000"/>
                  </a:schemeClr>
                </a:solidFill>
              </a:rPr>
              <a:t>дило</a:t>
            </a:r>
            <a:r>
              <a:rPr lang="sl-S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Cyrl-RS" sz="2400" u="sng" dirty="0" smtClean="0">
                <a:solidFill>
                  <a:schemeClr val="accent1">
                    <a:lumMod val="75000"/>
                  </a:schemeClr>
                </a:solidFill>
              </a:rPr>
              <a:t>усвајањем </a:t>
            </a:r>
            <a:r>
              <a:rPr lang="sr-Cyrl-RS" sz="2400" u="sng" dirty="0">
                <a:solidFill>
                  <a:schemeClr val="accent1">
                    <a:lumMod val="75000"/>
                  </a:schemeClr>
                </a:solidFill>
              </a:rPr>
              <a:t>и спровођењем секторских политика и мера, </a:t>
            </a:r>
            <a:r>
              <a:rPr lang="sl-SI" sz="2400" u="sng" dirty="0">
                <a:solidFill>
                  <a:schemeClr val="accent1">
                    <a:lumMod val="75000"/>
                  </a:schemeClr>
                </a:solidFill>
              </a:rPr>
              <a:t>стратегија и акционих </a:t>
            </a:r>
            <a:r>
              <a:rPr lang="sl-SI" sz="2400" u="sng" dirty="0" smtClean="0">
                <a:solidFill>
                  <a:schemeClr val="accent1">
                    <a:lumMod val="75000"/>
                  </a:schemeClr>
                </a:solidFill>
              </a:rPr>
              <a:t>планова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17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</a:rPr>
              <a:t>Општи </a:t>
            </a:r>
            <a:r>
              <a:rPr lang="sr-Cyrl-RS" sz="3600" dirty="0">
                <a:solidFill>
                  <a:schemeClr val="accent1">
                    <a:lumMod val="75000"/>
                  </a:schemeClr>
                </a:solidFill>
              </a:rPr>
              <a:t>интерес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0292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Значење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израза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sr-Cyrl-RS" i="1" dirty="0" smtClean="0">
                <a:solidFill>
                  <a:schemeClr val="accent1">
                    <a:lumMod val="75000"/>
                  </a:schemeClr>
                </a:solidFill>
              </a:rPr>
              <a:t>преузето из релеватног ЕУ законодавства </a:t>
            </a:r>
          </a:p>
          <a:p>
            <a:pPr algn="just"/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Утврђује </a:t>
            </a:r>
            <a:r>
              <a:rPr lang="sr-Cyrl-RS" u="sng" dirty="0" smtClean="0">
                <a:solidFill>
                  <a:schemeClr val="accent1">
                    <a:lumMod val="75000"/>
                  </a:schemeClr>
                </a:solidFill>
              </a:rPr>
              <a:t>општи </a:t>
            </a:r>
            <a:r>
              <a:rPr lang="sr-Cyrl-RS" u="sng" dirty="0">
                <a:solidFill>
                  <a:schemeClr val="accent1">
                    <a:lumMod val="75000"/>
                  </a:schemeClr>
                </a:solidFill>
              </a:rPr>
              <a:t>интерес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Републике Србије који се односи на смањење емисија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GHG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 и прилагођавање на измењене климатске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услове и у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складу са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тим израду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политик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мер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а од стране надлежних државних органа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организација 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260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sl-SI" sz="3600" dirty="0">
                <a:solidFill>
                  <a:schemeClr val="accent1">
                    <a:lumMod val="75000"/>
                  </a:schemeClr>
                </a:solidFill>
              </a:rPr>
              <a:t>Стратегија нискоугљеничног развоја </a:t>
            </a:r>
            <a:endParaRPr lang="sr-Cyrl-R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нструмент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политике и планирања 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Cyrl-R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Стратегија 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нискоугљеничног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развоја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- Споразума </a:t>
            </a:r>
            <a:r>
              <a:rPr lang="sr-Cyrl-RS" sz="2800" dirty="0">
                <a:solidFill>
                  <a:schemeClr val="accent1">
                    <a:lumMod val="75000"/>
                  </a:schemeClr>
                </a:solidFill>
              </a:rPr>
              <a:t>из Париза (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тачк</a:t>
            </a:r>
            <a:r>
              <a:rPr lang="sr-Cyrl-RS" sz="2800" dirty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 19. члан 4) и </a:t>
            </a:r>
            <a:r>
              <a:rPr lang="sl-SI" sz="2800" dirty="0" smtClean="0">
                <a:solidFill>
                  <a:schemeClr val="accent1">
                    <a:lumMod val="75000"/>
                  </a:schemeClr>
                </a:solidFill>
              </a:rPr>
              <a:t>Уредбе  525/2013</a:t>
            </a:r>
            <a:r>
              <a:rPr lang="sr-Cyrl-RS" sz="2800" dirty="0" smtClean="0">
                <a:solidFill>
                  <a:schemeClr val="accent1">
                    <a:lumMod val="75000"/>
                  </a:schemeClr>
                </a:solidFill>
              </a:rPr>
              <a:t> (члан 4) 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М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ЗЖС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оквирни садржај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10 година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Народна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скупштина</a:t>
            </a:r>
            <a:endParaRPr lang="sr-Cyrl-RS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стварује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се А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кцион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им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план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ом – МЗЖС припрема, прати спровођење и предлаже ажурирање, 5 година, о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квирни садржај,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усваја га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Влада</a:t>
            </a:r>
            <a:endParaRPr lang="sr-Cyrl-RS" i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Cyrl-RS" i="1" dirty="0" smtClean="0">
                <a:solidFill>
                  <a:schemeClr val="accent1">
                    <a:lumMod val="75000"/>
                  </a:schemeClr>
                </a:solidFill>
              </a:rPr>
              <a:t>У</a:t>
            </a:r>
            <a:r>
              <a:rPr lang="sl-SI" i="1" dirty="0" smtClean="0">
                <a:solidFill>
                  <a:schemeClr val="accent1">
                    <a:lumMod val="75000"/>
                  </a:schemeClr>
                </a:solidFill>
              </a:rPr>
              <a:t>склађеност</a:t>
            </a:r>
            <a:r>
              <a:rPr lang="sr-Cyrl-R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i="1" dirty="0">
                <a:solidFill>
                  <a:schemeClr val="accent1">
                    <a:lumMod val="75000"/>
                  </a:schemeClr>
                </a:solidFill>
              </a:rPr>
              <a:t>националн</a:t>
            </a:r>
            <a:r>
              <a:rPr lang="sr-Cyrl-RS" i="1" dirty="0">
                <a:solidFill>
                  <a:schemeClr val="accent1">
                    <a:lumMod val="75000"/>
                  </a:schemeClr>
                </a:solidFill>
              </a:rPr>
              <a:t>их </a:t>
            </a:r>
            <a:r>
              <a:rPr lang="sl-SI" i="1" dirty="0">
                <a:solidFill>
                  <a:schemeClr val="accent1">
                    <a:lumMod val="75000"/>
                  </a:schemeClr>
                </a:solidFill>
              </a:rPr>
              <a:t>стратегиј</a:t>
            </a:r>
            <a:r>
              <a:rPr lang="sr-Cyrl-RS" i="1" dirty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i="1" dirty="0">
                <a:solidFill>
                  <a:schemeClr val="accent1">
                    <a:lumMod val="75000"/>
                  </a:schemeClr>
                </a:solidFill>
              </a:rPr>
              <a:t>, општи</a:t>
            </a:r>
            <a:r>
              <a:rPr lang="sr-Cyrl-RS" i="1" dirty="0">
                <a:solidFill>
                  <a:schemeClr val="accent1">
                    <a:lumMod val="75000"/>
                  </a:schemeClr>
                </a:solidFill>
              </a:rPr>
              <a:t>х </a:t>
            </a:r>
            <a:r>
              <a:rPr lang="sl-SI" i="1" dirty="0">
                <a:solidFill>
                  <a:schemeClr val="accent1">
                    <a:lumMod val="75000"/>
                  </a:schemeClr>
                </a:solidFill>
              </a:rPr>
              <a:t>и секторски</a:t>
            </a:r>
            <a:r>
              <a:rPr lang="sr-Cyrl-RS" i="1" dirty="0">
                <a:solidFill>
                  <a:schemeClr val="accent1">
                    <a:lumMod val="75000"/>
                  </a:schemeClr>
                </a:solidFill>
              </a:rPr>
              <a:t>х </a:t>
            </a:r>
            <a:r>
              <a:rPr lang="sl-SI" i="1" dirty="0">
                <a:solidFill>
                  <a:schemeClr val="accent1">
                    <a:lumMod val="75000"/>
                  </a:schemeClr>
                </a:solidFill>
              </a:rPr>
              <a:t>планов</a:t>
            </a:r>
            <a:r>
              <a:rPr lang="sr-Cyrl-RS" i="1" dirty="0">
                <a:solidFill>
                  <a:schemeClr val="accent1">
                    <a:lumMod val="75000"/>
                  </a:schemeClr>
                </a:solidFill>
              </a:rPr>
              <a:t>а </a:t>
            </a:r>
            <a:r>
              <a:rPr lang="sl-SI" i="1" dirty="0">
                <a:solidFill>
                  <a:schemeClr val="accent1">
                    <a:lumMod val="75000"/>
                  </a:schemeClr>
                </a:solidFill>
              </a:rPr>
              <a:t>и политика који утичу на емисије GHG </a:t>
            </a:r>
            <a:r>
              <a:rPr lang="sr-Cyrl-RS" i="1" dirty="0" smtClean="0">
                <a:solidFill>
                  <a:schemeClr val="accent1">
                    <a:lumMod val="75000"/>
                  </a:schemeClr>
                </a:solidFill>
              </a:rPr>
              <a:t>и њихова </a:t>
            </a:r>
            <a:r>
              <a:rPr lang="sl-SI" i="1" dirty="0" smtClean="0">
                <a:solidFill>
                  <a:schemeClr val="accent1">
                    <a:lumMod val="75000"/>
                  </a:schemeClr>
                </a:solidFill>
              </a:rPr>
              <a:t>квантитативн</a:t>
            </a:r>
            <a:r>
              <a:rPr lang="sr-Cyrl-RS" i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i="1" dirty="0" smtClean="0">
                <a:solidFill>
                  <a:schemeClr val="accent1">
                    <a:lumMod val="75000"/>
                  </a:schemeClr>
                </a:solidFill>
              </a:rPr>
              <a:t> процен</a:t>
            </a:r>
            <a:r>
              <a:rPr lang="sr-Cyrl-RS" i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i="1" dirty="0">
                <a:solidFill>
                  <a:schemeClr val="accent1">
                    <a:lumMod val="75000"/>
                  </a:schemeClr>
                </a:solidFill>
              </a:rPr>
              <a:t>утицаја на емисије GHG </a:t>
            </a:r>
            <a:r>
              <a:rPr lang="sr-Cyrl-RS" i="1" dirty="0" smtClean="0">
                <a:solidFill>
                  <a:schemeClr val="accent1">
                    <a:lumMod val="75000"/>
                  </a:schemeClr>
                </a:solidFill>
              </a:rPr>
              <a:t>у </a:t>
            </a:r>
            <a:r>
              <a:rPr lang="sr-Cyrl-RS" i="1" dirty="0">
                <a:solidFill>
                  <a:schemeClr val="accent1">
                    <a:lumMod val="75000"/>
                  </a:schemeClr>
                </a:solidFill>
              </a:rPr>
              <a:t>складу са </a:t>
            </a:r>
            <a:r>
              <a:rPr lang="sr-Cyrl-RS" i="1" dirty="0" smtClean="0">
                <a:solidFill>
                  <a:schemeClr val="accent1">
                    <a:lumMod val="75000"/>
                  </a:schemeClr>
                </a:solidFill>
              </a:rPr>
              <a:t>међународним методологијама </a:t>
            </a:r>
          </a:p>
          <a:p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144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solidFill>
                  <a:schemeClr val="accent1">
                    <a:lumMod val="75000"/>
                  </a:schemeClr>
                </a:solidFill>
              </a:rPr>
              <a:t>Ограничење емисија </a:t>
            </a:r>
            <a:endParaRPr lang="sr-Latn-R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Прописане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дозвољен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е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емисиј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GHG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 (Споразум из Париза,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делимичн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транспозициј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Одлуке 406/2009/ЕЗ применом њеног основног концепта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       - Подзаконским актом Владе: </a:t>
            </a:r>
            <a:r>
              <a:rPr lang="sr-Cyrl-RS" i="1" dirty="0">
                <a:solidFill>
                  <a:schemeClr val="accent1">
                    <a:lumMod val="75000"/>
                  </a:schemeClr>
                </a:solidFill>
              </a:rPr>
              <a:t>извора на националном нивоу, </a:t>
            </a:r>
            <a:r>
              <a:rPr lang="sl-SI" i="1" dirty="0">
                <a:solidFill>
                  <a:schemeClr val="accent1">
                    <a:lumMod val="75000"/>
                  </a:schemeClr>
                </a:solidFill>
              </a:rPr>
              <a:t>за постројења и ваздухопловне активности и за емисије GHG из сектора и категорија у којима долази до сагоревања горива и фугитивних емисија из горива, индустријских процеса и употребе производа, пољопривреде и отпада </a:t>
            </a:r>
            <a:r>
              <a:rPr lang="sr-Cyrl-RS" i="1" dirty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sl-SI" i="1" dirty="0">
                <a:solidFill>
                  <a:schemeClr val="accent1">
                    <a:lumMod val="75000"/>
                  </a:schemeClr>
                </a:solidFill>
              </a:rPr>
              <a:t>а период од 10 година и годишње количине емисија у овом периоду за наведене </a:t>
            </a:r>
            <a:r>
              <a:rPr lang="sl-SI" i="1" dirty="0" smtClean="0">
                <a:solidFill>
                  <a:schemeClr val="accent1">
                    <a:lumMod val="75000"/>
                  </a:schemeClr>
                </a:solidFill>
              </a:rPr>
              <a:t>сектор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е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sr-Cyrl-RS" sz="18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М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ЗЖС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припрема годишњи извештај о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 постизању и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припрема предлог корективних мера до 15. новембра сваке године и доставља га Влади на усвајање.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4229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1680</Words>
  <Application>Microsoft Office PowerPoint</Application>
  <PresentationFormat>On-screen Show (4:3)</PresentationFormat>
  <Paragraphs>134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 Theme</vt:lpstr>
      <vt:lpstr>  НАЦРТ ЗАКОНA О КЛИМАТСКИМ ПРОМЕНАМА </vt:lpstr>
      <vt:lpstr>Јавна расправа</vt:lpstr>
      <vt:lpstr>Разлози за доношење  </vt:lpstr>
      <vt:lpstr>Транспонована ЕУ акта</vt:lpstr>
      <vt:lpstr>Предложена структура/садражај </vt:lpstr>
      <vt:lpstr>Циљ и примена</vt:lpstr>
      <vt:lpstr>Општи интерес</vt:lpstr>
      <vt:lpstr>Стратегија нискоугљеничног развоја </vt:lpstr>
      <vt:lpstr>Ограничење емисија </vt:lpstr>
      <vt:lpstr>Програм прилагођавања</vt:lpstr>
      <vt:lpstr>Сарадња </vt:lpstr>
      <vt:lpstr>Политике и мере </vt:lpstr>
      <vt:lpstr>МРВ постројења и ваздухоплова (Директива 2003/87, чланови 25 - 56) </vt:lpstr>
      <vt:lpstr>Дозвола за емисије GHG оператеру</vt:lpstr>
      <vt:lpstr>Одобрење на план мониторинга GHG авио-оператеру </vt:lpstr>
      <vt:lpstr>Систем за мониторинг и извештавање о националним емисијама GHG </vt:lpstr>
      <vt:lpstr>Пројекције емисија GHG </vt:lpstr>
      <vt:lpstr>Систем за извештавање о политикама, мерама и пројекцијама </vt:lpstr>
      <vt:lpstr>Извештаји МЗЖС</vt:lpstr>
      <vt:lpstr>Опште одредбе</vt:lpstr>
      <vt:lpstr>ЗАХВАЉУЈЕМ НА ПАЖЊИ!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НАЦРТ ЗАКОНA О КЛИМАТСКИМ ПРОМЕНАМА</dc:title>
  <dc:creator>Danijela Bozanic</dc:creator>
  <cp:lastModifiedBy>Dragana Radulovic</cp:lastModifiedBy>
  <cp:revision>42</cp:revision>
  <dcterms:created xsi:type="dcterms:W3CDTF">2006-08-16T00:00:00Z</dcterms:created>
  <dcterms:modified xsi:type="dcterms:W3CDTF">2018-05-24T08:59:49Z</dcterms:modified>
</cp:coreProperties>
</file>