
<file path=[Content_Types].xml><?xml version="1.0" encoding="utf-8"?>
<Types xmlns="http://schemas.openxmlformats.org/package/2006/content-types">
  <Default Extension="jfif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1" r:id="rId4"/>
    <p:sldId id="264" r:id="rId5"/>
    <p:sldId id="27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F6358C-3747-4DB6-AAEC-E49A33BDDC59}" v="23" dt="2019-03-08T14:31:24.5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957E95-C8A8-49F1-8302-AC6D45FD8C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  <a:endParaRPr lang="en-US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F9D8D4E-B71E-4321-88EB-AC18167AB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  <a:endParaRPr lang="en-US"/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0ADC2F2C-7C6A-49DE-A727-0C5C242F8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67CD-EDB4-4F1A-99FF-B1B7720960D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D707E4E0-5BF2-4C06-ADB9-1BDBD2F1A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172A551C-FF98-4F75-AB01-F60480669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3E07-49E9-43A3-8DD9-5C768AA8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6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111D72B-CC10-4B78-8AB3-F1766F8BB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  <a:endParaRPr lang="en-US"/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839CBA41-1658-4676-A1C8-C46FE34E5D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  <a:endParaRPr lang="en-US"/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216865EF-FD10-4579-91D2-A22FFAB21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67CD-EDB4-4F1A-99FF-B1B7720960D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B5A16EC3-ED0B-49C4-A95D-F24E39C65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CDE1470E-E378-45A9-B235-6EA2A9939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3E07-49E9-43A3-8DD9-5C768AA8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36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id="{4E5AC907-4A34-4FF6-8632-FAEE059FD7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  <a:endParaRPr lang="en-US"/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A23F4511-579B-4FBB-B379-CBA8C8BD69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  <a:endParaRPr lang="en-US"/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82147BD1-FA3B-491B-9CAB-BDBB96376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67CD-EDB4-4F1A-99FF-B1B7720960D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62348639-1AF8-4CD5-BD85-67A62D48D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73BEE496-686E-432A-B886-402F12F6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3E07-49E9-43A3-8DD9-5C768AA8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511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8E6425-EE78-4BDB-9265-ECF39B9CE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  <a:endParaRPr lang="en-U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F64450CE-267E-404E-BA54-8D88746CB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  <a:endParaRPr lang="en-US"/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7601842A-8602-45C2-A523-2793913FD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67CD-EDB4-4F1A-99FF-B1B7720960D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EC033103-95EB-484D-973C-9347C2BF5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76A00E2B-19ED-4125-8CC6-51953F81D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3E07-49E9-43A3-8DD9-5C768AA8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25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F95D99D-3B3A-4E45-B1FD-ECA51AF2B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  <a:endParaRPr lang="en-US"/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5404FA1C-7D34-4038-89C9-581E88D4C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8670EDDB-D564-4D6C-B590-5C791F5C5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67CD-EDB4-4F1A-99FF-B1B7720960D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21FE1AF8-03F4-44D9-A51F-C7F1B2DCB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568B565C-05E3-4285-89D0-174EE17C7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3E07-49E9-43A3-8DD9-5C768AA8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3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2445AD-F299-4D69-982E-821D92297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  <a:endParaRPr lang="en-U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C722C8E5-01EB-4004-A081-085B2CAA15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  <a:endParaRPr lang="en-US"/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8E52BE1D-CEE8-431F-97FB-B806299076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  <a:endParaRPr lang="en-US"/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4D3AA829-8EB8-430A-A226-2E3EE94AD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67CD-EDB4-4F1A-99FF-B1B7720960D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CBF61A07-F3A7-4B14-A409-862128DC5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F36557DD-2DAB-43EB-B058-1EDCD133D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3E07-49E9-43A3-8DD9-5C768AA8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938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345FA5-5779-4DF6-BF93-C543F635F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  <a:endParaRPr lang="en-US"/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14CC6519-FC5E-499F-A42D-B11868DDDF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6E11416D-BF95-4C5F-93B6-D6ABFC183B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  <a:endParaRPr lang="en-US"/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id="{9977B876-A013-4CE2-819F-D13291450D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7D170DE2-C8BD-4F92-A763-BBA5F4AD64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  <a:endParaRPr lang="en-US"/>
          </a:p>
        </p:txBody>
      </p:sp>
      <p:sp>
        <p:nvSpPr>
          <p:cNvPr id="7" name="Čuvar mesta za datum 6">
            <a:extLst>
              <a:ext uri="{FF2B5EF4-FFF2-40B4-BE49-F238E27FC236}">
                <a16:creationId xmlns:a16="http://schemas.microsoft.com/office/drawing/2014/main" id="{A5CDE185-6050-4815-8C01-21656DBD3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67CD-EDB4-4F1A-99FF-B1B7720960D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8" name="Čuvar mesta za podnožje 7">
            <a:extLst>
              <a:ext uri="{FF2B5EF4-FFF2-40B4-BE49-F238E27FC236}">
                <a16:creationId xmlns:a16="http://schemas.microsoft.com/office/drawing/2014/main" id="{03FAC42B-B050-4D6C-851E-2E4345F53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Čuvar mesta za broj slajda 8">
            <a:extLst>
              <a:ext uri="{FF2B5EF4-FFF2-40B4-BE49-F238E27FC236}">
                <a16:creationId xmlns:a16="http://schemas.microsoft.com/office/drawing/2014/main" id="{7593F6E6-4941-45F0-B0AA-265600D00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3E07-49E9-43A3-8DD9-5C768AA8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70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EC27F1-221B-4527-BC9A-A4BFBFE29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  <a:endParaRPr lang="en-US"/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04EDBDC2-7ACF-4801-9099-CB7A39A0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67CD-EDB4-4F1A-99FF-B1B7720960D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249E7C9A-7DBD-42A6-80E0-B10256052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5F1F4157-A545-4348-9356-813ACCD2A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3E07-49E9-43A3-8DD9-5C768AA8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54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>
            <a:extLst>
              <a:ext uri="{FF2B5EF4-FFF2-40B4-BE49-F238E27FC236}">
                <a16:creationId xmlns:a16="http://schemas.microsoft.com/office/drawing/2014/main" id="{AFC8266D-05BF-4940-84A4-EE9225EF1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67CD-EDB4-4F1A-99FF-B1B7720960D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3" name="Čuvar mesta za podnožje 2">
            <a:extLst>
              <a:ext uri="{FF2B5EF4-FFF2-40B4-BE49-F238E27FC236}">
                <a16:creationId xmlns:a16="http://schemas.microsoft.com/office/drawing/2014/main" id="{4128B98F-241D-47DD-A731-A2CBF89B4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id="{6EBC25E9-B5CD-48EC-9F5F-2F348989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3E07-49E9-43A3-8DD9-5C768AA8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68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557251F-B72A-4750-9732-407B2F753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  <a:endParaRPr lang="en-U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6AAD258E-F0BB-4215-9F0C-D4AF49BBE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  <a:endParaRPr lang="en-US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C28F9EA4-CA97-487A-873A-B812C7CA93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A127499D-3B94-4D6A-844A-D024B5AC5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67CD-EDB4-4F1A-99FF-B1B7720960D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7D934F51-06A8-4ED2-B9F2-D9F50B3B9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3482D6D7-3855-4095-8A01-C1EE86B3F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3E07-49E9-43A3-8DD9-5C768AA8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48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52F91D7-ECA1-40F6-A68B-C88B88AB9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  <a:endParaRPr lang="en-US"/>
          </a:p>
        </p:txBody>
      </p:sp>
      <p:sp>
        <p:nvSpPr>
          <p:cNvPr id="3" name="Čuvar mesta za sliku 2">
            <a:extLst>
              <a:ext uri="{FF2B5EF4-FFF2-40B4-BE49-F238E27FC236}">
                <a16:creationId xmlns:a16="http://schemas.microsoft.com/office/drawing/2014/main" id="{495C2B51-261E-4FFB-BA72-43BA2E04D6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2194571B-73F4-47B6-A657-76B274DFF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252F07C8-0519-4277-B601-B7AB688A7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67CD-EDB4-4F1A-99FF-B1B7720960D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B568D12C-F352-43F4-ACF5-64EABB759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B9D74393-EDBE-4669-BB89-7F5683B3A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3E07-49E9-43A3-8DD9-5C768AA8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20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>
            <a:extLst>
              <a:ext uri="{FF2B5EF4-FFF2-40B4-BE49-F238E27FC236}">
                <a16:creationId xmlns:a16="http://schemas.microsoft.com/office/drawing/2014/main" id="{FFB64990-CDB3-46B1-9FEF-01EBCCF75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  <a:endParaRPr lang="en-US"/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BB8680CA-34E4-4564-91C9-78443CF82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  <a:endParaRPr lang="en-US"/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961800EB-4280-4E72-BAB5-B90BD7A149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067CD-EDB4-4F1A-99FF-B1B7720960D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328E3D49-1765-4340-BCEB-4A9B65C8D9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E4F23188-143C-4BC7-B469-24E23878A9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C3E07-49E9-43A3-8DD9-5C768AA88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95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jf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929CF74-4390-4EB7-9562-C133B38C2A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9AD1798-3084-481D-B1B3-61F71108E0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8EB1D19E-694F-49A9-8BCB-DBF31749DA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8"/>
          <a:stretch/>
        </p:blipFill>
        <p:spPr>
          <a:xfrm>
            <a:off x="0" y="1012372"/>
            <a:ext cx="12192000" cy="5845628"/>
          </a:xfrm>
          <a:prstGeom prst="rect">
            <a:avLst/>
          </a:prstGeom>
        </p:spPr>
      </p:pic>
      <p:sp>
        <p:nvSpPr>
          <p:cNvPr id="8" name="Pravougaonik 7">
            <a:extLst>
              <a:ext uri="{FF2B5EF4-FFF2-40B4-BE49-F238E27FC236}">
                <a16:creationId xmlns:a16="http://schemas.microsoft.com/office/drawing/2014/main" id="{837A087F-7EA2-422E-9D69-C7E576145DEA}"/>
              </a:ext>
            </a:extLst>
          </p:cNvPr>
          <p:cNvSpPr/>
          <p:nvPr/>
        </p:nvSpPr>
        <p:spPr>
          <a:xfrm>
            <a:off x="741801" y="5735637"/>
            <a:ext cx="1070839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RS" sz="3200" b="0" i="1" u="none" strike="noStrike" baseline="30000">
                <a:solidFill>
                  <a:schemeClr val="accent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</a:t>
            </a:r>
            <a:br>
              <a:rPr lang="sr-Latn-RS" sz="3200" b="0" i="1" u="none" strike="noStrike" baseline="30000">
                <a:solidFill>
                  <a:schemeClr val="accent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r-Latn-RS" sz="3200" b="1" i="1" u="none" strike="noStrike" baseline="30000">
                <a:solidFill>
                  <a:schemeClr val="accent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PODRŠKA EU INKLUZIJI ROMA </a:t>
            </a:r>
            <a:endParaRPr lang="sr-Latn-RS" sz="3200" b="1" i="1" baseline="30000">
              <a:solidFill>
                <a:schemeClr val="accent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sr-Latn-RS" sz="3200" b="1" i="1" baseline="30000">
                <a:solidFill>
                  <a:schemeClr val="accent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Osnaživanje lokalnih zajednica za inkluziju Roma</a:t>
            </a:r>
            <a:r>
              <a:rPr lang="sr-Latn-RS" sz="3200" b="1" i="1" u="none" strike="noStrike" baseline="30000">
                <a:solidFill>
                  <a:schemeClr val="accent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pic>
        <p:nvPicPr>
          <p:cNvPr id="10" name="Slika 9">
            <a:extLst>
              <a:ext uri="{FF2B5EF4-FFF2-40B4-BE49-F238E27FC236}">
                <a16:creationId xmlns:a16="http://schemas.microsoft.com/office/drawing/2014/main" id="{4E70CA14-CFED-4932-80EB-A0956094CA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288" y="51027"/>
            <a:ext cx="928688" cy="944362"/>
          </a:xfrm>
          <a:prstGeom prst="rect">
            <a:avLst/>
          </a:prstGeom>
        </p:spPr>
      </p:pic>
      <p:pic>
        <p:nvPicPr>
          <p:cNvPr id="12" name="Slika 11">
            <a:extLst>
              <a:ext uri="{FF2B5EF4-FFF2-40B4-BE49-F238E27FC236}">
                <a16:creationId xmlns:a16="http://schemas.microsoft.com/office/drawing/2014/main" id="{EB6C4344-DF8A-4DD2-AB62-7977EACF49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9625" y="140793"/>
            <a:ext cx="1935975" cy="764830"/>
          </a:xfrm>
          <a:prstGeom prst="rect">
            <a:avLst/>
          </a:prstGeom>
        </p:spPr>
      </p:pic>
      <p:pic>
        <p:nvPicPr>
          <p:cNvPr id="14" name="Slika 13">
            <a:extLst>
              <a:ext uri="{FF2B5EF4-FFF2-40B4-BE49-F238E27FC236}">
                <a16:creationId xmlns:a16="http://schemas.microsoft.com/office/drawing/2014/main" id="{23E2A4DB-0FF7-4E6A-B131-5A9E285748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3583" y="183610"/>
            <a:ext cx="984833" cy="679195"/>
          </a:xfrm>
          <a:prstGeom prst="rect">
            <a:avLst/>
          </a:prstGeom>
        </p:spPr>
      </p:pic>
      <p:pic>
        <p:nvPicPr>
          <p:cNvPr id="16" name="Slika 15">
            <a:extLst>
              <a:ext uri="{FF2B5EF4-FFF2-40B4-BE49-F238E27FC236}">
                <a16:creationId xmlns:a16="http://schemas.microsoft.com/office/drawing/2014/main" id="{C4FDAA87-14DC-4ECE-8383-A69343D2CD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36" y="1012372"/>
            <a:ext cx="1457964" cy="144724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046EDC9-612B-43B6-99C1-FC27EC347009}"/>
              </a:ext>
            </a:extLst>
          </p:cNvPr>
          <p:cNvSpPr txBox="1"/>
          <p:nvPr/>
        </p:nvSpPr>
        <p:spPr>
          <a:xfrm>
            <a:off x="1657250" y="1531849"/>
            <a:ext cx="8877495" cy="3662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2400" b="1"/>
              <a:t>Predlog metodološkog pristupa za realizaciju druge grupe aktivnosti </a:t>
            </a:r>
          </a:p>
          <a:p>
            <a:pPr algn="ctr"/>
            <a:r>
              <a:rPr lang="sr-Latn-RS" sz="2400" b="1"/>
              <a:t>u komponenti 3 Programa</a:t>
            </a:r>
          </a:p>
          <a:p>
            <a:pPr algn="ctr"/>
            <a:endParaRPr lang="sr-Latn-RS" sz="3200" b="1" i="1">
              <a:solidFill>
                <a:srgbClr val="0070C0"/>
              </a:solidFill>
            </a:endParaRPr>
          </a:p>
          <a:p>
            <a:pPr algn="ctr"/>
            <a:endParaRPr lang="sr-Latn-RS" sz="3200" b="1" i="1">
              <a:solidFill>
                <a:srgbClr val="0070C0"/>
              </a:solidFill>
            </a:endParaRPr>
          </a:p>
          <a:p>
            <a:pPr algn="ctr"/>
            <a:endParaRPr lang="sr-Latn-RS" sz="3600" b="1" i="1">
              <a:solidFill>
                <a:srgbClr val="FFFF00"/>
              </a:solidFill>
            </a:endParaRPr>
          </a:p>
          <a:p>
            <a:pPr algn="ctr"/>
            <a:r>
              <a:rPr lang="sr-Latn-RS" sz="4800" b="1" i="1">
                <a:solidFill>
                  <a:srgbClr val="FFFF00"/>
                </a:solidFill>
              </a:rPr>
              <a:t>OZAKONJENJE</a:t>
            </a:r>
          </a:p>
          <a:p>
            <a:pPr algn="ctr"/>
            <a:r>
              <a:rPr lang="sr-Latn-RS" sz="2800" b="1" i="1">
                <a:solidFill>
                  <a:srgbClr val="FFFF00"/>
                </a:solidFill>
              </a:rPr>
              <a:t>romskih podstandardnih naselja</a:t>
            </a:r>
            <a:endParaRPr lang="en-US" sz="2800" b="1" i="1">
              <a:solidFill>
                <a:srgbClr val="FFFF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F11646-D4D7-4EAF-B166-EF69607E7655}"/>
              </a:ext>
            </a:extLst>
          </p:cNvPr>
          <p:cNvSpPr txBox="1"/>
          <p:nvPr/>
        </p:nvSpPr>
        <p:spPr>
          <a:xfrm>
            <a:off x="0" y="5951080"/>
            <a:ext cx="1560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Beograd</a:t>
            </a:r>
          </a:p>
          <a:p>
            <a:r>
              <a:rPr lang="en-US" dirty="0"/>
              <a:t>19. mart 2019.</a:t>
            </a:r>
          </a:p>
        </p:txBody>
      </p:sp>
    </p:spTree>
    <p:extLst>
      <p:ext uri="{BB962C8B-B14F-4D97-AF65-F5344CB8AC3E}">
        <p14:creationId xmlns:p14="http://schemas.microsoft.com/office/powerpoint/2010/main" val="3087437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B661F7-1BA0-42AB-BFE8-C632F1683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/>
              <a:t>Polazno stanje</a:t>
            </a:r>
            <a:endParaRPr lang="en-US" b="1" dirty="0"/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FBED09E2-D210-4B1D-A915-D485C0EE8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8454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r-Latn-RS" sz="1800" dirty="0"/>
              <a:t>U periuodu od </a:t>
            </a:r>
            <a:r>
              <a:rPr lang="sr-Latn-RS" sz="1800" b="1" dirty="0"/>
              <a:t>5. februara</a:t>
            </a:r>
            <a:r>
              <a:rPr lang="sr-Latn-RS" sz="1800" dirty="0"/>
              <a:t> do </a:t>
            </a:r>
            <a:r>
              <a:rPr lang="sr-Latn-RS" sz="1800" b="1" dirty="0"/>
              <a:t>15. marta</a:t>
            </a:r>
            <a:r>
              <a:rPr lang="sr-Latn-RS" sz="1800" dirty="0"/>
              <a:t> razgovarano je sa 13 lokalnih samouprava: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sr-Latn-RS" sz="1800" dirty="0"/>
          </a:p>
          <a:p>
            <a:pPr marL="1598613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RS" sz="2600" dirty="0">
                <a:solidFill>
                  <a:schemeClr val="accent1"/>
                </a:solidFill>
              </a:rPr>
              <a:t>Vrnjačka Banja</a:t>
            </a:r>
          </a:p>
          <a:p>
            <a:pPr marL="1598613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RS" sz="2600" dirty="0">
                <a:solidFill>
                  <a:schemeClr val="accent1"/>
                </a:solidFill>
              </a:rPr>
              <a:t>Pećinci</a:t>
            </a:r>
          </a:p>
          <a:p>
            <a:pPr marL="1598613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RS" sz="2600" dirty="0">
                <a:solidFill>
                  <a:schemeClr val="accent1"/>
                </a:solidFill>
              </a:rPr>
              <a:t>Kučevo</a:t>
            </a:r>
          </a:p>
          <a:p>
            <a:pPr marL="1598613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RS" sz="2600" dirty="0">
                <a:solidFill>
                  <a:schemeClr val="accent1"/>
                </a:solidFill>
              </a:rPr>
              <a:t>Beočin </a:t>
            </a:r>
          </a:p>
          <a:p>
            <a:pPr marL="1598613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RS" sz="2600" dirty="0">
                <a:solidFill>
                  <a:schemeClr val="accent1"/>
                </a:solidFill>
              </a:rPr>
              <a:t>Lebane</a:t>
            </a:r>
          </a:p>
          <a:p>
            <a:pPr marL="1598613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RS" sz="2600" dirty="0">
                <a:solidFill>
                  <a:schemeClr val="accent1"/>
                </a:solidFill>
              </a:rPr>
              <a:t>Surdulica </a:t>
            </a:r>
          </a:p>
          <a:p>
            <a:pPr marL="1598613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RS" sz="2600" dirty="0">
                <a:solidFill>
                  <a:schemeClr val="accent1"/>
                </a:solidFill>
              </a:rPr>
              <a:t>Vladičin Han</a:t>
            </a:r>
          </a:p>
          <a:p>
            <a:pPr marL="1598613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RS" sz="2600" dirty="0">
                <a:solidFill>
                  <a:schemeClr val="accent1"/>
                </a:solidFill>
              </a:rPr>
              <a:t>Aleksinac</a:t>
            </a:r>
          </a:p>
          <a:p>
            <a:pPr marL="1598613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RS" sz="2600" dirty="0">
                <a:solidFill>
                  <a:schemeClr val="accent1"/>
                </a:solidFill>
              </a:rPr>
              <a:t>Apatin</a:t>
            </a:r>
          </a:p>
          <a:p>
            <a:pPr marL="1598613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RS" sz="2600" dirty="0">
                <a:solidFill>
                  <a:schemeClr val="accent1"/>
                </a:solidFill>
              </a:rPr>
              <a:t>Sombor</a:t>
            </a:r>
          </a:p>
          <a:p>
            <a:pPr marL="1598613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RS" sz="2600" dirty="0">
                <a:solidFill>
                  <a:schemeClr val="accent1"/>
                </a:solidFill>
              </a:rPr>
              <a:t>Kuršumlija</a:t>
            </a:r>
          </a:p>
          <a:p>
            <a:pPr marL="1598613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RS" sz="2600" dirty="0">
                <a:solidFill>
                  <a:schemeClr val="accent1"/>
                </a:solidFill>
              </a:rPr>
              <a:t>Požarevac</a:t>
            </a:r>
          </a:p>
          <a:p>
            <a:pPr marL="1598613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RS" sz="2600" dirty="0">
                <a:solidFill>
                  <a:schemeClr val="accent1"/>
                </a:solidFill>
              </a:rPr>
              <a:t>Mladenovac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sr-Latn-RS" b="1" u="sng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sr-Latn-RS" b="1" u="sng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sr-Latn-RS" b="1" u="sng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sr-Latn-RS" b="1" u="sng" dirty="0">
              <a:solidFill>
                <a:srgbClr val="FF0000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sr-Latn-RS" dirty="0">
              <a:solidFill>
                <a:srgbClr val="FF0000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sr-Latn-RS" dirty="0"/>
          </a:p>
        </p:txBody>
      </p:sp>
      <p:pic>
        <p:nvPicPr>
          <p:cNvPr id="7" name="Čuvar mesta za sadržaj 4">
            <a:extLst>
              <a:ext uri="{FF2B5EF4-FFF2-40B4-BE49-F238E27FC236}">
                <a16:creationId xmlns:a16="http://schemas.microsoft.com/office/drawing/2014/main" id="{CED18BB8-5097-4D37-9E40-EBA0EF4BE0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43154"/>
            <a:ext cx="12192000" cy="121484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A3618E-30FE-4D13-92C9-7B03F49DBA0F}"/>
              </a:ext>
            </a:extLst>
          </p:cNvPr>
          <p:cNvSpPr txBox="1"/>
          <p:nvPr/>
        </p:nvSpPr>
        <p:spPr>
          <a:xfrm>
            <a:off x="6844145" y="2392217"/>
            <a:ext cx="359303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Sagovornici:</a:t>
            </a:r>
          </a:p>
          <a:p>
            <a:pPr marL="285750" indent="-285750">
              <a:buFontTx/>
              <a:buChar char="-"/>
            </a:pPr>
            <a:r>
              <a:rPr lang="sr-Latn-RS" dirty="0"/>
              <a:t>Načelnici uprava</a:t>
            </a:r>
          </a:p>
          <a:p>
            <a:pPr marL="285750" indent="-285750">
              <a:buFontTx/>
              <a:buChar char="-"/>
            </a:pPr>
            <a:r>
              <a:rPr lang="sr-Latn-RS" dirty="0"/>
              <a:t>Načelnici za urbanizam</a:t>
            </a:r>
          </a:p>
          <a:p>
            <a:pPr marL="285750" indent="-285750">
              <a:buFontTx/>
              <a:buChar char="-"/>
            </a:pPr>
            <a:r>
              <a:rPr lang="sr-Latn-RS" dirty="0"/>
              <a:t>Saradnici odeljenja za urbanizam </a:t>
            </a:r>
          </a:p>
          <a:p>
            <a:pPr marL="285750" indent="-285750">
              <a:buFontTx/>
              <a:buChar char="-"/>
            </a:pPr>
            <a:r>
              <a:rPr lang="sr-Latn-RS" dirty="0"/>
              <a:t>Romski koordinatori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695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B661F7-1BA0-42AB-BFE8-C632F1683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/>
              <a:t>Polazno stanje</a:t>
            </a:r>
            <a:endParaRPr lang="en-US" b="1" dirty="0"/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FBED09E2-D210-4B1D-A915-D485C0EE8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8454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sr-Latn-RS" b="1" u="sng" dirty="0">
                <a:solidFill>
                  <a:srgbClr val="FF0000"/>
                </a:solidFill>
              </a:rPr>
              <a:t>Ključni zaključci ispitanika: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sr-Latn-RS" sz="500" b="1" u="sng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sr-Latn-RS" sz="500" b="1" u="sng" dirty="0">
              <a:solidFill>
                <a:srgbClr val="FF0000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r-Latn-RS" dirty="0">
                <a:solidFill>
                  <a:srgbClr val="FF0000"/>
                </a:solidFill>
              </a:rPr>
              <a:t>Pravna pomoć upravi nije potrebna</a:t>
            </a:r>
            <a:r>
              <a:rPr lang="en-US" dirty="0">
                <a:solidFill>
                  <a:srgbClr val="FF0000"/>
                </a:solidFill>
              </a:rPr>
              <a:t> za up</a:t>
            </a:r>
            <a:r>
              <a:rPr lang="sr-Latn-RS" dirty="0">
                <a:solidFill>
                  <a:srgbClr val="FF0000"/>
                </a:solidFill>
              </a:rPr>
              <a:t>ravni postupak (jednostavan postupak po njima)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r-Latn-RS" dirty="0">
                <a:solidFill>
                  <a:srgbClr val="FF0000"/>
                </a:solidFill>
              </a:rPr>
              <a:t>Ponegde je poželjna tehnička pomoć u sređivanju arhive zahteva za ozakonjenje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r-Latn-RS" dirty="0">
                <a:solidFill>
                  <a:srgbClr val="FF0000"/>
                </a:solidFill>
              </a:rPr>
              <a:t>Usko grlo u ozakonjenju je </a:t>
            </a:r>
            <a:r>
              <a:rPr lang="sr-Latn-RS" u="sng" dirty="0">
                <a:solidFill>
                  <a:srgbClr val="FF0000"/>
                </a:solidFill>
              </a:rPr>
              <a:t>rešavanje imovinskih pitanja na strani stranaka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r-Latn-RS" dirty="0">
                <a:solidFill>
                  <a:srgbClr val="FF0000"/>
                </a:solidFill>
              </a:rPr>
              <a:t>Uprava nije motivisana da sama pokreće postupke rešavanja imovinskih pitanja čak i kada su u pitanju ozakonjenja na javnoj svojini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r-Latn-RS" dirty="0">
                <a:solidFill>
                  <a:srgbClr val="FF0000"/>
                </a:solidFill>
              </a:rPr>
              <a:t>Stanje po pitanju podnetih zahteva je različito od uprave do uprave; uglavnom su popisani svi romski objekti/naselja ali ima situacija gde su ih i planski zaobilazili u popisu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r-Latn-RS" dirty="0">
                <a:solidFill>
                  <a:srgbClr val="FF0000"/>
                </a:solidFill>
              </a:rPr>
              <a:t>Broj podnetih romskih zahteva za ozakonjenje je u proseku manji od 5% po JLS; osnov za pokretanje postupka u tim slučajevima jeste službeni popis nelegalnih objekata; Ukoliko i tu ne postoje osnov može biti i naknadna prijava od strane JLS ukoliko su objekti vidljivi na satelitskom snimku iz nov.2015.god.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sr-Latn-RS" dirty="0">
              <a:solidFill>
                <a:srgbClr val="FF0000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sr-Latn-RS" dirty="0"/>
          </a:p>
        </p:txBody>
      </p:sp>
      <p:pic>
        <p:nvPicPr>
          <p:cNvPr id="7" name="Čuvar mesta za sadržaj 4">
            <a:extLst>
              <a:ext uri="{FF2B5EF4-FFF2-40B4-BE49-F238E27FC236}">
                <a16:creationId xmlns:a16="http://schemas.microsoft.com/office/drawing/2014/main" id="{CED18BB8-5097-4D37-9E40-EBA0EF4BE0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43154"/>
            <a:ext cx="12192000" cy="1214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625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B661F7-1BA0-42AB-BFE8-C632F1683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/>
              <a:t>Polazno stanje</a:t>
            </a:r>
            <a:endParaRPr lang="en-US" b="1"/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FBED09E2-D210-4B1D-A915-D485C0EE8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2999"/>
            <a:ext cx="11353800" cy="4703332"/>
          </a:xfrm>
        </p:spPr>
        <p:txBody>
          <a:bodyPr>
            <a:noAutofit/>
          </a:bodyPr>
          <a:lstStyle/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r-Latn-RS" sz="2000" u="sng" dirty="0">
                <a:solidFill>
                  <a:srgbClr val="FF0000"/>
                </a:solidFill>
              </a:rPr>
              <a:t>Jedan od najčešćih problema je nepostojanje plana parcelacije kao instrumenta za sprovođenje urb.planova (odvajanje javnog i ostalog zemljišta) kao i posledično predloga za određivanje zemljišta za redovnu upotrebu objekta koji su nelegalno na njemu izgrađeni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r-Latn-RS" sz="2000" dirty="0">
                <a:solidFill>
                  <a:srgbClr val="FF0000"/>
                </a:solidFill>
              </a:rPr>
              <a:t>JLS bi želele da neko drugi u njihovo ime objašnjava neophodne detalje za potrebe ozakonjenja romskoj zajednici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r-Latn-RS" sz="2000" dirty="0">
                <a:solidFill>
                  <a:srgbClr val="FF0000"/>
                </a:solidFill>
              </a:rPr>
              <a:t>Ključni problem je motivisanje romske zajednice da uđe u proces ozakonjenja kako zbog kompleksnosti procesa tako i zbog finansijskih razloga;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r-Latn-RS" sz="2000" dirty="0">
                <a:solidFill>
                  <a:srgbClr val="FF0000"/>
                </a:solidFill>
              </a:rPr>
              <a:t>Najčešći imovinski problemi romske zajednice su: više vlasnika na jednoj parceli, nesprovedenost ugovora o kupoprodaji u katastru, nedostatak dokaza o stečenom pravu na imovini, nerešene ostavinske rasprave, izgrađenost na tuđem zemljištu (privatni i javni titulari)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r-Latn-RS" sz="2000" dirty="0">
                <a:solidFill>
                  <a:srgbClr val="FF0000"/>
                </a:solidFill>
              </a:rPr>
              <a:t>JLS bi mogle (tamo gde ima kapaciteta u JP ili putem tendera za izvođače) da izrade Izveštaje o zatečenom stanju objekata za ugrožene socijalne kategorije, oslobode taksi i upišu pravo svojine – navedeno zahteva i izradu detaljne socijalne karte 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r-Latn-RS" sz="2000" dirty="0">
                <a:solidFill>
                  <a:srgbClr val="FF0000"/>
                </a:solidFill>
              </a:rPr>
              <a:t>Usko grlo je ponegde i postojanje dovoljnog broja geodetskih radnji na terenu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r-Latn-RS" sz="2000" dirty="0">
                <a:solidFill>
                  <a:srgbClr val="FF0000"/>
                </a:solidFill>
              </a:rPr>
              <a:t>Teže se rešavaju sporovi sa javnim titularima van JLS (u praksi se skoro i ne rešavaju)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sr-Latn-RS" sz="2000" dirty="0">
              <a:solidFill>
                <a:srgbClr val="FF0000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sr-Latn-RS" sz="2000" dirty="0">
              <a:solidFill>
                <a:srgbClr val="FF0000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sr-Latn-RS" sz="2000" dirty="0">
              <a:solidFill>
                <a:srgbClr val="FF0000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sr-Latn-RS" sz="2000" dirty="0"/>
          </a:p>
        </p:txBody>
      </p:sp>
      <p:pic>
        <p:nvPicPr>
          <p:cNvPr id="7" name="Čuvar mesta za sadržaj 4">
            <a:extLst>
              <a:ext uri="{FF2B5EF4-FFF2-40B4-BE49-F238E27FC236}">
                <a16:creationId xmlns:a16="http://schemas.microsoft.com/office/drawing/2014/main" id="{CED18BB8-5097-4D37-9E40-EBA0EF4BE0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9245"/>
            <a:ext cx="12192000" cy="92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657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929CF74-4390-4EB7-9562-C133B38C2A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9AD1798-3084-481D-B1B3-61F71108E0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8EB1D19E-694F-49A9-8BCB-DBF31749DA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8"/>
          <a:stretch/>
        </p:blipFill>
        <p:spPr>
          <a:xfrm>
            <a:off x="0" y="1012372"/>
            <a:ext cx="12192000" cy="5845628"/>
          </a:xfrm>
          <a:prstGeom prst="rect">
            <a:avLst/>
          </a:prstGeom>
        </p:spPr>
      </p:pic>
      <p:sp>
        <p:nvSpPr>
          <p:cNvPr id="8" name="Pravougaonik 7">
            <a:extLst>
              <a:ext uri="{FF2B5EF4-FFF2-40B4-BE49-F238E27FC236}">
                <a16:creationId xmlns:a16="http://schemas.microsoft.com/office/drawing/2014/main" id="{837A087F-7EA2-422E-9D69-C7E576145DEA}"/>
              </a:ext>
            </a:extLst>
          </p:cNvPr>
          <p:cNvSpPr/>
          <p:nvPr/>
        </p:nvSpPr>
        <p:spPr>
          <a:xfrm>
            <a:off x="672133" y="5811380"/>
            <a:ext cx="1070839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RS" sz="6600" b="1" i="1" u="none" strike="noStrike" baseline="3000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DISKUSIJA</a:t>
            </a:r>
          </a:p>
        </p:txBody>
      </p:sp>
      <p:pic>
        <p:nvPicPr>
          <p:cNvPr id="10" name="Slika 9">
            <a:extLst>
              <a:ext uri="{FF2B5EF4-FFF2-40B4-BE49-F238E27FC236}">
                <a16:creationId xmlns:a16="http://schemas.microsoft.com/office/drawing/2014/main" id="{4E70CA14-CFED-4932-80EB-A0956094CA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288" y="51027"/>
            <a:ext cx="928688" cy="944362"/>
          </a:xfrm>
          <a:prstGeom prst="rect">
            <a:avLst/>
          </a:prstGeom>
        </p:spPr>
      </p:pic>
      <p:pic>
        <p:nvPicPr>
          <p:cNvPr id="12" name="Slika 11">
            <a:extLst>
              <a:ext uri="{FF2B5EF4-FFF2-40B4-BE49-F238E27FC236}">
                <a16:creationId xmlns:a16="http://schemas.microsoft.com/office/drawing/2014/main" id="{EB6C4344-DF8A-4DD2-AB62-7977EACF49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9625" y="140793"/>
            <a:ext cx="1935975" cy="764830"/>
          </a:xfrm>
          <a:prstGeom prst="rect">
            <a:avLst/>
          </a:prstGeom>
        </p:spPr>
      </p:pic>
      <p:pic>
        <p:nvPicPr>
          <p:cNvPr id="14" name="Slika 13">
            <a:extLst>
              <a:ext uri="{FF2B5EF4-FFF2-40B4-BE49-F238E27FC236}">
                <a16:creationId xmlns:a16="http://schemas.microsoft.com/office/drawing/2014/main" id="{23E2A4DB-0FF7-4E6A-B131-5A9E285748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3583" y="183610"/>
            <a:ext cx="984833" cy="679195"/>
          </a:xfrm>
          <a:prstGeom prst="rect">
            <a:avLst/>
          </a:prstGeom>
        </p:spPr>
      </p:pic>
      <p:pic>
        <p:nvPicPr>
          <p:cNvPr id="16" name="Slika 15">
            <a:extLst>
              <a:ext uri="{FF2B5EF4-FFF2-40B4-BE49-F238E27FC236}">
                <a16:creationId xmlns:a16="http://schemas.microsoft.com/office/drawing/2014/main" id="{C4FDAA87-14DC-4ECE-8383-A69343D2CD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36" y="1012372"/>
            <a:ext cx="1457964" cy="144724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046EDC9-612B-43B6-99C1-FC27EC347009}"/>
              </a:ext>
            </a:extLst>
          </p:cNvPr>
          <p:cNvSpPr txBox="1"/>
          <p:nvPr/>
        </p:nvSpPr>
        <p:spPr>
          <a:xfrm>
            <a:off x="1657250" y="1531849"/>
            <a:ext cx="8877495" cy="2369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2400" b="1"/>
              <a:t>Predlog metodološkog pristupa za realizaciju druge grupe aktivnosti </a:t>
            </a:r>
          </a:p>
          <a:p>
            <a:pPr algn="ctr"/>
            <a:r>
              <a:rPr lang="sr-Latn-RS" sz="2400" b="1"/>
              <a:t>u komponenti 3 Programa</a:t>
            </a:r>
          </a:p>
          <a:p>
            <a:pPr algn="ctr"/>
            <a:endParaRPr lang="sr-Latn-RS" sz="3200" b="1" i="1">
              <a:solidFill>
                <a:srgbClr val="0070C0"/>
              </a:solidFill>
            </a:endParaRPr>
          </a:p>
          <a:p>
            <a:pPr algn="ctr"/>
            <a:endParaRPr lang="sr-Latn-RS" sz="3200" b="1" i="1">
              <a:solidFill>
                <a:srgbClr val="0070C0"/>
              </a:solidFill>
            </a:endParaRPr>
          </a:p>
          <a:p>
            <a:pPr algn="ctr"/>
            <a:endParaRPr lang="sr-Latn-RS" sz="3600" b="1" i="1">
              <a:solidFill>
                <a:srgbClr val="FFFF00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BDC8D51-0D50-410E-92B7-BB7D47A5F9D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9044" y="2903114"/>
            <a:ext cx="4494886" cy="256976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F7DCEE1-47FB-48CE-A708-757F95759D83}"/>
              </a:ext>
            </a:extLst>
          </p:cNvPr>
          <p:cNvSpPr txBox="1"/>
          <p:nvPr/>
        </p:nvSpPr>
        <p:spPr>
          <a:xfrm>
            <a:off x="0" y="5951080"/>
            <a:ext cx="1560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Beograd</a:t>
            </a:r>
          </a:p>
          <a:p>
            <a:r>
              <a:rPr lang="en-US" dirty="0"/>
              <a:t>19. mart 2019.</a:t>
            </a:r>
          </a:p>
        </p:txBody>
      </p:sp>
    </p:spTree>
    <p:extLst>
      <p:ext uri="{BB962C8B-B14F-4D97-AF65-F5344CB8AC3E}">
        <p14:creationId xmlns:p14="http://schemas.microsoft.com/office/powerpoint/2010/main" val="1918299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433</Words>
  <Application>Microsoft Office PowerPoint</Application>
  <PresentationFormat>Widescreen</PresentationFormat>
  <Paragraphs>62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tema</vt:lpstr>
      <vt:lpstr>PowerPoint Presentation</vt:lpstr>
      <vt:lpstr>Polazno stanje</vt:lpstr>
      <vt:lpstr>Polazno stanje</vt:lpstr>
      <vt:lpstr>Polazno stanje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Graphic Design</dc:creator>
  <cp:lastModifiedBy>Klara Danilovic</cp:lastModifiedBy>
  <cp:revision>3</cp:revision>
  <dcterms:created xsi:type="dcterms:W3CDTF">2018-03-05T02:09:07Z</dcterms:created>
  <dcterms:modified xsi:type="dcterms:W3CDTF">2019-03-19T09:02:48Z</dcterms:modified>
</cp:coreProperties>
</file>