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93" r:id="rId30"/>
    <p:sldId id="289" r:id="rId31"/>
    <p:sldId id="290" r:id="rId32"/>
    <p:sldId id="291" r:id="rId33"/>
    <p:sldId id="292" r:id="rId34"/>
    <p:sldId id="294" r:id="rId35"/>
    <p:sldId id="295" r:id="rId36"/>
    <p:sldId id="297" r:id="rId37"/>
    <p:sldId id="29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" y="2137"/>
            <a:ext cx="9143675" cy="68537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4038600"/>
            <a:ext cx="6400800" cy="1752600"/>
          </a:xfrm>
        </p:spPr>
        <p:txBody>
          <a:bodyPr/>
          <a:lstStyle/>
          <a:p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Finansijsko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upravljanje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projektom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91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sr-Latn-RS" sz="9600" dirty="0"/>
              <a:t>1.1. Zaposleni</a:t>
            </a:r>
            <a:r>
              <a:rPr lang="en-US" sz="9600" dirty="0"/>
              <a:t> </a:t>
            </a:r>
            <a:r>
              <a:rPr lang="en-US" sz="9600" dirty="0" err="1"/>
              <a:t>kod</a:t>
            </a:r>
            <a:r>
              <a:rPr lang="sr-Latn-RS" sz="9600" dirty="0"/>
              <a:t> korisnika donacije/povezanih lica angažovanih na projektu </a:t>
            </a:r>
          </a:p>
          <a:p>
            <a:pPr>
              <a:spcBef>
                <a:spcPct val="0"/>
              </a:spcBef>
              <a:defRPr/>
            </a:pPr>
            <a:endParaRPr lang="sr-Latn-RS" sz="3600" dirty="0"/>
          </a:p>
          <a:p>
            <a:pPr>
              <a:spcBef>
                <a:spcPct val="0"/>
              </a:spcBef>
              <a:defRPr/>
            </a:pPr>
            <a:r>
              <a:rPr lang="sr-Latn-RS" sz="9600" b="1" i="1" dirty="0"/>
              <a:t>Bruto II zarada</a:t>
            </a:r>
            <a:r>
              <a:rPr lang="sr-Latn-RS" sz="9600" dirty="0"/>
              <a:t>: neto zarada + porezi i doprinosi na teret zaposlenog + doprinosi na teret poslodavca</a:t>
            </a:r>
          </a:p>
          <a:p>
            <a:pPr>
              <a:spcBef>
                <a:spcPct val="0"/>
              </a:spcBef>
              <a:defRPr/>
            </a:pPr>
            <a:endParaRPr lang="en-US" sz="3600" dirty="0"/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  <a:defRPr/>
            </a:pPr>
            <a:r>
              <a:rPr lang="sr-Latn-RS" sz="9600" dirty="0"/>
              <a:t>1.</a:t>
            </a:r>
            <a:r>
              <a:rPr lang="en-US" sz="9600" dirty="0"/>
              <a:t>2. </a:t>
            </a:r>
            <a:r>
              <a:rPr lang="en-US" sz="9600" dirty="0" err="1"/>
              <a:t>Lica</a:t>
            </a:r>
            <a:r>
              <a:rPr lang="en-US" sz="9600" dirty="0"/>
              <a:t> </a:t>
            </a:r>
            <a:r>
              <a:rPr lang="en-US" sz="9600" dirty="0" err="1"/>
              <a:t>angažovana</a:t>
            </a:r>
            <a:r>
              <a:rPr lang="en-US" sz="9600" dirty="0"/>
              <a:t> po </a:t>
            </a:r>
            <a:r>
              <a:rPr lang="en-US" sz="9600" dirty="0" err="1"/>
              <a:t>ugovorima</a:t>
            </a:r>
            <a:r>
              <a:rPr lang="en-US" sz="9600" dirty="0"/>
              <a:t> van </a:t>
            </a:r>
            <a:r>
              <a:rPr lang="en-US" sz="9600" dirty="0" err="1"/>
              <a:t>radnog</a:t>
            </a:r>
            <a:r>
              <a:rPr lang="en-US" sz="9600" dirty="0"/>
              <a:t> </a:t>
            </a:r>
            <a:r>
              <a:rPr lang="en-US" sz="9600" dirty="0" err="1"/>
              <a:t>odnosa</a:t>
            </a:r>
            <a:r>
              <a:rPr lang="sr-Latn-RS" sz="9600" dirty="0"/>
              <a:t> (spoljni saradnici)</a:t>
            </a:r>
            <a:r>
              <a:rPr lang="en-US" sz="9600" dirty="0"/>
              <a:t> - </a:t>
            </a:r>
            <a:r>
              <a:rPr lang="en-US" sz="9600" b="1" i="1" dirty="0" err="1"/>
              <a:t>bruto</a:t>
            </a:r>
            <a:r>
              <a:rPr lang="en-US" sz="9600" b="1" i="1" dirty="0"/>
              <a:t> </a:t>
            </a:r>
            <a:r>
              <a:rPr lang="en-US" sz="9600" b="1" i="1" dirty="0" err="1"/>
              <a:t>nadoknada</a:t>
            </a:r>
            <a:endParaRPr lang="sr-Latn-RS" sz="9600" b="1" i="1" dirty="0"/>
          </a:p>
          <a:p>
            <a:pPr>
              <a:spcBef>
                <a:spcPct val="0"/>
              </a:spcBef>
              <a:buNone/>
              <a:defRPr/>
            </a:pPr>
            <a:r>
              <a:rPr lang="sr-Latn-CS" sz="9600" dirty="0"/>
              <a:t>* Spoljni saradnici koji su zaposleni sa punim radnim vremenom kod drugog poslodavca, mogu biti angažovani maksimalno do </a:t>
            </a:r>
            <a:r>
              <a:rPr lang="en-US" sz="9600" dirty="0"/>
              <a:t>1/</a:t>
            </a:r>
            <a:r>
              <a:rPr lang="sr-Latn-CS" sz="9600" dirty="0"/>
              <a:t>3</a:t>
            </a:r>
            <a:r>
              <a:rPr lang="en-US" sz="9600" dirty="0"/>
              <a:t> </a:t>
            </a:r>
            <a:r>
              <a:rPr lang="en-US" sz="9600" dirty="0" err="1"/>
              <a:t>punog</a:t>
            </a:r>
            <a:r>
              <a:rPr lang="sr-Latn-CS" sz="9600" dirty="0"/>
              <a:t> radnog vremena</a:t>
            </a:r>
          </a:p>
          <a:p>
            <a:pPr>
              <a:spcBef>
                <a:spcPct val="0"/>
              </a:spcBef>
              <a:defRPr/>
            </a:pPr>
            <a:endParaRPr lang="sr-Latn-RS" sz="3600" u="sng" dirty="0"/>
          </a:p>
          <a:p>
            <a:pPr>
              <a:spcBef>
                <a:spcPct val="0"/>
              </a:spcBef>
              <a:defRPr/>
            </a:pPr>
            <a:r>
              <a:rPr lang="en-US" sz="8000" u="sng" dirty="0" err="1"/>
              <a:t>Ugovor</a:t>
            </a:r>
            <a:r>
              <a:rPr lang="en-US" sz="8000" u="sng" dirty="0"/>
              <a:t> o </a:t>
            </a:r>
            <a:r>
              <a:rPr lang="en-US" sz="8000" u="sng" dirty="0" err="1"/>
              <a:t>delu</a:t>
            </a:r>
            <a:r>
              <a:rPr lang="en-US" sz="8000" u="sng" dirty="0"/>
              <a:t> </a:t>
            </a:r>
            <a:r>
              <a:rPr lang="en-US" sz="8000" dirty="0"/>
              <a:t>(van </a:t>
            </a:r>
            <a:r>
              <a:rPr lang="en-US" sz="8000" dirty="0" err="1"/>
              <a:t>delatnosti</a:t>
            </a:r>
            <a:r>
              <a:rPr lang="en-US" sz="8000" dirty="0"/>
              <a:t> </a:t>
            </a:r>
            <a:r>
              <a:rPr lang="en-US" sz="8000" dirty="0" err="1"/>
              <a:t>poslodavca</a:t>
            </a:r>
            <a:r>
              <a:rPr lang="en-US" sz="8000" dirty="0"/>
              <a:t>) </a:t>
            </a:r>
            <a:endParaRPr lang="sr-Latn-RS" sz="8000" u="sng" dirty="0"/>
          </a:p>
          <a:p>
            <a:pPr>
              <a:spcBef>
                <a:spcPct val="0"/>
              </a:spcBef>
              <a:defRPr/>
            </a:pPr>
            <a:r>
              <a:rPr lang="sr-Latn-RS" sz="8000" u="sng" dirty="0"/>
              <a:t>Ugovor o dopunskom radu – maksimalno do jedne trećine punog radnog vremena.</a:t>
            </a:r>
          </a:p>
          <a:p>
            <a:pPr>
              <a:spcBef>
                <a:spcPct val="0"/>
              </a:spcBef>
              <a:defRPr/>
            </a:pPr>
            <a:r>
              <a:rPr lang="en-US" sz="8000" u="sng" dirty="0" err="1"/>
              <a:t>Ugovor</a:t>
            </a:r>
            <a:r>
              <a:rPr lang="en-US" sz="8000" u="sng" dirty="0"/>
              <a:t> o </a:t>
            </a:r>
            <a:r>
              <a:rPr lang="en-US" sz="8000" u="sng" dirty="0" err="1"/>
              <a:t>privremenim</a:t>
            </a:r>
            <a:r>
              <a:rPr lang="en-US" sz="8000" u="sng" dirty="0"/>
              <a:t> i </a:t>
            </a:r>
            <a:r>
              <a:rPr lang="en-US" sz="8000" u="sng" dirty="0" err="1"/>
              <a:t>povremenim</a:t>
            </a:r>
            <a:r>
              <a:rPr lang="en-US" sz="8000" u="sng" dirty="0"/>
              <a:t> </a:t>
            </a:r>
            <a:r>
              <a:rPr lang="en-US" sz="8000" u="sng" dirty="0" err="1"/>
              <a:t>poslovima</a:t>
            </a:r>
            <a:endParaRPr lang="en-US" sz="8000" u="sng" dirty="0"/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  <a:defRPr/>
            </a:pPr>
            <a:r>
              <a:rPr lang="en-US" sz="8000" dirty="0"/>
              <a:t>    - </a:t>
            </a:r>
            <a:r>
              <a:rPr lang="en-US" sz="8000" dirty="0" err="1"/>
              <a:t>maksimalno</a:t>
            </a:r>
            <a:r>
              <a:rPr lang="en-US" sz="8000" dirty="0"/>
              <a:t> 120 </a:t>
            </a:r>
            <a:r>
              <a:rPr lang="en-US" sz="8000" dirty="0" err="1"/>
              <a:t>radnih</a:t>
            </a:r>
            <a:r>
              <a:rPr lang="en-US" sz="8000" dirty="0"/>
              <a:t> dana u </a:t>
            </a:r>
            <a:r>
              <a:rPr lang="en-US" sz="8000" dirty="0" err="1"/>
              <a:t>kalendarskoj</a:t>
            </a:r>
            <a:r>
              <a:rPr lang="en-US" sz="8000" dirty="0"/>
              <a:t> </a:t>
            </a:r>
            <a:r>
              <a:rPr lang="en-US" sz="8000" dirty="0" err="1"/>
              <a:t>godini</a:t>
            </a:r>
            <a:r>
              <a:rPr lang="en-US" sz="8000" dirty="0"/>
              <a:t> 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  <a:defRPr/>
            </a:pPr>
            <a:r>
              <a:rPr lang="en-US" sz="8000" dirty="0"/>
              <a:t>    - </a:t>
            </a:r>
            <a:r>
              <a:rPr lang="en-US" sz="8000" dirty="0" err="1"/>
              <a:t>sa</a:t>
            </a:r>
            <a:r>
              <a:rPr lang="en-US" sz="8000" dirty="0"/>
              <a:t>: </a:t>
            </a:r>
            <a:r>
              <a:rPr lang="en-US" sz="8000" b="1" dirty="0"/>
              <a:t>1)</a:t>
            </a:r>
            <a:r>
              <a:rPr lang="en-US" sz="8000" dirty="0"/>
              <a:t> </a:t>
            </a:r>
            <a:r>
              <a:rPr lang="en-US" sz="8000" dirty="0" err="1"/>
              <a:t>nezaposlenim</a:t>
            </a:r>
            <a:r>
              <a:rPr lang="en-US" sz="8000" dirty="0"/>
              <a:t> </a:t>
            </a:r>
            <a:r>
              <a:rPr lang="en-US" sz="8000" dirty="0" err="1"/>
              <a:t>licem</a:t>
            </a:r>
            <a:r>
              <a:rPr lang="en-US" sz="8000" dirty="0"/>
              <a:t>, </a:t>
            </a:r>
            <a:r>
              <a:rPr lang="en-US" sz="8000" b="1" dirty="0"/>
              <a:t>2)</a:t>
            </a:r>
            <a:r>
              <a:rPr lang="en-US" sz="8000" dirty="0"/>
              <a:t> </a:t>
            </a:r>
            <a:r>
              <a:rPr lang="en-US" sz="8000" dirty="0" err="1"/>
              <a:t>zaposlenim</a:t>
            </a:r>
            <a:r>
              <a:rPr lang="en-US" sz="8000" dirty="0"/>
              <a:t> </a:t>
            </a:r>
            <a:r>
              <a:rPr lang="en-US" sz="8000" dirty="0" err="1"/>
              <a:t>licem</a:t>
            </a:r>
            <a:r>
              <a:rPr lang="en-US" sz="8000" dirty="0"/>
              <a:t> </a:t>
            </a:r>
            <a:r>
              <a:rPr lang="en-US" sz="8000" dirty="0" err="1"/>
              <a:t>sa</a:t>
            </a:r>
            <a:r>
              <a:rPr lang="en-US" sz="8000" dirty="0"/>
              <a:t> </a:t>
            </a:r>
            <a:r>
              <a:rPr lang="en-US" sz="8000" dirty="0" err="1"/>
              <a:t>nepunim</a:t>
            </a:r>
            <a:r>
              <a:rPr lang="en-US" sz="8000" dirty="0"/>
              <a:t> </a:t>
            </a:r>
            <a:r>
              <a:rPr lang="en-US" sz="8000" dirty="0" err="1"/>
              <a:t>radnim</a:t>
            </a:r>
            <a:r>
              <a:rPr lang="en-US" sz="8000" dirty="0"/>
              <a:t> </a:t>
            </a:r>
            <a:r>
              <a:rPr lang="en-US" sz="8000" dirty="0" err="1"/>
              <a:t>vremenom</a:t>
            </a:r>
            <a:r>
              <a:rPr lang="en-US" sz="8000" dirty="0"/>
              <a:t> (do </a:t>
            </a:r>
            <a:r>
              <a:rPr lang="en-US" sz="8000" dirty="0" err="1"/>
              <a:t>punog</a:t>
            </a:r>
            <a:r>
              <a:rPr lang="en-US" sz="8000" dirty="0"/>
              <a:t>), </a:t>
            </a:r>
            <a:r>
              <a:rPr lang="en-US" sz="8000" b="1" dirty="0"/>
              <a:t>3) </a:t>
            </a:r>
            <a:r>
              <a:rPr lang="en-US" sz="8000" dirty="0" err="1"/>
              <a:t>korisnikom</a:t>
            </a:r>
            <a:r>
              <a:rPr lang="en-US" sz="8000" dirty="0"/>
              <a:t> </a:t>
            </a:r>
            <a:r>
              <a:rPr lang="en-US" sz="8000" dirty="0" err="1"/>
              <a:t>starosne</a:t>
            </a:r>
            <a:r>
              <a:rPr lang="en-US" sz="8000" dirty="0"/>
              <a:t> penzije,</a:t>
            </a:r>
            <a:r>
              <a:rPr lang="en-US" sz="8000" b="1" dirty="0"/>
              <a:t>4)</a:t>
            </a:r>
            <a:r>
              <a:rPr lang="en-US" sz="8000" dirty="0"/>
              <a:t> </a:t>
            </a:r>
            <a:r>
              <a:rPr lang="en-US" sz="8000" dirty="0" err="1"/>
              <a:t>članom</a:t>
            </a:r>
            <a:r>
              <a:rPr lang="en-US" sz="8000" dirty="0"/>
              <a:t> </a:t>
            </a:r>
            <a:r>
              <a:rPr lang="en-US" sz="8000" dirty="0" err="1"/>
              <a:t>omladinske</a:t>
            </a:r>
            <a:r>
              <a:rPr lang="en-US" sz="8000" dirty="0"/>
              <a:t>/</a:t>
            </a:r>
            <a:r>
              <a:rPr lang="en-US" sz="8000" dirty="0" err="1"/>
              <a:t>studentske</a:t>
            </a:r>
            <a:r>
              <a:rPr lang="en-US" sz="8000" dirty="0"/>
              <a:t> </a:t>
            </a:r>
            <a:r>
              <a:rPr lang="en-US" sz="8000" dirty="0" err="1"/>
              <a:t>zadruge</a:t>
            </a:r>
            <a:r>
              <a:rPr lang="en-US" sz="8000" dirty="0"/>
              <a:t> </a:t>
            </a:r>
            <a:r>
              <a:rPr lang="pl-PL" sz="8000" dirty="0"/>
              <a:t>u skladu sa propisima o zadrugama.</a:t>
            </a:r>
            <a:endParaRPr lang="sr-Latn-CS" sz="96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2855595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ct val="0"/>
              </a:spcBef>
              <a:buFont typeface="Wingdings 2" panose="05020102010507070707" pitchFamily="18" charset="2"/>
              <a:buNone/>
              <a:defRPr/>
            </a:pPr>
            <a:r>
              <a:rPr lang="sr-Latn-RS" sz="9600" dirty="0"/>
              <a:t>1.</a:t>
            </a:r>
            <a:r>
              <a:rPr lang="en-US" sz="9600" dirty="0"/>
              <a:t>3.  </a:t>
            </a:r>
            <a:r>
              <a:rPr lang="en-US" sz="9600" dirty="0" err="1"/>
              <a:t>Dnevnice</a:t>
            </a:r>
            <a:r>
              <a:rPr lang="en-US" sz="9600" dirty="0"/>
              <a:t> </a:t>
            </a:r>
          </a:p>
          <a:p>
            <a:pPr>
              <a:spcBef>
                <a:spcPct val="0"/>
              </a:spcBef>
              <a:defRPr/>
            </a:pPr>
            <a:endParaRPr lang="sr-Latn-RS" sz="9600" dirty="0"/>
          </a:p>
          <a:p>
            <a:pPr>
              <a:spcBef>
                <a:spcPct val="0"/>
              </a:spcBef>
              <a:defRPr/>
            </a:pPr>
            <a:r>
              <a:rPr lang="sr-Latn-RS" sz="9600" dirty="0"/>
              <a:t>Dnevnice za službeni put u zemlji</a:t>
            </a:r>
          </a:p>
          <a:p>
            <a:pPr>
              <a:spcBef>
                <a:spcPct val="0"/>
              </a:spcBef>
              <a:defRPr/>
            </a:pPr>
            <a:r>
              <a:rPr lang="sr-Latn-RS" sz="9600" dirty="0"/>
              <a:t>Dnevnice za službeni put u inostranstvo</a:t>
            </a:r>
            <a:endParaRPr lang="en-US" sz="9600" dirty="0"/>
          </a:p>
          <a:p>
            <a:pPr>
              <a:spcBef>
                <a:spcPct val="0"/>
              </a:spcBef>
              <a:defRPr/>
            </a:pPr>
            <a:r>
              <a:rPr lang="en-US" sz="9600" dirty="0" err="1"/>
              <a:t>Dnevnice</a:t>
            </a:r>
            <a:r>
              <a:rPr lang="en-US" sz="9600" dirty="0"/>
              <a:t> za </a:t>
            </a:r>
            <a:r>
              <a:rPr lang="en-US" sz="9600" dirty="0" err="1"/>
              <a:t>učesnike</a:t>
            </a:r>
            <a:r>
              <a:rPr lang="en-US" sz="9600" dirty="0"/>
              <a:t> </a:t>
            </a:r>
            <a:r>
              <a:rPr lang="en-US" sz="9600" dirty="0" err="1"/>
              <a:t>seminara</a:t>
            </a:r>
            <a:endParaRPr lang="sr-Latn-RS" sz="9600" dirty="0"/>
          </a:p>
          <a:p>
            <a:pPr>
              <a:spcBef>
                <a:spcPct val="0"/>
              </a:spcBef>
              <a:defRPr/>
            </a:pPr>
            <a:r>
              <a:rPr lang="sr-Latn-RS" sz="9600" dirty="0"/>
              <a:t>Cela dnevnica &gt; 12 časova</a:t>
            </a:r>
          </a:p>
          <a:p>
            <a:pPr>
              <a:spcBef>
                <a:spcPct val="0"/>
              </a:spcBef>
              <a:defRPr/>
            </a:pPr>
            <a:r>
              <a:rPr lang="sr-Latn-RS" sz="9600" dirty="0"/>
              <a:t>Polovina dnevnice od 8 do 12 časova</a:t>
            </a:r>
          </a:p>
          <a:p>
            <a:pPr>
              <a:spcBef>
                <a:spcPct val="0"/>
              </a:spcBef>
              <a:defRPr/>
            </a:pPr>
            <a:endParaRPr lang="sr-Latn-RS" sz="9600" dirty="0"/>
          </a:p>
          <a:p>
            <a:pPr>
              <a:spcBef>
                <a:spcPct val="0"/>
              </a:spcBef>
              <a:defRPr/>
            </a:pPr>
            <a:r>
              <a:rPr lang="en-US" sz="9600" dirty="0"/>
              <a:t>U </a:t>
            </a:r>
            <a:r>
              <a:rPr lang="en-US" sz="9600" dirty="0" err="1"/>
              <a:t>slučaju</a:t>
            </a:r>
            <a:r>
              <a:rPr lang="en-US" sz="9600" dirty="0"/>
              <a:t> </a:t>
            </a:r>
            <a:r>
              <a:rPr lang="en-US" sz="9600" dirty="0" err="1"/>
              <a:t>isplate</a:t>
            </a:r>
            <a:r>
              <a:rPr lang="en-US" sz="9600" dirty="0"/>
              <a:t> </a:t>
            </a:r>
            <a:r>
              <a:rPr lang="en-US" sz="9600" dirty="0" err="1"/>
              <a:t>dnevnice</a:t>
            </a:r>
            <a:r>
              <a:rPr lang="en-US" sz="9600" dirty="0"/>
              <a:t> </a:t>
            </a:r>
            <a:r>
              <a:rPr lang="en-US" sz="9600" dirty="0" err="1"/>
              <a:t>iznad</a:t>
            </a:r>
            <a:r>
              <a:rPr lang="en-US" sz="9600" dirty="0"/>
              <a:t> </a:t>
            </a:r>
            <a:r>
              <a:rPr lang="en-US" sz="9600" dirty="0" err="1"/>
              <a:t>neoporezivog</a:t>
            </a:r>
            <a:r>
              <a:rPr lang="en-US" sz="9600" dirty="0"/>
              <a:t> </a:t>
            </a:r>
            <a:r>
              <a:rPr lang="en-US" sz="9600" dirty="0" err="1"/>
              <a:t>iznosa</a:t>
            </a:r>
            <a:r>
              <a:rPr lang="en-US" sz="9600" dirty="0"/>
              <a:t>, </a:t>
            </a:r>
            <a:r>
              <a:rPr lang="en-US" sz="9600" dirty="0" err="1"/>
              <a:t>porez</a:t>
            </a:r>
            <a:r>
              <a:rPr lang="en-US" sz="9600" dirty="0"/>
              <a:t> se </a:t>
            </a:r>
            <a:r>
              <a:rPr lang="en-US" sz="9600" dirty="0" err="1"/>
              <a:t>neće</a:t>
            </a:r>
            <a:r>
              <a:rPr lang="en-US" sz="9600" dirty="0"/>
              <a:t> </a:t>
            </a:r>
            <a:r>
              <a:rPr lang="en-US" sz="9600" dirty="0" err="1"/>
              <a:t>smatrati</a:t>
            </a:r>
            <a:r>
              <a:rPr lang="en-US" sz="9600" dirty="0"/>
              <a:t> </a:t>
            </a:r>
            <a:r>
              <a:rPr lang="en-US" sz="9600" dirty="0" err="1"/>
              <a:t>opravdanim</a:t>
            </a:r>
            <a:r>
              <a:rPr lang="en-US" sz="9600" dirty="0"/>
              <a:t> </a:t>
            </a:r>
            <a:r>
              <a:rPr lang="en-US" sz="9600" dirty="0" err="1"/>
              <a:t>troškom</a:t>
            </a:r>
            <a:endParaRPr lang="en-US" sz="96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335151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sr-Latn-CS" sz="9600" b="1" dirty="0"/>
              <a:t>2. </a:t>
            </a:r>
            <a:r>
              <a:rPr lang="sr-Latn-CS" sz="9600" b="1" u="sng" dirty="0"/>
              <a:t>Budžetska celina 2 – Putovanja:</a:t>
            </a:r>
          </a:p>
          <a:p>
            <a:pPr>
              <a:spcBef>
                <a:spcPct val="0"/>
              </a:spcBef>
              <a:defRPr/>
            </a:pPr>
            <a:endParaRPr lang="sr-Latn-RS" sz="4400" dirty="0"/>
          </a:p>
          <a:p>
            <a:pPr>
              <a:spcBef>
                <a:spcPct val="0"/>
              </a:spcBef>
              <a:defRPr/>
            </a:pPr>
            <a:r>
              <a:rPr lang="en-US" sz="9600" dirty="0" err="1"/>
              <a:t>Upotreba</a:t>
            </a:r>
            <a:r>
              <a:rPr lang="en-US" sz="9600" dirty="0"/>
              <a:t> </a:t>
            </a:r>
            <a:r>
              <a:rPr lang="en-US" sz="9600" dirty="0" err="1"/>
              <a:t>sopstvenog</a:t>
            </a:r>
            <a:r>
              <a:rPr lang="en-US" sz="9600" dirty="0"/>
              <a:t> </a:t>
            </a:r>
            <a:r>
              <a:rPr lang="en-US" sz="9600" dirty="0" err="1"/>
              <a:t>vozila</a:t>
            </a:r>
            <a:r>
              <a:rPr lang="en-US" sz="9600" dirty="0"/>
              <a:t> u </a:t>
            </a:r>
            <a:r>
              <a:rPr lang="en-US" sz="9600" dirty="0" err="1"/>
              <a:t>službene</a:t>
            </a:r>
            <a:r>
              <a:rPr lang="en-US" sz="9600" dirty="0"/>
              <a:t> </a:t>
            </a:r>
            <a:r>
              <a:rPr lang="en-US" sz="9600" dirty="0" err="1"/>
              <a:t>svrhe</a:t>
            </a:r>
            <a:r>
              <a:rPr lang="en-US" sz="9600" dirty="0"/>
              <a:t> (</a:t>
            </a:r>
            <a:r>
              <a:rPr lang="en-US" sz="9600" dirty="0" err="1"/>
              <a:t>porez</a:t>
            </a:r>
            <a:r>
              <a:rPr lang="en-US" sz="9600" dirty="0"/>
              <a:t> </a:t>
            </a:r>
            <a:r>
              <a:rPr lang="en-US" sz="9600" dirty="0" err="1"/>
              <a:t>iznad</a:t>
            </a:r>
            <a:r>
              <a:rPr lang="en-US" sz="9600" dirty="0"/>
              <a:t> </a:t>
            </a:r>
            <a:r>
              <a:rPr lang="en-US" sz="9600" dirty="0" err="1"/>
              <a:t>neoporezivog</a:t>
            </a:r>
            <a:r>
              <a:rPr lang="en-US" sz="9600" dirty="0"/>
              <a:t> </a:t>
            </a:r>
            <a:r>
              <a:rPr lang="en-US" sz="9600" dirty="0" err="1"/>
              <a:t>iznosa</a:t>
            </a:r>
            <a:r>
              <a:rPr lang="en-US" sz="9600" dirty="0"/>
              <a:t> </a:t>
            </a:r>
            <a:r>
              <a:rPr lang="en-US" sz="9600" dirty="0" err="1"/>
              <a:t>nije</a:t>
            </a:r>
            <a:r>
              <a:rPr lang="en-US" sz="9600" dirty="0"/>
              <a:t> </a:t>
            </a:r>
            <a:r>
              <a:rPr lang="en-US" sz="9600" dirty="0" err="1"/>
              <a:t>opravdan</a:t>
            </a:r>
            <a:r>
              <a:rPr lang="en-US" sz="9600" dirty="0"/>
              <a:t> </a:t>
            </a:r>
            <a:r>
              <a:rPr lang="en-US" sz="9600" dirty="0" err="1"/>
              <a:t>trošak</a:t>
            </a:r>
            <a:r>
              <a:rPr lang="en-US" sz="9600" dirty="0"/>
              <a:t>)</a:t>
            </a:r>
          </a:p>
          <a:p>
            <a:pPr>
              <a:spcBef>
                <a:spcPct val="0"/>
              </a:spcBef>
              <a:defRPr/>
            </a:pPr>
            <a:r>
              <a:rPr lang="en-US" sz="9600" dirty="0" err="1"/>
              <a:t>Upotreba</a:t>
            </a:r>
            <a:r>
              <a:rPr lang="en-US" sz="9600" dirty="0"/>
              <a:t> </a:t>
            </a:r>
            <a:r>
              <a:rPr lang="en-US" sz="9600" dirty="0" err="1"/>
              <a:t>službenog</a:t>
            </a:r>
            <a:r>
              <a:rPr lang="en-US" sz="9600" dirty="0"/>
              <a:t> </a:t>
            </a:r>
            <a:r>
              <a:rPr lang="en-US" sz="9600" dirty="0" err="1"/>
              <a:t>vozila</a:t>
            </a:r>
            <a:r>
              <a:rPr lang="en-US" sz="9600" dirty="0"/>
              <a:t> (</a:t>
            </a:r>
            <a:r>
              <a:rPr lang="en-US" sz="9600" dirty="0" err="1"/>
              <a:t>rešenje</a:t>
            </a:r>
            <a:r>
              <a:rPr lang="en-US" sz="9600" dirty="0"/>
              <a:t> </a:t>
            </a:r>
            <a:r>
              <a:rPr lang="en-US" sz="9600" dirty="0" err="1"/>
              <a:t>predsednika</a:t>
            </a:r>
            <a:r>
              <a:rPr lang="en-US" sz="9600" dirty="0"/>
              <a:t> </a:t>
            </a:r>
            <a:r>
              <a:rPr lang="en-US" sz="9600" dirty="0" err="1"/>
              <a:t>opštine</a:t>
            </a:r>
            <a:r>
              <a:rPr lang="en-US" sz="9600" dirty="0"/>
              <a:t>/</a:t>
            </a:r>
            <a:r>
              <a:rPr lang="en-US" sz="9600" dirty="0" err="1"/>
              <a:t>gradonačelnika</a:t>
            </a:r>
            <a:r>
              <a:rPr lang="en-US" sz="9600" dirty="0"/>
              <a:t>)</a:t>
            </a:r>
          </a:p>
          <a:p>
            <a:pPr>
              <a:spcBef>
                <a:spcPct val="0"/>
              </a:spcBef>
              <a:defRPr/>
            </a:pPr>
            <a:r>
              <a:rPr lang="en-US" sz="9600" dirty="0" err="1"/>
              <a:t>Računi</a:t>
            </a:r>
            <a:r>
              <a:rPr lang="en-US" sz="9600" dirty="0"/>
              <a:t> za </a:t>
            </a:r>
            <a:r>
              <a:rPr lang="en-US" sz="9600" dirty="0" err="1"/>
              <a:t>gorivo</a:t>
            </a:r>
            <a:r>
              <a:rPr lang="sr-Latn-RS" sz="9600" dirty="0"/>
              <a:t> </a:t>
            </a:r>
            <a:endParaRPr lang="en-US" sz="9600" dirty="0"/>
          </a:p>
          <a:p>
            <a:pPr>
              <a:spcBef>
                <a:spcPct val="0"/>
              </a:spcBef>
              <a:defRPr/>
            </a:pPr>
            <a:r>
              <a:rPr lang="en-US" sz="9600" dirty="0" err="1"/>
              <a:t>Karte</a:t>
            </a:r>
            <a:r>
              <a:rPr lang="en-US" sz="9600" dirty="0"/>
              <a:t> </a:t>
            </a:r>
            <a:r>
              <a:rPr lang="en-US" sz="9600" dirty="0" err="1"/>
              <a:t>javnog</a:t>
            </a:r>
            <a:r>
              <a:rPr lang="en-US" sz="9600" dirty="0"/>
              <a:t> </a:t>
            </a:r>
            <a:r>
              <a:rPr lang="en-US" sz="9600" dirty="0" err="1"/>
              <a:t>prevoza</a:t>
            </a:r>
            <a:r>
              <a:rPr lang="en-US" sz="9600" dirty="0"/>
              <a:t> (autobus, </a:t>
            </a:r>
            <a:r>
              <a:rPr lang="en-US" sz="9600" dirty="0" err="1"/>
              <a:t>voz</a:t>
            </a:r>
            <a:r>
              <a:rPr lang="en-US" sz="9600" dirty="0"/>
              <a:t>, </a:t>
            </a:r>
            <a:r>
              <a:rPr lang="en-US" sz="9600" dirty="0" err="1"/>
              <a:t>avion</a:t>
            </a:r>
            <a:r>
              <a:rPr lang="en-US" sz="9600" dirty="0"/>
              <a:t>)</a:t>
            </a:r>
            <a:r>
              <a:rPr lang="sr-Latn-RS" sz="9600" dirty="0"/>
              <a:t> </a:t>
            </a:r>
            <a:endParaRPr lang="en-US" sz="9600" dirty="0"/>
          </a:p>
          <a:p>
            <a:pPr>
              <a:spcBef>
                <a:spcPct val="0"/>
              </a:spcBef>
              <a:defRPr/>
            </a:pPr>
            <a:r>
              <a:rPr lang="en-US" sz="9600" dirty="0"/>
              <a:t>Rent-a-car</a:t>
            </a:r>
          </a:p>
          <a:p>
            <a:pPr>
              <a:spcBef>
                <a:spcPct val="0"/>
              </a:spcBef>
              <a:defRPr/>
            </a:pPr>
            <a:r>
              <a:rPr lang="en-US" sz="9600" dirty="0" err="1"/>
              <a:t>Usluge</a:t>
            </a:r>
            <a:r>
              <a:rPr lang="en-US" sz="9600" dirty="0"/>
              <a:t> </a:t>
            </a:r>
            <a:r>
              <a:rPr lang="en-US" sz="9600" dirty="0" err="1"/>
              <a:t>registrovanog</a:t>
            </a:r>
            <a:r>
              <a:rPr lang="en-US" sz="9600" dirty="0"/>
              <a:t> </a:t>
            </a:r>
            <a:r>
              <a:rPr lang="en-US" sz="9600" dirty="0" err="1"/>
              <a:t>autoprevoznika</a:t>
            </a:r>
            <a:endParaRPr lang="en-US" sz="9600" dirty="0"/>
          </a:p>
          <a:p>
            <a:pPr>
              <a:spcBef>
                <a:spcPct val="0"/>
              </a:spcBef>
              <a:defRPr/>
            </a:pPr>
            <a:r>
              <a:rPr lang="en-US" sz="9600" dirty="0" err="1"/>
              <a:t>Putarine</a:t>
            </a:r>
            <a:r>
              <a:rPr lang="en-US" sz="9600" dirty="0"/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en-US" sz="9600" dirty="0"/>
              <a:t>Parking </a:t>
            </a:r>
            <a:endParaRPr lang="sr-Latn-RS" sz="96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22063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 algn="just">
              <a:spcBef>
                <a:spcPct val="0"/>
              </a:spcBef>
              <a:buNone/>
              <a:defRPr/>
            </a:pPr>
            <a:r>
              <a:rPr lang="sr-Latn-CS" sz="12800" b="1" u="sng" dirty="0"/>
              <a:t>3. Budžetska celina 3: Oprema</a:t>
            </a:r>
          </a:p>
          <a:p>
            <a:pPr algn="just">
              <a:spcBef>
                <a:spcPct val="0"/>
              </a:spcBef>
              <a:defRPr/>
            </a:pPr>
            <a:r>
              <a:rPr lang="sr-Latn-CS" sz="12800" dirty="0"/>
              <a:t>Troškovi nabavke opreme – kompjuterska oprema, softver, nameštaj, vozila, mašine, alati, rezervni delovi, ostalo u skladu sa odobrenim projektom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sr-Latn-CS" sz="1600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sr-Latn-CS" sz="11200" b="1" u="sng" dirty="0"/>
              <a:t>4. </a:t>
            </a:r>
            <a:r>
              <a:rPr lang="sr-Latn-CS" sz="12800" b="1" u="sng" dirty="0"/>
              <a:t>Budžetska celina 4</a:t>
            </a:r>
            <a:r>
              <a:rPr lang="sr-Latn-CS" sz="11200" b="1" u="sng" dirty="0"/>
              <a:t>: </a:t>
            </a:r>
            <a:r>
              <a:rPr lang="sr-Latn-CS" sz="12800" b="1" u="sng" dirty="0"/>
              <a:t>Troškovi lokalne kancelarije</a:t>
            </a:r>
          </a:p>
          <a:p>
            <a:pPr algn="just">
              <a:spcBef>
                <a:spcPct val="0"/>
              </a:spcBef>
              <a:defRPr/>
            </a:pPr>
            <a:r>
              <a:rPr lang="sr-Latn-CS" sz="12800" dirty="0"/>
              <a:t>Troškovi vozila (servis, gume, itd)</a:t>
            </a:r>
          </a:p>
          <a:p>
            <a:pPr algn="just">
              <a:spcBef>
                <a:spcPct val="0"/>
              </a:spcBef>
              <a:defRPr/>
            </a:pPr>
            <a:r>
              <a:rPr lang="sr-Latn-CS" sz="12800" dirty="0"/>
              <a:t>Rentiranje kancelarijskog prostora</a:t>
            </a:r>
          </a:p>
          <a:p>
            <a:pPr algn="just">
              <a:spcBef>
                <a:spcPct val="0"/>
              </a:spcBef>
              <a:defRPr/>
            </a:pPr>
            <a:r>
              <a:rPr lang="sr-Latn-CS" sz="12800" dirty="0"/>
              <a:t>Troškovi kancelarijskog materija (olovke, papiri, toneri, registratori...)</a:t>
            </a:r>
          </a:p>
          <a:p>
            <a:pPr algn="just">
              <a:spcBef>
                <a:spcPct val="0"/>
              </a:spcBef>
              <a:defRPr/>
            </a:pPr>
            <a:r>
              <a:rPr lang="sr-Latn-CS" sz="12800" dirty="0"/>
              <a:t>Troškovi grejanja, struje, telefona, interneta, itd.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2153455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40000" lnSpcReduction="20000"/>
          </a:bodyPr>
          <a:lstStyle/>
          <a:p>
            <a:pPr algn="just">
              <a:spcBef>
                <a:spcPct val="0"/>
              </a:spcBef>
              <a:buNone/>
              <a:defRPr/>
            </a:pPr>
            <a:r>
              <a:rPr lang="sr-Latn-CS" sz="8800" b="1" dirty="0"/>
              <a:t>5. </a:t>
            </a:r>
            <a:r>
              <a:rPr lang="sr-Latn-CS" sz="9600" b="1" dirty="0"/>
              <a:t>Troškovi podugovaranja </a:t>
            </a:r>
            <a:r>
              <a:rPr lang="sr-Latn-CS" sz="9600" dirty="0"/>
              <a:t>(angažovanje trenerske kuće za sprovođenje treninga...)</a:t>
            </a:r>
            <a:r>
              <a:rPr lang="en-US" sz="9600" dirty="0"/>
              <a:t> – </a:t>
            </a:r>
            <a:r>
              <a:rPr lang="en-US" sz="9600" dirty="0" err="1"/>
              <a:t>pravna</a:t>
            </a:r>
            <a:r>
              <a:rPr lang="en-US" sz="9600" dirty="0"/>
              <a:t> </a:t>
            </a:r>
            <a:r>
              <a:rPr lang="sr-Latn-RS" sz="9600" dirty="0"/>
              <a:t>i</a:t>
            </a:r>
            <a:r>
              <a:rPr lang="en-US" sz="9600" dirty="0"/>
              <a:t> </a:t>
            </a:r>
            <a:r>
              <a:rPr lang="en-US" sz="9600" dirty="0" err="1"/>
              <a:t>fizi</a:t>
            </a:r>
            <a:r>
              <a:rPr lang="sr-Latn-RS" sz="9600" dirty="0"/>
              <a:t>č</a:t>
            </a:r>
            <a:r>
              <a:rPr lang="en-US" sz="9600" dirty="0"/>
              <a:t>ka </a:t>
            </a:r>
            <a:r>
              <a:rPr lang="en-US" sz="9600" dirty="0" err="1"/>
              <a:t>lica</a:t>
            </a:r>
            <a:endParaRPr lang="sr-Latn-CS" sz="9600" dirty="0"/>
          </a:p>
          <a:p>
            <a:pPr algn="just">
              <a:spcBef>
                <a:spcPct val="0"/>
              </a:spcBef>
              <a:buNone/>
              <a:defRPr/>
            </a:pPr>
            <a:endParaRPr lang="sr-Latn-CS" sz="800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sr-Latn-CS" sz="8800" b="1" dirty="0"/>
              <a:t>6. </a:t>
            </a:r>
            <a:r>
              <a:rPr lang="sr-Latn-CS" sz="9600" b="1" dirty="0"/>
              <a:t>Troškovi koji proističu direktno iz uslova ugovora sa CFCU</a:t>
            </a:r>
            <a:r>
              <a:rPr lang="sr-Latn-CS" sz="9600" dirty="0"/>
              <a:t>:</a:t>
            </a:r>
          </a:p>
          <a:p>
            <a:pPr algn="just">
              <a:spcBef>
                <a:spcPct val="0"/>
              </a:spcBef>
              <a:defRPr/>
            </a:pPr>
            <a:r>
              <a:rPr lang="sr-Latn-CS" sz="9600" dirty="0"/>
              <a:t>promotivne aktivnosti</a:t>
            </a:r>
          </a:p>
          <a:p>
            <a:pPr algn="just">
              <a:spcBef>
                <a:spcPct val="0"/>
              </a:spcBef>
              <a:defRPr/>
            </a:pPr>
            <a:r>
              <a:rPr lang="sr-Latn-CS" sz="9600" dirty="0"/>
              <a:t>troškovi prevođenja </a:t>
            </a:r>
          </a:p>
          <a:p>
            <a:pPr algn="just">
              <a:spcBef>
                <a:spcPct val="0"/>
              </a:spcBef>
              <a:defRPr/>
            </a:pPr>
            <a:r>
              <a:rPr lang="sr-Latn-CS" sz="9600" dirty="0"/>
              <a:t>troškovi štampanja (flajeri, brošure, priručnici itd.)</a:t>
            </a:r>
          </a:p>
          <a:p>
            <a:pPr algn="just">
              <a:spcBef>
                <a:spcPct val="0"/>
              </a:spcBef>
              <a:defRPr/>
            </a:pPr>
            <a:r>
              <a:rPr lang="en-US" sz="9600" dirty="0" err="1"/>
              <a:t>pravna</a:t>
            </a:r>
            <a:r>
              <a:rPr lang="en-US" sz="9600" dirty="0"/>
              <a:t> </a:t>
            </a:r>
            <a:r>
              <a:rPr lang="sr-Latn-RS" sz="9600" dirty="0"/>
              <a:t>i</a:t>
            </a:r>
            <a:r>
              <a:rPr lang="en-US" sz="9600" dirty="0"/>
              <a:t> </a:t>
            </a:r>
            <a:r>
              <a:rPr lang="en-US" sz="9600" dirty="0" err="1"/>
              <a:t>fizi</a:t>
            </a:r>
            <a:r>
              <a:rPr lang="sr-Latn-RS" sz="9600" dirty="0"/>
              <a:t>č</a:t>
            </a:r>
            <a:r>
              <a:rPr lang="en-US" sz="9600" dirty="0"/>
              <a:t>ka </a:t>
            </a:r>
            <a:r>
              <a:rPr lang="en-US" sz="9600" dirty="0" err="1"/>
              <a:t>lica</a:t>
            </a:r>
            <a:endParaRPr lang="sr-Latn-CS" sz="9600" dirty="0"/>
          </a:p>
          <a:p>
            <a:pPr algn="just">
              <a:spcBef>
                <a:spcPct val="0"/>
              </a:spcBef>
              <a:defRPr/>
            </a:pPr>
            <a:endParaRPr lang="sr-Latn-CS" sz="96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2093687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lang="sr-Latn-CS" sz="8800" dirty="0"/>
              <a:t>	</a:t>
            </a:r>
            <a:r>
              <a:rPr lang="sr-Latn-CS" sz="11200" b="1" dirty="0"/>
              <a:t>Ko-aplikanti i povezana lica</a:t>
            </a:r>
            <a:endParaRPr lang="en-US" sz="11200" b="1" dirty="0"/>
          </a:p>
          <a:p>
            <a:pPr algn="just">
              <a:spcBef>
                <a:spcPct val="0"/>
              </a:spcBef>
              <a:buNone/>
              <a:defRPr/>
            </a:pPr>
            <a:endParaRPr lang="sr-Latn-CS" sz="5600" dirty="0"/>
          </a:p>
          <a:p>
            <a:pPr algn="just">
              <a:spcBef>
                <a:spcPct val="0"/>
              </a:spcBef>
              <a:buNone/>
              <a:defRPr/>
            </a:pPr>
            <a:endParaRPr lang="sr-Latn-CS" sz="11200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sr-Latn-CS" sz="11200" dirty="0"/>
              <a:t>    Ukoliko je predviđeno učešće ko-aplikanata i povezanih lica na realizaciji odobrenog projekta, u skladu sa odobrenim budžetom opravdani direktni troškovi mogu uključivati: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sr-Latn-CS" sz="80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sr-Latn-CS" sz="11200" dirty="0"/>
              <a:t>Angažovanje članova projektnog tima i eksperata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sr-Latn-CS" sz="11200" dirty="0"/>
              <a:t>Troškove dnevnica, prevoza i smeštaja 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sr-Latn-CS" sz="11200" dirty="0"/>
              <a:t>Ostali troškovi u skladu sa odobrenim budžetom.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4800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sr-Latn-CS" sz="11200" dirty="0"/>
              <a:t>			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sr-Latn-CS" sz="11200" dirty="0"/>
              <a:t>Jedinstvena pravila poziva se primenjuju i na ko-aplikante i povezana lica (opravdanost troškova i izveštavanje)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4078183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32500" lnSpcReduction="20000"/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lang="sr-Latn-CS" sz="8800" dirty="0"/>
              <a:t>	</a:t>
            </a:r>
            <a:r>
              <a:rPr lang="sr-Latn-CS" sz="9600" b="1" dirty="0"/>
              <a:t> Ko-aplikanti i povezana lica 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9600" b="1" dirty="0"/>
          </a:p>
          <a:p>
            <a:pPr>
              <a:spcBef>
                <a:spcPct val="0"/>
              </a:spcBef>
              <a:buNone/>
              <a:defRPr/>
            </a:pPr>
            <a:r>
              <a:rPr lang="sr-Latn-RS" sz="8800" dirty="0"/>
              <a:t>	Sporazum/Memorandum o saradnji </a:t>
            </a:r>
            <a:r>
              <a:rPr lang="en-US" sz="8800" dirty="0"/>
              <a:t>(Mo</a:t>
            </a:r>
            <a:r>
              <a:rPr lang="sr-Latn-RS" sz="8800" dirty="0"/>
              <a:t>S</a:t>
            </a:r>
            <a:r>
              <a:rPr lang="en-US" sz="8800" dirty="0"/>
              <a:t>)</a:t>
            </a:r>
          </a:p>
          <a:p>
            <a:pPr>
              <a:spcBef>
                <a:spcPct val="0"/>
              </a:spcBef>
              <a:buNone/>
              <a:defRPr/>
            </a:pPr>
            <a:endParaRPr lang="en-US" sz="3600" dirty="0"/>
          </a:p>
          <a:p>
            <a:pPr>
              <a:spcBef>
                <a:spcPct val="0"/>
              </a:spcBef>
              <a:defRPr/>
            </a:pPr>
            <a:r>
              <a:rPr lang="en-US" sz="8800" dirty="0" err="1"/>
              <a:t>Naziv</a:t>
            </a:r>
            <a:r>
              <a:rPr lang="en-US" sz="8800" dirty="0"/>
              <a:t> </a:t>
            </a:r>
            <a:r>
              <a:rPr lang="sr-Latn-RS" sz="8800" dirty="0"/>
              <a:t>koordinatora i ko-aplikanta/povezanog lica</a:t>
            </a:r>
            <a:r>
              <a:rPr lang="en-US" sz="8800" dirty="0"/>
              <a:t> </a:t>
            </a:r>
            <a:r>
              <a:rPr lang="en-US" sz="8800" dirty="0" err="1"/>
              <a:t>na</a:t>
            </a:r>
            <a:r>
              <a:rPr lang="en-US" sz="8800" dirty="0"/>
              <a:t> </a:t>
            </a:r>
            <a:r>
              <a:rPr lang="en-US" sz="8800" dirty="0" err="1"/>
              <a:t>projektu</a:t>
            </a:r>
            <a:endParaRPr lang="en-US" sz="8800" dirty="0"/>
          </a:p>
          <a:p>
            <a:pPr>
              <a:spcBef>
                <a:spcPct val="0"/>
              </a:spcBef>
              <a:defRPr/>
            </a:pPr>
            <a:r>
              <a:rPr lang="en-US" sz="8800" dirty="0" err="1"/>
              <a:t>Naziv</a:t>
            </a:r>
            <a:r>
              <a:rPr lang="sr-Latn-RS" sz="8800" dirty="0"/>
              <a:t> i broj</a:t>
            </a:r>
            <a:r>
              <a:rPr lang="en-US" sz="8800" dirty="0"/>
              <a:t> </a:t>
            </a:r>
            <a:r>
              <a:rPr lang="en-US" sz="8800" dirty="0" err="1"/>
              <a:t>projekta</a:t>
            </a:r>
            <a:endParaRPr lang="en-US" sz="8800" dirty="0"/>
          </a:p>
          <a:p>
            <a:pPr>
              <a:spcBef>
                <a:spcPct val="0"/>
              </a:spcBef>
              <a:defRPr/>
            </a:pPr>
            <a:r>
              <a:rPr lang="en-US" sz="8800" dirty="0" err="1"/>
              <a:t>Aktivnosti</a:t>
            </a:r>
            <a:r>
              <a:rPr lang="en-US" sz="8800" dirty="0"/>
              <a:t> </a:t>
            </a:r>
            <a:r>
              <a:rPr lang="en-US" sz="8800" dirty="0" err="1"/>
              <a:t>koje</a:t>
            </a:r>
            <a:r>
              <a:rPr lang="en-US" sz="8800" dirty="0"/>
              <a:t> </a:t>
            </a:r>
            <a:r>
              <a:rPr lang="en-US" sz="8800" dirty="0" err="1"/>
              <a:t>će</a:t>
            </a:r>
            <a:r>
              <a:rPr lang="en-US" sz="8800" dirty="0"/>
              <a:t> </a:t>
            </a:r>
            <a:r>
              <a:rPr lang="sr-Latn-RS" sz="8800" dirty="0"/>
              <a:t>ko-aplikant/povezano lice</a:t>
            </a:r>
            <a:r>
              <a:rPr lang="en-US" sz="8800" dirty="0"/>
              <a:t> </a:t>
            </a:r>
            <a:r>
              <a:rPr lang="en-US" sz="8800" dirty="0" err="1"/>
              <a:t>sprovesti</a:t>
            </a:r>
            <a:r>
              <a:rPr lang="en-US" sz="8800" dirty="0"/>
              <a:t> </a:t>
            </a:r>
            <a:r>
              <a:rPr lang="en-US" sz="8800" dirty="0" err="1"/>
              <a:t>na</a:t>
            </a:r>
            <a:r>
              <a:rPr lang="en-US" sz="8800" dirty="0"/>
              <a:t> </a:t>
            </a:r>
            <a:r>
              <a:rPr lang="en-US" sz="8800" dirty="0" err="1"/>
              <a:t>projektu</a:t>
            </a:r>
            <a:endParaRPr lang="en-US" sz="8800" dirty="0"/>
          </a:p>
          <a:p>
            <a:pPr>
              <a:spcBef>
                <a:spcPct val="0"/>
              </a:spcBef>
              <a:defRPr/>
            </a:pPr>
            <a:r>
              <a:rPr lang="en-US" sz="8800" dirty="0" err="1"/>
              <a:t>Budžetske</a:t>
            </a:r>
            <a:r>
              <a:rPr lang="en-US" sz="8800" dirty="0"/>
              <a:t> </a:t>
            </a:r>
            <a:r>
              <a:rPr lang="en-US" sz="8800" dirty="0" err="1"/>
              <a:t>linije</a:t>
            </a:r>
            <a:r>
              <a:rPr lang="en-US" sz="8800" dirty="0"/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en-US" sz="8800" dirty="0"/>
              <a:t>Model </a:t>
            </a:r>
            <a:r>
              <a:rPr lang="en-US" sz="8800" dirty="0" err="1"/>
              <a:t>prenosa</a:t>
            </a:r>
            <a:r>
              <a:rPr lang="en-US" sz="8800" dirty="0"/>
              <a:t> </a:t>
            </a:r>
            <a:r>
              <a:rPr lang="en-US" sz="8800" dirty="0" err="1"/>
              <a:t>sredstava</a:t>
            </a:r>
            <a:endParaRPr lang="en-US" sz="8800" dirty="0"/>
          </a:p>
          <a:p>
            <a:pPr>
              <a:spcBef>
                <a:spcPct val="0"/>
              </a:spcBef>
              <a:defRPr/>
            </a:pPr>
            <a:r>
              <a:rPr lang="en-US" sz="8800" dirty="0" err="1"/>
              <a:t>Obaveza</a:t>
            </a:r>
            <a:r>
              <a:rPr lang="en-US" sz="8800" dirty="0"/>
              <a:t> </a:t>
            </a:r>
            <a:r>
              <a:rPr lang="en-US" sz="8800" dirty="0" err="1"/>
              <a:t>izveštavanja</a:t>
            </a:r>
            <a:r>
              <a:rPr lang="en-US" sz="8800" dirty="0"/>
              <a:t> (</a:t>
            </a:r>
            <a:r>
              <a:rPr lang="en-US" sz="8800" dirty="0" err="1"/>
              <a:t>finansijskog</a:t>
            </a:r>
            <a:r>
              <a:rPr lang="en-US" sz="8800" dirty="0"/>
              <a:t> i </a:t>
            </a:r>
            <a:r>
              <a:rPr lang="en-US" sz="8800" dirty="0" err="1"/>
              <a:t>narativno</a:t>
            </a:r>
            <a:r>
              <a:rPr lang="sr-Latn-RS" sz="8800" dirty="0"/>
              <a:t>g</a:t>
            </a:r>
            <a:r>
              <a:rPr lang="en-US" sz="8800" dirty="0"/>
              <a:t>)</a:t>
            </a:r>
            <a:r>
              <a:rPr lang="sr-Latn-RS" sz="8800" dirty="0"/>
              <a:t> i dostavljanja dokumentacije </a:t>
            </a:r>
            <a:endParaRPr lang="en-US" sz="88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201750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32500" lnSpcReduction="20000"/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lang="sr-Latn-CS" sz="8800" dirty="0"/>
              <a:t>	</a:t>
            </a:r>
            <a:r>
              <a:rPr lang="sr-Latn-CS" sz="9600" b="1" dirty="0"/>
              <a:t> Troškovi rezerve za nepredviđene</a:t>
            </a:r>
            <a:r>
              <a:rPr lang="en-US" sz="9600" b="1" dirty="0"/>
              <a:t> </a:t>
            </a:r>
            <a:r>
              <a:rPr lang="sr-Latn-CS" sz="9600" b="1" dirty="0"/>
              <a:t>situacije (Contingency Reserve)</a:t>
            </a:r>
            <a:endParaRPr lang="en-US" sz="9600" b="1" dirty="0"/>
          </a:p>
          <a:p>
            <a:pPr algn="ctr">
              <a:spcBef>
                <a:spcPct val="0"/>
              </a:spcBef>
              <a:buNone/>
              <a:defRPr/>
            </a:pPr>
            <a:endParaRPr lang="sr-Latn-CS" sz="9600" b="1" dirty="0"/>
          </a:p>
          <a:p>
            <a:pPr>
              <a:spcBef>
                <a:spcPct val="0"/>
              </a:spcBef>
              <a:buNone/>
              <a:defRPr/>
            </a:pPr>
            <a:endParaRPr lang="sr-Latn-CS" sz="9600" b="1" dirty="0"/>
          </a:p>
          <a:p>
            <a:pPr>
              <a:spcBef>
                <a:spcPct val="0"/>
              </a:spcBef>
              <a:buNone/>
              <a:defRPr/>
            </a:pPr>
            <a:endParaRPr lang="sr-Latn-CS" sz="800" dirty="0"/>
          </a:p>
          <a:p>
            <a:pPr algn="just">
              <a:spcBef>
                <a:spcPct val="0"/>
              </a:spcBef>
              <a:buFont typeface="Arial" panose="020B0604020202020204" pitchFamily="34" charset="0"/>
              <a:buChar char="√"/>
              <a:defRPr/>
            </a:pPr>
            <a:r>
              <a:rPr lang="sr-Latn-CS" sz="8800" dirty="0"/>
              <a:t>Maksimum 5% pod-zbira ukupnih direktnih opravdanih troškova kao budžetska rezerva za nepredviđene situacije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Char char="√"/>
              <a:defRPr/>
            </a:pPr>
            <a:endParaRPr lang="sr-Latn-CS" sz="800" dirty="0"/>
          </a:p>
          <a:p>
            <a:pPr algn="just">
              <a:spcBef>
                <a:spcPct val="0"/>
              </a:spcBef>
              <a:buFont typeface="Arial" panose="020B0604020202020204" pitchFamily="34" charset="0"/>
              <a:buChar char="√"/>
              <a:defRPr/>
            </a:pPr>
            <a:r>
              <a:rPr lang="sr-Latn-CS" sz="8800" dirty="0"/>
              <a:t>U slučaju nepredviđenih okolnosti koje imaju uticaj na realizaciju projekta i neophodna su za ostvarenje rezultata projekta</a:t>
            </a:r>
            <a:endParaRPr lang="sr-Latn-CS" sz="800" dirty="0"/>
          </a:p>
          <a:p>
            <a:pPr algn="just">
              <a:spcBef>
                <a:spcPct val="0"/>
              </a:spcBef>
              <a:buFont typeface="Arial" panose="020B0604020202020204" pitchFamily="34" charset="0"/>
              <a:buChar char="√"/>
              <a:defRPr/>
            </a:pPr>
            <a:r>
              <a:rPr lang="sr-Latn-CS" sz="8800" dirty="0"/>
              <a:t>Neophodno pismeno odobrenje CFCU </a:t>
            </a:r>
            <a:r>
              <a:rPr lang="sr-Latn-CS" sz="8800" b="1" dirty="0"/>
              <a:t>pre</a:t>
            </a:r>
            <a:r>
              <a:rPr lang="sr-Latn-CS" sz="8800" dirty="0"/>
              <a:t> korišćenja navedenih sredstava 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2081599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indirektni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32500" lnSpcReduction="20000"/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lang="sr-Latn-CS" sz="9800" dirty="0"/>
              <a:t>	</a:t>
            </a:r>
            <a:r>
              <a:rPr lang="sr-Latn-CS" sz="9800" b="1" dirty="0"/>
              <a:t> </a:t>
            </a:r>
            <a:r>
              <a:rPr lang="sr-Latn-RS" sz="9800" b="1" dirty="0"/>
              <a:t>Indirektni troškovi</a:t>
            </a:r>
            <a:endParaRPr lang="en-US" sz="9800" b="1" dirty="0"/>
          </a:p>
          <a:p>
            <a:pPr algn="ctr">
              <a:spcBef>
                <a:spcPct val="0"/>
              </a:spcBef>
              <a:buNone/>
              <a:defRPr/>
            </a:pPr>
            <a:endParaRPr lang="sr-Latn-CS" sz="9800" b="1" dirty="0"/>
          </a:p>
          <a:p>
            <a:pPr>
              <a:spcBef>
                <a:spcPct val="0"/>
              </a:spcBef>
              <a:defRPr/>
            </a:pPr>
            <a:r>
              <a:rPr lang="sr-Latn-CS" sz="9800" dirty="0"/>
              <a:t>Maksimum 7% ukupnih direktnih opravdanih troškova za potrebe operativnih indirektnih/administrativnih troškova (procenat sastavni deo Ugovora sa CFCU)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Char char="√"/>
              <a:defRPr/>
            </a:pPr>
            <a:endParaRPr lang="sr-Latn-CS" sz="900" dirty="0"/>
          </a:p>
          <a:p>
            <a:pPr algn="just">
              <a:spcBef>
                <a:spcPct val="0"/>
              </a:spcBef>
              <a:defRPr/>
            </a:pPr>
            <a:r>
              <a:rPr lang="sr-Latn-CS" sz="9800" dirty="0"/>
              <a:t>Nisu obuhvaćeni ostalim budžetskim linijama</a:t>
            </a:r>
          </a:p>
          <a:p>
            <a:pPr algn="just">
              <a:spcBef>
                <a:spcPct val="0"/>
              </a:spcBef>
              <a:defRPr/>
            </a:pPr>
            <a:r>
              <a:rPr lang="sr-Latn-CS" sz="9800" dirty="0"/>
              <a:t>Ne moraju biti potkrepljeni računovodstvenim dokumentima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111809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Neopravdani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11200" dirty="0"/>
              <a:t>Dugovi i troškovi servisiranja duga (kamate)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pl-PL" sz="11200" dirty="0"/>
              <a:t>Rezervisanja za gubitke ili potencijalne buduće obaveze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11200" dirty="0"/>
              <a:t>Stavke finansirane iz drugog projekta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11200" dirty="0"/>
              <a:t>Kupovina zemljišta ili zgrada, </a:t>
            </a:r>
            <a:r>
              <a:rPr lang="pl-PL" sz="11200" dirty="0"/>
              <a:t>osim kada je to neophodno za direktnu realizaciju projekta uz obavezu prenosa vlasništva najkasnije do kraja implementacije projekta</a:t>
            </a:r>
            <a:endParaRPr lang="sr-Latn-CS" sz="11200" dirty="0"/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11200" dirty="0"/>
              <a:t>Troškovi gubitka zbog fluktuacije valuta 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11200" dirty="0"/>
              <a:t>Krediti trećim licima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11200" i="1" dirty="0"/>
              <a:t>In kind </a:t>
            </a:r>
            <a:r>
              <a:rPr lang="sr-Latn-CS" sz="11200" dirty="0"/>
              <a:t>učešće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Tx/>
              <a:buChar char="-"/>
              <a:defRPr/>
            </a:pPr>
            <a:r>
              <a:rPr lang="sr-Latn-CS" sz="11200" dirty="0"/>
              <a:t>Porezi, uključujući PDV, carine i naknade</a:t>
            </a:r>
          </a:p>
          <a:p>
            <a:pPr algn="ctr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sr-Latn-CS" sz="9600" b="1" dirty="0"/>
              <a:t>Neopravdani troškovi ne mogu biti pokriveni ni iz sredstava donacije niti iz obaveznog kofinansiranja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112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8373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 fontScale="90000"/>
          </a:bodyPr>
          <a:lstStyle/>
          <a:p>
            <a:r>
              <a:rPr lang="en-US" sz="3600" dirty="0" err="1">
                <a:solidFill>
                  <a:schemeClr val="tx2">
                    <a:lumMod val="75000"/>
                  </a:schemeClr>
                </a:solidFill>
              </a:rPr>
              <a:t>Finansijsko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2">
                    <a:lumMod val="75000"/>
                  </a:schemeClr>
                </a:solidFill>
              </a:rPr>
              <a:t>upravljanje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2">
                    <a:lumMod val="75000"/>
                  </a:schemeClr>
                </a:solidFill>
              </a:rPr>
              <a:t>projektom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016954"/>
            <a:ext cx="8229600" cy="51092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CS" sz="2800" b="1" dirty="0"/>
              <a:t> </a:t>
            </a:r>
            <a:endParaRPr lang="en-US" sz="2800" b="1" dirty="0"/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sr-Latn-CS" dirty="0"/>
              <a:t>Račun projekta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sr-Latn-CS" dirty="0"/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sr-Latn-CS" dirty="0"/>
              <a:t>Opravdanost troškova 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sr-Latn-CS" dirty="0"/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sr-Latn-CS" dirty="0"/>
              <a:t>Principi finansiranja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sr-Latn-CS" dirty="0"/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sr-Latn-CS" dirty="0"/>
              <a:t>Računovodstvo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sr-Latn-CS" dirty="0"/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sr-Latn-CS" dirty="0"/>
              <a:t>Finansijski izveštaji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43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Principi finansiranja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r>
              <a:rPr lang="sr-Latn-CS" sz="11200" b="1" dirty="0"/>
              <a:t>Kurs izveštavanja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9600" dirty="0"/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9600" dirty="0"/>
              <a:t>Kurs za izveštavanje – zvanični srednji kurs NBS na dan </a:t>
            </a:r>
            <a:r>
              <a:rPr lang="en-US" sz="9600" dirty="0" err="1"/>
              <a:t>prijema</a:t>
            </a:r>
            <a:r>
              <a:rPr lang="en-US" sz="9600" dirty="0"/>
              <a:t> </a:t>
            </a:r>
            <a:r>
              <a:rPr lang="en-US" sz="9600" dirty="0" err="1"/>
              <a:t>sredstava</a:t>
            </a:r>
            <a:r>
              <a:rPr lang="en-US" sz="9600" dirty="0"/>
              <a:t> </a:t>
            </a:r>
            <a:r>
              <a:rPr lang="en-US" sz="9600" dirty="0" err="1"/>
              <a:t>na</a:t>
            </a:r>
            <a:r>
              <a:rPr lang="en-US" sz="9600" dirty="0"/>
              <a:t> ra</a:t>
            </a:r>
            <a:r>
              <a:rPr lang="sr-Latn-RS" sz="9600" dirty="0"/>
              <a:t>č</a:t>
            </a:r>
            <a:r>
              <a:rPr lang="en-US" sz="9600" dirty="0"/>
              <a:t>un </a:t>
            </a:r>
            <a:r>
              <a:rPr lang="en-US" sz="9600" dirty="0" err="1"/>
              <a:t>Koordinatora</a:t>
            </a:r>
            <a:r>
              <a:rPr lang="en-US" sz="9600" dirty="0"/>
              <a:t>  (</a:t>
            </a:r>
            <a:r>
              <a:rPr lang="en-US" sz="9600" dirty="0" err="1"/>
              <a:t>izvod</a:t>
            </a:r>
            <a:r>
              <a:rPr lang="en-US" sz="9600" dirty="0"/>
              <a:t>)</a:t>
            </a:r>
            <a:r>
              <a:rPr lang="sr-Latn-CS" sz="9600" dirty="0"/>
              <a:t> 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9600" dirty="0"/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9600" dirty="0"/>
              <a:t>Troškovi u ostalim valutama (izuzev RSD i EUR) konvertuju se u skladu sa ubičajenom računovodstvenom praksom: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sr-Latn-CS" sz="9600" dirty="0"/>
              <a:t>    1) postoje kao računovodstveno pravilo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sr-Latn-CS" sz="9600" dirty="0"/>
              <a:t>    2) primenjuju se dosledno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sr-Latn-CS" sz="9600" dirty="0"/>
              <a:t>    3) jednak tretman svim vrstama transakcija i izvora finansiranja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sr-Latn-CS" sz="9600" dirty="0"/>
              <a:t>    4) sistem se može demonstrirati i kursevi su lako dostupni za verifikaciju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96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sr-Latn-CS" sz="9600" dirty="0"/>
              <a:t>Kursne razlike nastale prilikom konverzije sa deviznog računa i kursa za izveštavanje </a:t>
            </a:r>
            <a:r>
              <a:rPr lang="sr-Latn-CS" sz="9600" b="1" dirty="0"/>
              <a:t>ne</a:t>
            </a:r>
            <a:r>
              <a:rPr lang="sr-Latn-CS" sz="9600" dirty="0"/>
              <a:t> predstavljaju opravdan trošak na projektu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112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576750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Principi finansiranja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r>
              <a:rPr lang="sr-Latn-CS" sz="11200" b="1" dirty="0"/>
              <a:t>PDV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endParaRPr lang="sr-Latn-CS" sz="11200" b="1" dirty="0"/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9800" dirty="0"/>
              <a:t>Samo stavke u odobrenom budžetu mogu biti oslobođene PDV-a, i to one koje će biti finansirane iz sredstava donacije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sr-Latn-CS" sz="9800" dirty="0"/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9800" dirty="0"/>
              <a:t>Poresko oslobađanje se nabavlja PRE isporuke i/ili plaćanja dobara/usluga 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sr-Latn-CS" sz="9800" dirty="0"/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sr-Latn-CS" sz="9800" dirty="0"/>
              <a:t>Od 01.01.2019. godine isključivo elektronsko podnošenje PPO PDV obrasca na portalu ePorezi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112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66000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Principi finansiranja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r>
              <a:rPr lang="sr-Latn-CS" sz="11200" b="1" dirty="0"/>
              <a:t>PDV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endParaRPr lang="sr-Latn-CS" sz="11200" b="1" dirty="0"/>
          </a:p>
          <a:p>
            <a:pPr>
              <a:spcBef>
                <a:spcPct val="0"/>
              </a:spcBef>
              <a:buNone/>
              <a:defRPr/>
            </a:pPr>
            <a:r>
              <a:rPr lang="sr-Latn-CS" sz="9600" dirty="0"/>
              <a:t>Obavezni elementi predračuna: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  <a:p>
            <a:pPr>
              <a:spcBef>
                <a:spcPct val="0"/>
              </a:spcBef>
              <a:defRPr/>
            </a:pPr>
            <a:r>
              <a:rPr lang="sr-Latn-CS" sz="9600" dirty="0"/>
              <a:t>Naziv, adresa, PIB dobavljača</a:t>
            </a:r>
          </a:p>
          <a:p>
            <a:pPr>
              <a:spcBef>
                <a:spcPct val="0"/>
              </a:spcBef>
              <a:defRPr/>
            </a:pPr>
            <a:r>
              <a:rPr lang="sr-Latn-CS" sz="9600" dirty="0"/>
              <a:t>Naziv, adresa, PIB korisnika donacije/povezanih lica (podaci iz ugovora sa CFCU/Memoranduma o saradnji)</a:t>
            </a:r>
          </a:p>
          <a:p>
            <a:pPr>
              <a:spcBef>
                <a:spcPct val="0"/>
              </a:spcBef>
              <a:defRPr/>
            </a:pPr>
            <a:r>
              <a:rPr lang="sr-Latn-CS" sz="9600" dirty="0"/>
              <a:t>Datum izdavanja predračuna i broj predračuna (nikakvi drugi datumi se ne unose: valuta plaćanja itd)</a:t>
            </a:r>
          </a:p>
          <a:p>
            <a:pPr>
              <a:spcBef>
                <a:spcPct val="0"/>
              </a:spcBef>
              <a:defRPr/>
            </a:pPr>
            <a:r>
              <a:rPr lang="sr-Latn-CS" sz="9600" dirty="0"/>
              <a:t>Poreska osnovica, iznos PDV, bruto vrednost</a:t>
            </a:r>
          </a:p>
          <a:p>
            <a:pPr>
              <a:spcBef>
                <a:spcPct val="0"/>
              </a:spcBef>
              <a:defRPr/>
            </a:pPr>
            <a:r>
              <a:rPr lang="sr-Latn-CS" sz="9600" dirty="0"/>
              <a:t>Pečat i potpis dobavljača/napomena da je predračun punovažan bez potpisa i pečata</a:t>
            </a:r>
          </a:p>
          <a:p>
            <a:pPr>
              <a:spcBef>
                <a:spcPct val="0"/>
              </a:spcBef>
              <a:defRPr/>
            </a:pPr>
            <a:r>
              <a:rPr lang="sr-Latn-CS" sz="9600" dirty="0"/>
              <a:t>Kod nabavke robe: opis (npr. laptop 4 kom)</a:t>
            </a:r>
          </a:p>
          <a:p>
            <a:pPr>
              <a:spcBef>
                <a:spcPct val="0"/>
              </a:spcBef>
              <a:defRPr/>
            </a:pPr>
            <a:r>
              <a:rPr lang="sr-Latn-CS" sz="9600" b="1" u="sng" dirty="0"/>
              <a:t>Kod usluga</a:t>
            </a:r>
            <a:r>
              <a:rPr lang="sr-Latn-CS" sz="9600" dirty="0"/>
              <a:t>: obavezno u opisu navesti datum izvršenja usluge (npr. troškovi održavanja treninga u periodu 03.03.-07.03.2019.)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112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3760480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Principi finansiranja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r>
              <a:rPr lang="sr-Latn-CS" sz="11200" b="1" dirty="0"/>
              <a:t>PDV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endParaRPr lang="sr-Latn-CS" sz="11200" b="1" dirty="0"/>
          </a:p>
          <a:p>
            <a:pPr>
              <a:spcBef>
                <a:spcPct val="0"/>
              </a:spcBef>
              <a:buNone/>
              <a:defRPr/>
            </a:pPr>
            <a:r>
              <a:rPr lang="sr-Latn-CS" sz="9600" dirty="0"/>
              <a:t>Šta predračun NE SME sadržati: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9600" dirty="0"/>
          </a:p>
          <a:p>
            <a:pPr algn="just">
              <a:spcBef>
                <a:spcPct val="0"/>
              </a:spcBef>
              <a:defRPr/>
            </a:pPr>
            <a:r>
              <a:rPr lang="sr-Latn-CS" sz="9600" dirty="0"/>
              <a:t>Nikako napisati račun umesto predračuna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sr-Latn-CS" sz="9600" dirty="0"/>
          </a:p>
          <a:p>
            <a:pPr>
              <a:spcBef>
                <a:spcPct val="0"/>
              </a:spcBef>
              <a:defRPr/>
            </a:pPr>
            <a:r>
              <a:rPr lang="sr-Latn-CS" sz="9600" dirty="0"/>
              <a:t>Datum prometa usluga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sr-Latn-CS" sz="9600" dirty="0"/>
          </a:p>
          <a:p>
            <a:pPr>
              <a:spcBef>
                <a:spcPct val="0"/>
              </a:spcBef>
              <a:defRPr/>
            </a:pPr>
            <a:r>
              <a:rPr lang="sr-Latn-CS" sz="9600" dirty="0"/>
              <a:t>Datum valute plaćanja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sr-Latn-CS" sz="9600" dirty="0"/>
          </a:p>
          <a:p>
            <a:pPr>
              <a:spcBef>
                <a:spcPct val="0"/>
              </a:spcBef>
              <a:defRPr/>
            </a:pPr>
            <a:r>
              <a:rPr lang="sr-Latn-CS" sz="9600" dirty="0"/>
              <a:t>Napomenu da se zaračunava kamata ukoliko se ne plati u predviđenom roku 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112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818749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Računovodstvo 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sr-Latn-CS" sz="11200" dirty="0"/>
              <a:t>Minimum propratne dokumentacije u zavisnosti od tipova troškova</a:t>
            </a:r>
            <a:r>
              <a:rPr lang="en-US" sz="11200" dirty="0"/>
              <a:t> (</a:t>
            </a:r>
            <a:r>
              <a:rPr lang="en-US" sz="11200" u="sng" dirty="0"/>
              <a:t>za </a:t>
            </a:r>
            <a:r>
              <a:rPr lang="en-US" sz="11200" u="sng" dirty="0" err="1"/>
              <a:t>sve</a:t>
            </a:r>
            <a:r>
              <a:rPr lang="en-US" sz="11200" u="sng" dirty="0"/>
              <a:t> </a:t>
            </a:r>
            <a:r>
              <a:rPr lang="en-US" sz="11200" u="sng" dirty="0" err="1"/>
              <a:t>tro</a:t>
            </a:r>
            <a:r>
              <a:rPr lang="sr-Latn-RS" sz="11200" u="sng" dirty="0"/>
              <a:t>š</a:t>
            </a:r>
            <a:r>
              <a:rPr lang="en-US" sz="11200" u="sng" dirty="0" err="1"/>
              <a:t>kove</a:t>
            </a:r>
            <a:r>
              <a:rPr lang="en-US" sz="11200" u="sng" dirty="0"/>
              <a:t> </a:t>
            </a:r>
            <a:r>
              <a:rPr lang="en-US" sz="11200" u="sng" dirty="0" err="1"/>
              <a:t>neophodno</a:t>
            </a:r>
            <a:r>
              <a:rPr lang="en-US" sz="11200" u="sng" dirty="0"/>
              <a:t> </a:t>
            </a:r>
            <a:r>
              <a:rPr lang="en-US" sz="11200" u="sng" dirty="0" err="1"/>
              <a:t>dostaviti</a:t>
            </a:r>
            <a:r>
              <a:rPr lang="en-US" sz="11200" u="sng" dirty="0"/>
              <a:t> </a:t>
            </a:r>
            <a:r>
              <a:rPr lang="en-US" sz="11200" u="sng" dirty="0" err="1"/>
              <a:t>nalog</a:t>
            </a:r>
            <a:r>
              <a:rPr lang="en-US" sz="11200" u="sng" dirty="0"/>
              <a:t> za </a:t>
            </a:r>
            <a:r>
              <a:rPr lang="en-US" sz="11200" u="sng" dirty="0" err="1"/>
              <a:t>knji</a:t>
            </a:r>
            <a:r>
              <a:rPr lang="sr-Latn-RS" sz="11200" u="sng" dirty="0"/>
              <a:t>ž</a:t>
            </a:r>
            <a:r>
              <a:rPr lang="en-US" sz="11200" u="sng" dirty="0" err="1"/>
              <a:t>enje</a:t>
            </a:r>
            <a:r>
              <a:rPr lang="en-US" sz="11200" dirty="0"/>
              <a:t>)</a:t>
            </a:r>
            <a:r>
              <a:rPr lang="sr-Latn-CS" sz="11200" dirty="0"/>
              <a:t>: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ru-RU" sz="11200" u="sng" dirty="0"/>
              <a:t>Plate </a:t>
            </a:r>
            <a:r>
              <a:rPr lang="sr-Latn-RS" sz="11200" u="sng" dirty="0"/>
              <a:t>zaposlenih kod </a:t>
            </a:r>
            <a:r>
              <a:rPr lang="en-US" sz="11200" u="sng" dirty="0" err="1"/>
              <a:t>korisnika</a:t>
            </a:r>
            <a:r>
              <a:rPr lang="en-US" sz="11200" u="sng" dirty="0"/>
              <a:t> </a:t>
            </a:r>
            <a:r>
              <a:rPr lang="en-US" sz="11200" u="sng" dirty="0" err="1"/>
              <a:t>donacije</a:t>
            </a:r>
            <a:r>
              <a:rPr lang="en-US" sz="11200" u="sng" dirty="0"/>
              <a:t> i </a:t>
            </a:r>
            <a:r>
              <a:rPr lang="en-US" sz="11200" u="sng" dirty="0" err="1"/>
              <a:t>povezanih</a:t>
            </a:r>
            <a:r>
              <a:rPr lang="en-US" sz="11200" u="sng" dirty="0"/>
              <a:t> </a:t>
            </a:r>
            <a:r>
              <a:rPr lang="en-US" sz="11200" u="sng" dirty="0" err="1"/>
              <a:t>lica</a:t>
            </a:r>
            <a:r>
              <a:rPr lang="sr-Latn-RS" sz="11200" dirty="0"/>
              <a:t>:</a:t>
            </a:r>
            <a:r>
              <a:rPr lang="ru-RU" sz="11200" dirty="0"/>
              <a:t> (a) </a:t>
            </a:r>
            <a:r>
              <a:rPr lang="en-US" sz="11200" dirty="0" err="1"/>
              <a:t>ugovor</a:t>
            </a:r>
            <a:r>
              <a:rPr lang="en-US" sz="11200" dirty="0"/>
              <a:t>/</a:t>
            </a:r>
            <a:r>
              <a:rPr lang="en-US" sz="11200" dirty="0" err="1"/>
              <a:t>aneksi</a:t>
            </a:r>
            <a:r>
              <a:rPr lang="en-US" sz="11200" dirty="0"/>
              <a:t>/</a:t>
            </a:r>
            <a:r>
              <a:rPr lang="en-US" sz="11200" dirty="0" err="1"/>
              <a:t>potvrda</a:t>
            </a:r>
            <a:r>
              <a:rPr lang="sr-Latn-RS" sz="11200" dirty="0"/>
              <a:t> kadrovske službe</a:t>
            </a:r>
            <a:r>
              <a:rPr lang="en-US" sz="11200" dirty="0"/>
              <a:t> </a:t>
            </a:r>
            <a:r>
              <a:rPr lang="sr-Latn-RS" sz="11200" dirty="0"/>
              <a:t>(b) odluka o projektnom timu </a:t>
            </a:r>
            <a:r>
              <a:rPr lang="ru-RU" sz="11200" dirty="0"/>
              <a:t>(</a:t>
            </a:r>
            <a:r>
              <a:rPr lang="sr-Latn-RS" sz="11200" dirty="0"/>
              <a:t>c</a:t>
            </a:r>
            <a:r>
              <a:rPr lang="ru-RU" sz="11200" dirty="0"/>
              <a:t>)</a:t>
            </a:r>
            <a:r>
              <a:rPr lang="en-US" sz="11200" dirty="0"/>
              <a:t> time</a:t>
            </a:r>
            <a:r>
              <a:rPr lang="ru-RU" sz="11200" dirty="0"/>
              <a:t>-</a:t>
            </a:r>
            <a:r>
              <a:rPr lang="en-US" sz="11200" dirty="0"/>
              <a:t>sheet</a:t>
            </a:r>
            <a:r>
              <a:rPr lang="sr-Latn-RS" sz="11200" dirty="0"/>
              <a:t>, (d) obračunski </a:t>
            </a:r>
            <a:r>
              <a:rPr lang="ru-RU" sz="11200" dirty="0"/>
              <a:t>listić</a:t>
            </a:r>
            <a:r>
              <a:rPr lang="sr-Latn-RS" sz="11200" dirty="0"/>
              <a:t>, (e) PPP-PD + izvod,</a:t>
            </a:r>
            <a:r>
              <a:rPr lang="en-US" sz="11200" dirty="0"/>
              <a:t> </a:t>
            </a:r>
            <a:r>
              <a:rPr lang="pl-PL" sz="11200" dirty="0"/>
              <a:t>(f)</a:t>
            </a:r>
            <a:r>
              <a:rPr lang="sr-Latn-RS" sz="11200" dirty="0"/>
              <a:t> izvod banke </a:t>
            </a:r>
            <a:endParaRPr lang="sr-Latn-CS" sz="11200" dirty="0"/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11200" u="sng" dirty="0"/>
              <a:t>Honorari (spoljni saradnici kod </a:t>
            </a:r>
            <a:r>
              <a:rPr lang="en-US" sz="11200" u="sng" dirty="0" err="1"/>
              <a:t>korisnika</a:t>
            </a:r>
            <a:r>
              <a:rPr lang="en-US" sz="11200" u="sng" dirty="0"/>
              <a:t> </a:t>
            </a:r>
            <a:r>
              <a:rPr lang="en-US" sz="11200" u="sng" dirty="0" err="1"/>
              <a:t>donacije</a:t>
            </a:r>
            <a:r>
              <a:rPr lang="en-US" sz="11200" u="sng" dirty="0"/>
              <a:t> i </a:t>
            </a:r>
            <a:r>
              <a:rPr lang="en-US" sz="11200" u="sng" dirty="0" err="1"/>
              <a:t>povezanih</a:t>
            </a:r>
            <a:r>
              <a:rPr lang="en-US" sz="11200" u="sng" dirty="0"/>
              <a:t> </a:t>
            </a:r>
            <a:r>
              <a:rPr lang="en-US" sz="11200" u="sng" dirty="0" err="1"/>
              <a:t>lica</a:t>
            </a:r>
            <a:r>
              <a:rPr lang="sr-Latn-RS" sz="11200" u="sng" dirty="0"/>
              <a:t>)</a:t>
            </a:r>
            <a:r>
              <a:rPr lang="sr-Latn-RS" sz="11200" dirty="0"/>
              <a:t>: </a:t>
            </a:r>
            <a:r>
              <a:rPr lang="ru-RU" sz="11200" dirty="0"/>
              <a:t>(a) </a:t>
            </a:r>
            <a:r>
              <a:rPr lang="sr-Latn-RS" sz="11200" dirty="0"/>
              <a:t>ugovor</a:t>
            </a:r>
            <a:r>
              <a:rPr lang="ru-RU" sz="11200" dirty="0"/>
              <a:t>, (b)</a:t>
            </a:r>
            <a:r>
              <a:rPr lang="sr-Latn-RS" sz="11200" dirty="0"/>
              <a:t> obračunski listić, PPP-PD + izvod (c)</a:t>
            </a:r>
            <a:r>
              <a:rPr lang="ru-RU" sz="11200" dirty="0"/>
              <a:t> izvod, (</a:t>
            </a:r>
            <a:r>
              <a:rPr lang="sr-Latn-RS" sz="11200" dirty="0"/>
              <a:t>d</a:t>
            </a:r>
            <a:r>
              <a:rPr lang="ru-RU" sz="11200" dirty="0"/>
              <a:t>)</a:t>
            </a:r>
            <a:r>
              <a:rPr lang="sr-Latn-RS" sz="11200" dirty="0"/>
              <a:t> </a:t>
            </a:r>
            <a:r>
              <a:rPr lang="en-US" sz="11200" dirty="0"/>
              <a:t>time</a:t>
            </a:r>
            <a:r>
              <a:rPr lang="ru-RU" sz="11200" dirty="0"/>
              <a:t>-</a:t>
            </a:r>
            <a:r>
              <a:rPr lang="en-US" sz="11200" dirty="0"/>
              <a:t>sheet (</a:t>
            </a:r>
            <a:r>
              <a:rPr lang="sr-Latn-RS" sz="11200" dirty="0"/>
              <a:t>e</a:t>
            </a:r>
            <a:r>
              <a:rPr lang="en-US" sz="11200" dirty="0"/>
              <a:t>) </a:t>
            </a:r>
            <a:r>
              <a:rPr lang="sr-Latn-RS" sz="11200" dirty="0"/>
              <a:t>izveštaj o izvršenom poslu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sr-Latn-CS" sz="1200" dirty="0"/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11200" u="sng" dirty="0"/>
              <a:t>Troškovi dnevnica za službeni put u zemlji</a:t>
            </a:r>
            <a:r>
              <a:rPr lang="sr-Latn-RS" sz="11200" dirty="0"/>
              <a:t>: (a) nalog za službeni put, (b) izvod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endParaRPr lang="sr-Latn-CS" sz="112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33821605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Računovodstvo 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>
              <a:buClr>
                <a:schemeClr val="bg2">
                  <a:lumMod val="50000"/>
                </a:schemeClr>
              </a:buClr>
              <a:defRPr/>
            </a:pPr>
            <a:r>
              <a:rPr lang="pl-PL" sz="11200" u="sng" dirty="0"/>
              <a:t>Troškovi putovanja</a:t>
            </a:r>
            <a:r>
              <a:rPr lang="pl-PL" sz="11200" dirty="0"/>
              <a:t>: (a) karte (avionske, vozne, autobuske), (b) računi Rent-a-car agencija/Autoprevoznika (PPO PDV) (c) izvod. Ukoliko je korišćen službeni/sopstveni automobil: (a) odluka, (b) nalog za korišćenje službenog automobila/putničkog automobila za službene svrhe, (c) obračun troškova i (d) putarine i gorivo (e) izvod iz banke kojim se dokazuje isplata.</a:t>
            </a:r>
          </a:p>
          <a:p>
            <a:pPr>
              <a:spcBef>
                <a:spcPct val="0"/>
              </a:spcBef>
              <a:defRPr/>
            </a:pPr>
            <a:r>
              <a:rPr lang="pl-PL" sz="11200" u="sng" dirty="0"/>
              <a:t>Nabavka opreme, kancelarijskog materijala, štampanja i ostalih usluga</a:t>
            </a:r>
            <a:r>
              <a:rPr lang="pl-PL" sz="11200" dirty="0"/>
              <a:t>: (a) ugovor o nabavci (i tenderska procedura), (b) račun i otpremnica/ popisne liste (c) PPO PDV (d) zapisnik o primopredaji radova/usluga/registracione liste sa konferencija, analize (e) izvod.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995004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2">
                    <a:lumMod val="75000"/>
                  </a:schemeClr>
                </a:solidFill>
              </a:rPr>
              <a:t>Finansijski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 i</a:t>
            </a:r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zveštaji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sr-Latn-CS" sz="11100" dirty="0"/>
              <a:t>Periodični finansijski izveštaj</a:t>
            </a:r>
            <a:r>
              <a:rPr lang="en-US" sz="11100" dirty="0"/>
              <a:t> </a:t>
            </a:r>
            <a:r>
              <a:rPr lang="sr-Latn-CS" sz="11100" dirty="0"/>
              <a:t>– Interim Report (12 meseci)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sr-Latn-CS" sz="11100" dirty="0"/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sr-Latn-CS" sz="11100" dirty="0"/>
              <a:t>Finalni finansijski izveštaj (po završetku projekta) – Final Report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sr-Latn-CS" sz="11100" dirty="0"/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sr-Latn-CS" sz="11100" dirty="0"/>
              <a:t>Balance Sheet / Detaljni pregled prihoda i troškova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sr-Latn-CS" sz="11100" dirty="0"/>
              <a:t>Kvartalni izveštaji</a:t>
            </a:r>
            <a:endParaRPr lang="sr-Latn-CS" sz="96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847847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Balance Sheet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 algn="ctr">
              <a:spcBef>
                <a:spcPct val="0"/>
              </a:spcBef>
              <a:buNone/>
            </a:pPr>
            <a:endParaRPr lang="en-US" altLang="en-US" sz="9600" b="1" dirty="0">
              <a:latin typeface="Trebuchet MS" panose="020B0603020202020204" pitchFamily="34" charset="0"/>
            </a:endParaRP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9600" u="sng" dirty="0"/>
              <a:t>Popunjava se </a:t>
            </a:r>
            <a:r>
              <a:rPr lang="sr-Latn-RS" sz="9600" b="1" u="sng" dirty="0"/>
              <a:t>na engleskom jeziku 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9600" b="1" u="sng" dirty="0"/>
              <a:t>Evidentira se: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en-US" sz="9600" dirty="0"/>
              <a:t>P</a:t>
            </a:r>
            <a:r>
              <a:rPr lang="sr-Latn-RS" sz="9600" dirty="0"/>
              <a:t>o </a:t>
            </a:r>
            <a:r>
              <a:rPr lang="sr-Latn-RS" sz="9600" b="1" dirty="0"/>
              <a:t>izvodima</a:t>
            </a:r>
            <a:r>
              <a:rPr lang="sr-Latn-RS" sz="9600" dirty="0"/>
              <a:t> svi troškovi na projektu po hronološkom redosledu nastanka (donacija i kofinansiranje)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9600" dirty="0"/>
              <a:t>EUR i RSD računi projekta 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9600" dirty="0"/>
              <a:t>Kofinansiranje – zarade isplaćene sa opštinskog računa se prvo evidentiraju kao priliv, a potom kao trošak pod istim datumom 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9600" dirty="0"/>
              <a:t>Upoređivanje iznosa sa izvoda sa računom dobavljača </a:t>
            </a:r>
            <a:endParaRPr lang="en-US" sz="9600" dirty="0"/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en-US" sz="9600" dirty="0" err="1"/>
              <a:t>Izdvojene</a:t>
            </a:r>
            <a:r>
              <a:rPr lang="en-US" sz="9600" dirty="0"/>
              <a:t> b</a:t>
            </a:r>
            <a:r>
              <a:rPr lang="sr-Latn-RS" sz="9600" dirty="0"/>
              <a:t>udžetske linije</a:t>
            </a:r>
          </a:p>
          <a:p>
            <a:pPr marL="82296" indent="0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9600" b="1" u="sng" dirty="0"/>
              <a:t>Ne evidentira se</a:t>
            </a:r>
            <a:r>
              <a:rPr lang="sr-Latn-RS" sz="9600" b="1" dirty="0"/>
              <a:t>: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9600" dirty="0"/>
              <a:t>Konverzije deviza sa deviznog na dinarski podračun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en-US" sz="9600" dirty="0"/>
              <a:t>N</a:t>
            </a:r>
            <a:r>
              <a:rPr lang="sr-Latn-RS" sz="9600" dirty="0"/>
              <a:t>eopravdani troškovi 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3748776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Balance Sheet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v"/>
              <a:defRPr/>
            </a:pPr>
            <a:r>
              <a:rPr lang="sr-Latn-RS" sz="11200" b="1" u="sng" dirty="0"/>
              <a:t>Ko-aplikanti i povezana lica</a:t>
            </a:r>
            <a:r>
              <a:rPr lang="sr-Latn-RS" sz="11200" dirty="0"/>
              <a:t>: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v"/>
              <a:defRPr/>
            </a:pPr>
            <a:endParaRPr lang="sr-Latn-RS" sz="3100" dirty="0"/>
          </a:p>
          <a:p>
            <a:pPr>
              <a:buClr>
                <a:schemeClr val="tx2">
                  <a:lumMod val="40000"/>
                  <a:lumOff val="60000"/>
                </a:schemeClr>
              </a:buClr>
              <a:defRPr/>
            </a:pPr>
            <a:r>
              <a:rPr lang="sr-Latn-RS" sz="11200" dirty="0"/>
              <a:t>Evidencija priliva od strane Koordinatora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defRPr/>
            </a:pPr>
            <a:r>
              <a:rPr lang="sr-Latn-RS" sz="11200" dirty="0"/>
              <a:t>Ista pravila (kurs, izvodi, hronološki redosled)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defRPr/>
            </a:pPr>
            <a:r>
              <a:rPr lang="sr-Latn-RS" sz="11200" dirty="0"/>
              <a:t>U obavezi da koordinatoru dostave uredno popunjen Balance Sheet sa pratećom dokumentacijom </a:t>
            </a:r>
            <a:r>
              <a:rPr lang="en-US" sz="11200" dirty="0"/>
              <a:t>(</a:t>
            </a:r>
            <a:r>
              <a:rPr lang="sr-Latn-RS" sz="11200" dirty="0"/>
              <a:t>po dinamici iz MoS za dobijanje sledeće tranše)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defRPr/>
            </a:pPr>
            <a:r>
              <a:rPr lang="sr-Latn-RS" sz="11200" dirty="0"/>
              <a:t>Na osnovu troškova iz Balance Sheet ko-aplikanata i povezanih lica, koordinator sastavlja </a:t>
            </a:r>
            <a:r>
              <a:rPr lang="sr-Latn-RS" sz="11200" b="1" dirty="0"/>
              <a:t>jedinstveni</a:t>
            </a:r>
            <a:r>
              <a:rPr lang="sr-Latn-RS" sz="11200" dirty="0"/>
              <a:t> Balance Sheet koji koristi za popunjavanje ostalih finansijskih izveštaja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defRPr/>
            </a:pPr>
            <a:r>
              <a:rPr lang="sr-Latn-RS" sz="11200" dirty="0"/>
              <a:t>Trošak nastaje kada ko-aplikanti i povezana lica izvrše plaćanja </a:t>
            </a:r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2218316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Kvartalni izveštaj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2583F4-1C1D-4783-AD7A-D924F6F822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843368"/>
            <a:ext cx="8229600" cy="358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5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2">
                    <a:lumMod val="75000"/>
                  </a:schemeClr>
                </a:solidFill>
              </a:rPr>
              <a:t>Finansij</a:t>
            </a:r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e projek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pPr>
              <a:spcBef>
                <a:spcPct val="0"/>
              </a:spcBef>
              <a:defRPr/>
            </a:pPr>
            <a:r>
              <a:rPr lang="sr-Latn-CS" sz="2800" dirty="0"/>
              <a:t>Korisnici donacije (koordinator i ko-aplikant</a:t>
            </a:r>
            <a:r>
              <a:rPr lang="en-US" sz="2800" dirty="0"/>
              <a:t>i</a:t>
            </a:r>
            <a:r>
              <a:rPr lang="sr-Latn-CS" sz="2800" dirty="0"/>
              <a:t>) i povezana lica iz ugovora sa </a:t>
            </a:r>
            <a:r>
              <a:rPr lang="en-US" sz="2800" dirty="0"/>
              <a:t>CFCU</a:t>
            </a:r>
            <a:endParaRPr lang="sr-Latn-CS" sz="2800" dirty="0"/>
          </a:p>
          <a:p>
            <a:pPr>
              <a:spcBef>
                <a:spcPct val="0"/>
              </a:spcBef>
              <a:defRPr/>
            </a:pPr>
            <a:r>
              <a:rPr lang="sr-Latn-CS" sz="2800" dirty="0"/>
              <a:t>Odgovornost koordinatora (</a:t>
            </a:r>
            <a:r>
              <a:rPr lang="en-US" sz="2800" dirty="0" err="1"/>
              <a:t>sprovo</a:t>
            </a:r>
            <a:r>
              <a:rPr lang="sr-Latn-RS" sz="2800" dirty="0"/>
              <a:t>đenje, </a:t>
            </a:r>
            <a:r>
              <a:rPr lang="sr-Latn-CS" sz="2800" dirty="0"/>
              <a:t>finansije i izveštavanje)</a:t>
            </a:r>
          </a:p>
          <a:p>
            <a:pPr>
              <a:spcBef>
                <a:spcPct val="0"/>
              </a:spcBef>
              <a:defRPr/>
            </a:pPr>
            <a:r>
              <a:rPr lang="sr-Latn-CS" sz="2800" dirty="0"/>
              <a:t>Koordinator je jedini primalac uplata od strane </a:t>
            </a:r>
            <a:r>
              <a:rPr lang="en-US" sz="2800" dirty="0"/>
              <a:t>CFCU</a:t>
            </a:r>
            <a:r>
              <a:rPr lang="sr-Latn-CS" sz="2800" dirty="0"/>
              <a:t> (u ime svih korisnika donacije)</a:t>
            </a:r>
          </a:p>
          <a:p>
            <a:pPr>
              <a:spcBef>
                <a:spcPct val="0"/>
              </a:spcBef>
              <a:defRPr/>
            </a:pPr>
            <a:r>
              <a:rPr lang="sr-Latn-CS" sz="2800" dirty="0"/>
              <a:t>Jedinstvena pravila za sve korisnike donacije i povezana lica (opravdanost troškova i izveštavanje)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669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Interim Report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47500" lnSpcReduction="20000"/>
          </a:bodyPr>
          <a:lstStyle/>
          <a:p>
            <a:pPr algn="just">
              <a:buFontTx/>
              <a:buChar char="-"/>
              <a:defRPr/>
            </a:pPr>
            <a:r>
              <a:rPr lang="sr-Latn-RS" sz="6000" dirty="0"/>
              <a:t>Zahtev za uplatu (Annex V)</a:t>
            </a:r>
          </a:p>
          <a:p>
            <a:pPr algn="just">
              <a:buFontTx/>
              <a:buChar char="-"/>
              <a:defRPr/>
            </a:pPr>
            <a:r>
              <a:rPr lang="sr-Latn-CS" sz="6000" dirty="0"/>
              <a:t>Narativni i finansijski izveštaj </a:t>
            </a:r>
            <a:endParaRPr lang="sr-Latn-RS" sz="6000" dirty="0"/>
          </a:p>
          <a:p>
            <a:pPr algn="just">
              <a:buFontTx/>
              <a:buChar char="-"/>
              <a:defRPr/>
            </a:pPr>
            <a:r>
              <a:rPr lang="sr-Latn-CS" sz="6000" dirty="0"/>
              <a:t>Projekcija budžeta za naredni izveštajni period </a:t>
            </a:r>
          </a:p>
          <a:p>
            <a:pPr algn="just">
              <a:buFontTx/>
              <a:buChar char="-"/>
              <a:defRPr/>
            </a:pPr>
            <a:r>
              <a:rPr lang="sr-Latn-CS" sz="6000" dirty="0"/>
              <a:t>Ažuriran komunikacioni plan</a:t>
            </a:r>
          </a:p>
          <a:p>
            <a:pPr algn="just">
              <a:buFontTx/>
              <a:buChar char="-"/>
              <a:defRPr/>
            </a:pPr>
            <a:r>
              <a:rPr lang="sr-Latn-CS" sz="6000" dirty="0"/>
              <a:t>Prateća dokumentacija koja uključuje detaljni pregled troškova (</a:t>
            </a:r>
            <a:r>
              <a:rPr lang="sr-Latn-CS" sz="6000" dirty="0" err="1"/>
              <a:t>Balance</a:t>
            </a:r>
            <a:r>
              <a:rPr lang="sr-Latn-CS" sz="6000" dirty="0"/>
              <a:t> </a:t>
            </a:r>
            <a:r>
              <a:rPr lang="sr-Latn-CS" sz="6000" dirty="0" err="1"/>
              <a:t>sheet</a:t>
            </a:r>
            <a:r>
              <a:rPr lang="sr-Latn-CS" sz="6000" dirty="0"/>
              <a:t> – PDF i </a:t>
            </a:r>
            <a:r>
              <a:rPr lang="sr-Latn-CS" sz="6000" dirty="0" err="1"/>
              <a:t>excel</a:t>
            </a:r>
            <a:r>
              <a:rPr lang="sr-Latn-CS" sz="6000" dirty="0"/>
              <a:t>), tehničku i finansijsku dokumentaciju</a:t>
            </a:r>
            <a:r>
              <a:rPr lang="en-US" sz="6000" dirty="0"/>
              <a:t> (2 CD/USB, 2 </a:t>
            </a:r>
            <a:r>
              <a:rPr lang="en-US" sz="6000" dirty="0" err="1"/>
              <a:t>kopije</a:t>
            </a:r>
            <a:r>
              <a:rPr lang="en-US" sz="6000" dirty="0"/>
              <a:t> – datum pe</a:t>
            </a:r>
            <a:r>
              <a:rPr lang="sr-Latn-RS" sz="6000" dirty="0"/>
              <a:t>č</a:t>
            </a:r>
            <a:r>
              <a:rPr lang="en-US" sz="6000" dirty="0" err="1"/>
              <a:t>ata</a:t>
            </a:r>
            <a:r>
              <a:rPr lang="en-US" sz="6000" dirty="0"/>
              <a:t> </a:t>
            </a:r>
            <a:r>
              <a:rPr lang="en-US" sz="6000" dirty="0" err="1"/>
              <a:t>sa</a:t>
            </a:r>
            <a:r>
              <a:rPr lang="en-US" sz="6000" dirty="0"/>
              <a:t> </a:t>
            </a:r>
            <a:r>
              <a:rPr lang="en-US" sz="6000" dirty="0" err="1"/>
              <a:t>pisarnice</a:t>
            </a:r>
            <a:r>
              <a:rPr lang="en-US" sz="6000" dirty="0"/>
              <a:t>)</a:t>
            </a:r>
            <a:endParaRPr lang="sr-Latn-CS" sz="6000" dirty="0"/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6000" dirty="0"/>
              <a:t>Podnosi se u roku od 60 dana od isteka izveštajnog perioda CFCU (u roku od mesec dana timu Exchange 5 pri SKGO)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6000" dirty="0"/>
              <a:t>Plaćanje u roku od 90 dana</a:t>
            </a: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651729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Interim Report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40000" lnSpcReduction="20000"/>
          </a:bodyPr>
          <a:lstStyle/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7000" u="sng" dirty="0"/>
              <a:t>Osnovni podaci</a:t>
            </a:r>
            <a:r>
              <a:rPr lang="sr-Latn-RS" sz="7000" dirty="0"/>
              <a:t>: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sr-Latn-RS" sz="7000" dirty="0"/>
              <a:t>Zaglavlje – broj ugovora sa CFCU (contract number) i celokupan period trajanja ugovora (implementation period)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sr-Latn-RS" sz="7000" dirty="0"/>
              <a:t>Period koji pokriva izveštaj (Interim Financial Report) 22.12.2018. – 21.12.2019.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7000" dirty="0"/>
              <a:t>Unose se vrednosti u valuti EUR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7000" dirty="0"/>
              <a:t>Popunjava se na osnovu Balance Sheet (korisnika donacije i povezanih lica) – izdvojene budžetske linije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en-US" sz="7000" dirty="0"/>
              <a:t>U</a:t>
            </a:r>
            <a:r>
              <a:rPr lang="sr-Latn-RS" sz="7000" dirty="0"/>
              <a:t>nose se samo oni troškovi iz BS koji su plaćeni zaključno sa poslednjim datumom perioda za koji podnosite izveštaj – 21.12.2019.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endParaRPr lang="sr-Latn-RS" sz="60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0316120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Interim Report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9600" b="1" u="sng" dirty="0"/>
              <a:t>Popunjavanje Interim Report: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9600" u="sng" dirty="0"/>
              <a:t>“Budget as per contract/addendum”</a:t>
            </a:r>
            <a:r>
              <a:rPr lang="sr-Latn-RS" sz="9600" dirty="0"/>
              <a:t> – originalan ili budžet nakon adenduma 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9600" u="sng" dirty="0"/>
              <a:t>„Reallocation“ </a:t>
            </a:r>
            <a:r>
              <a:rPr lang="sr-Latn-RS" sz="9600" dirty="0"/>
              <a:t>– izmenjen budžet po odobrenim notifikacijama</a:t>
            </a:r>
            <a:endParaRPr lang="sr-Latn-RS" sz="9600" u="sng" dirty="0"/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9600" u="sng" dirty="0"/>
              <a:t>“Expenditure incurred”</a:t>
            </a:r>
            <a:r>
              <a:rPr lang="sr-Latn-RS" sz="9600" dirty="0"/>
              <a:t> – unose se podaci i iznosi dobijeni iz Balance Sheet – izdvojene budžetske linije: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9600" dirty="0"/>
              <a:t>   - </a:t>
            </a:r>
            <a:r>
              <a:rPr lang="sr-Latn-RS" sz="9600" u="sng" dirty="0"/>
              <a:t>kolona </a:t>
            </a:r>
            <a:r>
              <a:rPr lang="sr-Latn-RS" sz="9600" b="1" u="sng" dirty="0"/>
              <a:t>a</a:t>
            </a:r>
            <a:r>
              <a:rPr lang="sr-Latn-RS" sz="9600" b="1" dirty="0"/>
              <a:t>: </a:t>
            </a:r>
            <a:r>
              <a:rPr lang="sr-Latn-RS" sz="9600" dirty="0"/>
              <a:t>Količina (npr. 12 ukoliko je isplaćeno 12 zarada)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9600" dirty="0"/>
              <a:t>   - </a:t>
            </a:r>
            <a:r>
              <a:rPr lang="sr-Latn-RS" sz="9600" u="sng" dirty="0"/>
              <a:t>kolona </a:t>
            </a:r>
            <a:r>
              <a:rPr lang="sr-Latn-RS" sz="9600" b="1" u="sng" dirty="0"/>
              <a:t>b</a:t>
            </a:r>
            <a:r>
              <a:rPr lang="sr-Latn-RS" sz="9600" b="1" dirty="0"/>
              <a:t>: </a:t>
            </a:r>
            <a:r>
              <a:rPr lang="sr-Latn-RS" sz="9600" dirty="0"/>
              <a:t>Jedinična vrednost u EUR (prosek zarada za 12 meseci)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9600" dirty="0"/>
              <a:t>   - </a:t>
            </a:r>
            <a:r>
              <a:rPr lang="sr-Latn-RS" sz="9600" u="sng" dirty="0"/>
              <a:t>kolona </a:t>
            </a:r>
            <a:r>
              <a:rPr lang="sr-Latn-RS" sz="9600" b="1" u="sng" dirty="0"/>
              <a:t>c</a:t>
            </a:r>
            <a:r>
              <a:rPr lang="sr-Latn-RS" sz="9600" b="1" dirty="0"/>
              <a:t>: </a:t>
            </a:r>
            <a:r>
              <a:rPr lang="sr-Latn-RS" sz="9600" dirty="0"/>
              <a:t>Ukupna vrednost u EUR – a*b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9600" dirty="0"/>
              <a:t>   - </a:t>
            </a:r>
            <a:r>
              <a:rPr lang="sr-Latn-RS" sz="9600" u="sng" dirty="0"/>
              <a:t>kolona </a:t>
            </a:r>
            <a:r>
              <a:rPr lang="sr-Latn-RS" sz="9600" b="1" u="sng" dirty="0"/>
              <a:t>d</a:t>
            </a:r>
            <a:r>
              <a:rPr lang="sr-Latn-RS" sz="9600" b="1" dirty="0"/>
              <a:t>: </a:t>
            </a:r>
            <a:r>
              <a:rPr lang="sr-Latn-RS" sz="9600" dirty="0"/>
              <a:t>Kumulativni troškovi koji su nastali pre ovog perioda izveštavanja </a:t>
            </a:r>
            <a:r>
              <a:rPr lang="sr-Latn-RS" sz="9600" b="1" dirty="0"/>
              <a:t>– vrednost je 0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9600" dirty="0"/>
              <a:t>   - </a:t>
            </a:r>
            <a:r>
              <a:rPr lang="sr-Latn-RS" sz="9600" u="sng" dirty="0"/>
              <a:t>kolona </a:t>
            </a:r>
            <a:r>
              <a:rPr lang="sr-Latn-RS" sz="9600" b="1" u="sng" dirty="0"/>
              <a:t>f</a:t>
            </a:r>
            <a:r>
              <a:rPr lang="sr-Latn-RS" sz="9600" b="1" dirty="0"/>
              <a:t>: </a:t>
            </a:r>
            <a:r>
              <a:rPr lang="sr-Latn-RS" sz="9600" dirty="0"/>
              <a:t>Kumulativni troškovi po ovom i prethodnim periodičnim izveštajima: </a:t>
            </a:r>
            <a:r>
              <a:rPr lang="sr-Latn-RS" sz="9600" b="1" dirty="0"/>
              <a:t>c + d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endParaRPr lang="sr-Latn-RS" sz="6000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1526575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Interim Report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b="1" u="sng" dirty="0"/>
              <a:t>Popunjavanje Interim Report: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en-US" dirty="0"/>
              <a:t>Deo </a:t>
            </a:r>
            <a:r>
              <a:rPr lang="en-US" i="1" dirty="0"/>
              <a:t>"</a:t>
            </a:r>
            <a:r>
              <a:rPr lang="en-US" i="1" dirty="0" err="1"/>
              <a:t>Odstupanja</a:t>
            </a:r>
            <a:r>
              <a:rPr lang="en-US" i="1" dirty="0"/>
              <a:t> u </a:t>
            </a:r>
            <a:r>
              <a:rPr lang="en-US" i="1" dirty="0" err="1"/>
              <a:t>odnosu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prvobitni</a:t>
            </a:r>
            <a:r>
              <a:rPr lang="en-US" i="1" dirty="0"/>
              <a:t> </a:t>
            </a:r>
            <a:r>
              <a:rPr lang="en-US" i="1" dirty="0" err="1"/>
              <a:t>budžet</a:t>
            </a:r>
            <a:r>
              <a:rPr lang="en-US" i="1" dirty="0"/>
              <a:t>/ </a:t>
            </a:r>
            <a:r>
              <a:rPr lang="en-US" i="1" dirty="0" err="1"/>
              <a:t>realokacij</a:t>
            </a:r>
            <a:r>
              <a:rPr lang="sr-Latn-RS" i="1" dirty="0"/>
              <a:t>u</a:t>
            </a:r>
            <a:r>
              <a:rPr lang="en-US" i="1" dirty="0"/>
              <a:t>"</a:t>
            </a:r>
            <a:r>
              <a:rPr lang="en-US" dirty="0"/>
              <a:t> (“</a:t>
            </a:r>
            <a:r>
              <a:rPr lang="en-US" i="1" dirty="0"/>
              <a:t>Variation in comparison with initial budget/reallocation</a:t>
            </a:r>
            <a:r>
              <a:rPr lang="en-US" dirty="0"/>
              <a:t>”):</a:t>
            </a:r>
            <a:endParaRPr lang="sr-Latn-RS" dirty="0"/>
          </a:p>
          <a:p>
            <a:pPr marL="539496" indent="-457200">
              <a:buClr>
                <a:schemeClr val="tx2">
                  <a:lumMod val="40000"/>
                  <a:lumOff val="60000"/>
                </a:schemeClr>
              </a:buClr>
              <a:buFontTx/>
              <a:buChar char="-"/>
              <a:defRPr/>
            </a:pPr>
            <a:r>
              <a:rPr lang="sr-Latn-RS" u="sng" dirty="0"/>
              <a:t>Kolona </a:t>
            </a:r>
            <a:r>
              <a:rPr lang="sr-Latn-RS" b="1" u="sng" dirty="0"/>
              <a:t>g: </a:t>
            </a:r>
            <a:r>
              <a:rPr lang="en-US" dirty="0" err="1"/>
              <a:t>Razlika</a:t>
            </a:r>
            <a:r>
              <a:rPr lang="en-US" dirty="0"/>
              <a:t> u </a:t>
            </a:r>
            <a:r>
              <a:rPr lang="en-US" dirty="0" err="1"/>
              <a:t>kumulativnim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/>
              <a:t> do </a:t>
            </a:r>
            <a:r>
              <a:rPr lang="en-US" dirty="0" err="1"/>
              <a:t>danas</a:t>
            </a:r>
            <a:r>
              <a:rPr lang="en-US" dirty="0"/>
              <a:t> i </a:t>
            </a:r>
            <a:r>
              <a:rPr lang="en-US" dirty="0" err="1"/>
              <a:t>budžet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ugovoru</a:t>
            </a:r>
            <a:r>
              <a:rPr lang="en-US" dirty="0"/>
              <a:t>/</a:t>
            </a:r>
            <a:r>
              <a:rPr lang="en-US" dirty="0" err="1"/>
              <a:t>adendumu</a:t>
            </a:r>
            <a:r>
              <a:rPr lang="sr-Latn-RS" dirty="0"/>
              <a:t>: poslednje odobreni budžet umanjen za kumulativne troškove po ovom i prethodnim periodičnim izveštajima: c (ili r) – f</a:t>
            </a:r>
          </a:p>
          <a:p>
            <a:pPr marL="539496" indent="-457200">
              <a:buClr>
                <a:schemeClr val="tx2">
                  <a:lumMod val="40000"/>
                  <a:lumOff val="60000"/>
                </a:schemeClr>
              </a:buClr>
              <a:buFontTx/>
              <a:buChar char="-"/>
              <a:defRPr/>
            </a:pPr>
            <a:r>
              <a:rPr lang="sr-Latn-RS" u="sng" dirty="0"/>
              <a:t>Kolona </a:t>
            </a:r>
            <a:r>
              <a:rPr lang="sr-Latn-RS" b="1" u="sng" dirty="0"/>
              <a:t>m:</a:t>
            </a:r>
            <a:r>
              <a:rPr lang="pl-PL" sz="2400" dirty="0"/>
              <a:t> </a:t>
            </a:r>
            <a:r>
              <a:rPr lang="pl-PL" dirty="0"/>
              <a:t>Odstupanja od budžeta u odnosu na ugovor/adendum: g/c (ili r)</a:t>
            </a:r>
            <a:endParaRPr lang="sr-Latn-RS" dirty="0"/>
          </a:p>
          <a:p>
            <a:pPr>
              <a:spcBef>
                <a:spcPct val="0"/>
              </a:spcBef>
              <a:buNone/>
              <a:defRPr/>
            </a:pPr>
            <a:endParaRPr lang="sr-Latn-CS" sz="4400" dirty="0"/>
          </a:p>
        </p:txBody>
      </p:sp>
    </p:spTree>
    <p:extLst>
      <p:ext uri="{BB962C8B-B14F-4D97-AF65-F5344CB8AC3E}">
        <p14:creationId xmlns:p14="http://schemas.microsoft.com/office/powerpoint/2010/main" val="26119292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Final Report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algn="just">
              <a:buFontTx/>
              <a:buChar char="-"/>
              <a:defRPr/>
            </a:pPr>
            <a:r>
              <a:rPr lang="sr-Latn-RS" sz="3300" dirty="0"/>
              <a:t>Zahtev za uplatu (Annex V)</a:t>
            </a:r>
          </a:p>
          <a:p>
            <a:pPr algn="just">
              <a:buFontTx/>
              <a:buChar char="-"/>
              <a:defRPr/>
            </a:pPr>
            <a:r>
              <a:rPr lang="sr-Latn-CS" sz="3300" dirty="0"/>
              <a:t>Narativni i finansijski izveštaj (Annex VI)</a:t>
            </a:r>
            <a:endParaRPr lang="sr-Latn-RS" sz="3300" dirty="0"/>
          </a:p>
          <a:p>
            <a:pPr algn="just">
              <a:buFontTx/>
              <a:buChar char="-"/>
              <a:defRPr/>
            </a:pPr>
            <a:r>
              <a:rPr lang="sr-Latn-CS" sz="3300" dirty="0"/>
              <a:t>Prateća dokumentacija koja uključuje detaljnu analizu troškova, tehničku i finansijsku dokumentaciju</a:t>
            </a:r>
            <a:r>
              <a:rPr lang="en-US" sz="3300" dirty="0"/>
              <a:t> </a:t>
            </a:r>
            <a:r>
              <a:rPr lang="pl-PL" sz="3300" dirty="0"/>
              <a:t>(</a:t>
            </a:r>
            <a:r>
              <a:rPr lang="pl-PL" sz="3300" b="1" dirty="0"/>
              <a:t>2</a:t>
            </a:r>
            <a:r>
              <a:rPr lang="pl-PL" sz="3300" dirty="0"/>
              <a:t> CD/USB, </a:t>
            </a:r>
            <a:r>
              <a:rPr lang="pl-PL" sz="3300" b="1" dirty="0"/>
              <a:t>2</a:t>
            </a:r>
            <a:r>
              <a:rPr lang="pl-PL" sz="3300" dirty="0"/>
              <a:t> primerka dokumentacije u papirnoj formi – datum pečata sa pisarnice)</a:t>
            </a:r>
            <a:endParaRPr lang="sr-Latn-CS" sz="3300" dirty="0"/>
          </a:p>
          <a:p>
            <a:pPr algn="just">
              <a:buFontTx/>
              <a:buChar char="-"/>
              <a:defRPr/>
            </a:pPr>
            <a:r>
              <a:rPr lang="sr-Latn-CS" sz="3300" dirty="0"/>
              <a:t>Obrazac za prenos vlasništva (Annex IX)</a:t>
            </a:r>
          </a:p>
          <a:p>
            <a:pPr algn="just">
              <a:buFontTx/>
              <a:buChar char="-"/>
              <a:defRPr/>
            </a:pPr>
            <a:r>
              <a:rPr lang="sr-Latn-CS" sz="3300" dirty="0"/>
              <a:t>Izveštaj revizora (Annex VII)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3300" dirty="0"/>
              <a:t>Podnosi se u roku od 90 dana od isteka izveštajnog perioda CFCU (u roku od 2 meseca timu Exchange 5 pri SKGO)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r>
              <a:rPr lang="sr-Latn-RS" sz="3300" dirty="0"/>
              <a:t>Plaćanje u roku od 90 dana</a:t>
            </a:r>
            <a:endParaRPr lang="sr-Latn-CS" sz="2100" dirty="0"/>
          </a:p>
          <a:p>
            <a:pPr algn="just">
              <a:buFontTx/>
              <a:buChar char="-"/>
              <a:defRPr/>
            </a:pP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14951068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Final Report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4000" u="sng" dirty="0"/>
              <a:t>Osnovni podaci</a:t>
            </a:r>
            <a:r>
              <a:rPr lang="sr-Latn-RS" sz="4000" dirty="0"/>
              <a:t>: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sr-Latn-RS" sz="3600" dirty="0"/>
              <a:t>Zaglavlje – broj ugovora sa CFCU i celokupan period trajanja ugovora (implementation period)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sr-Latn-RS" sz="3600" dirty="0"/>
              <a:t>Period koji pokriva izveštaj (ceo period implementacije)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sr-Latn-RS" sz="3600" dirty="0"/>
              <a:t>Popunjava se na osnovu Balance Sheet i izdvojenih linija (koordinator, ko-aplikanti i povezana lica)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sr-Latn-RS" sz="3600" dirty="0"/>
              <a:t>Unose se vrednosti u valuti EUR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sr-Latn-RS" sz="3600" dirty="0"/>
              <a:t>Isplata može da se vrši nakon isteka ugovora, neplaćeni troškovi preko 500 EUR se unose u tabelu „Spisak plaćanja u tečaju“</a:t>
            </a:r>
            <a:r>
              <a:rPr lang="en-US" sz="3600" dirty="0"/>
              <a:t> (</a:t>
            </a:r>
            <a:r>
              <a:rPr lang="en-US" sz="3600" dirty="0" err="1"/>
              <a:t>neophodno</a:t>
            </a:r>
            <a:r>
              <a:rPr lang="en-US" sz="3600" dirty="0"/>
              <a:t> </a:t>
            </a:r>
            <a:r>
              <a:rPr lang="en-US" sz="3600" dirty="0" err="1"/>
              <a:t>dostaviti</a:t>
            </a:r>
            <a:r>
              <a:rPr lang="en-US" sz="3600" dirty="0"/>
              <a:t> </a:t>
            </a:r>
            <a:r>
              <a:rPr lang="en-US" sz="3600" dirty="0" err="1"/>
              <a:t>dokaz</a:t>
            </a:r>
            <a:r>
              <a:rPr lang="en-US" sz="3600" dirty="0"/>
              <a:t> o </a:t>
            </a:r>
            <a:r>
              <a:rPr lang="en-US" sz="3600" dirty="0" err="1"/>
              <a:t>placanju</a:t>
            </a:r>
            <a:r>
              <a:rPr lang="en-US" sz="3600" dirty="0"/>
              <a:t>)</a:t>
            </a:r>
            <a:endParaRPr lang="sr-Latn-RS" sz="3600" dirty="0"/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/>
            </a:pPr>
            <a:endParaRPr lang="sr-Latn-RS" sz="1400" dirty="0"/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3600" u="sng" dirty="0"/>
              <a:t>Balance Sheet</a:t>
            </a:r>
            <a:r>
              <a:rPr lang="sr-Latn-RS" sz="3600" dirty="0"/>
              <a:t>:</a:t>
            </a:r>
            <a:r>
              <a:rPr lang="en-US" sz="3600" dirty="0"/>
              <a:t> </a:t>
            </a:r>
            <a:endParaRPr lang="sr-Latn-RS" sz="3600" dirty="0"/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en-US" sz="3600" dirty="0"/>
              <a:t>N</a:t>
            </a:r>
            <a:r>
              <a:rPr lang="sr-Latn-RS" sz="3600" dirty="0"/>
              <a:t>astavlja se sa evidencijom troškova u istom BS koji je korišćen za Interim Report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polov</a:t>
            </a:r>
            <a:r>
              <a:rPr lang="sr-Latn-RS" sz="3600" dirty="0"/>
              <a:t>i</a:t>
            </a:r>
            <a:r>
              <a:rPr lang="en-US" sz="3600" dirty="0" err="1"/>
              <a:t>ni</a:t>
            </a:r>
            <a:r>
              <a:rPr lang="en-US" sz="3600" dirty="0"/>
              <a:t> </a:t>
            </a:r>
            <a:r>
              <a:rPr lang="en-US" sz="3600" dirty="0" err="1"/>
              <a:t>projekta</a:t>
            </a:r>
            <a:r>
              <a:rPr lang="sr-Latn-RS" sz="3600" dirty="0"/>
              <a:t> (isti kurs) </a:t>
            </a:r>
            <a:endParaRPr lang="sr-Latn-RS" sz="3600" b="1" u="sng" dirty="0"/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en-US" sz="3600" dirty="0"/>
              <a:t>P</a:t>
            </a:r>
            <a:r>
              <a:rPr lang="sr-Latn-RS" sz="3600" dirty="0"/>
              <a:t>ojedinačne budžetske linije za ceo period trajanja ugovora (od početka implementacije do kraja) iz Balance Sheet</a:t>
            </a:r>
          </a:p>
          <a:p>
            <a:pPr algn="just">
              <a:buFontTx/>
              <a:buChar char="-"/>
              <a:defRPr/>
            </a:pP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4263378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Final Report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None/>
              <a:defRPr/>
            </a:pPr>
            <a:r>
              <a:rPr lang="sr-Latn-RS" sz="4400" u="sng" dirty="0"/>
              <a:t>Popunjavanje final report</a:t>
            </a:r>
            <a:r>
              <a:rPr lang="sr-Latn-RS" sz="4400" dirty="0"/>
              <a:t>:</a:t>
            </a:r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sr-Latn-RS" sz="4000" dirty="0"/>
              <a:t>Isto kao Interim Report do „Variation in comparison to initial budget/addendum“, s tim da se u </a:t>
            </a:r>
            <a:r>
              <a:rPr lang="sr-Latn-RS" sz="4000" b="1" u="sng" dirty="0"/>
              <a:t>kolonu d</a:t>
            </a:r>
            <a:r>
              <a:rPr lang="sr-Latn-RS" sz="4000" dirty="0"/>
              <a:t> unose podaci iz periodičnog izveštaja iz </a:t>
            </a:r>
            <a:r>
              <a:rPr lang="sr-Latn-RS" sz="4000" b="1" u="sng" dirty="0"/>
              <a:t>kolone f </a:t>
            </a:r>
            <a:r>
              <a:rPr lang="sr-Latn-RS" sz="4000" dirty="0"/>
              <a:t>(za projekte preko 12 meseci)</a:t>
            </a:r>
            <a:endParaRPr lang="sr-Latn-RS" sz="4000" b="1" u="sng" dirty="0"/>
          </a:p>
          <a:p>
            <a:pPr marL="365760" indent="-283464">
              <a:buClr>
                <a:schemeClr val="tx2">
                  <a:lumMod val="40000"/>
                  <a:lumOff val="60000"/>
                </a:schemeClr>
              </a:buClr>
              <a:buFont typeface="Wingdings 2"/>
              <a:buChar char=""/>
              <a:defRPr/>
            </a:pPr>
            <a:r>
              <a:rPr lang="sr-Latn-RS" sz="4000" dirty="0"/>
              <a:t>Varijacije u odnosu na odobreni budžet: </a:t>
            </a:r>
          </a:p>
          <a:p>
            <a:pPr marL="425196">
              <a:buClr>
                <a:schemeClr val="tx2">
                  <a:lumMod val="40000"/>
                  <a:lumOff val="60000"/>
                </a:schemeClr>
              </a:buClr>
              <a:buFont typeface="Vivaldi" panose="03020602050506090804" pitchFamily="66" charset="0"/>
              <a:buChar char="-"/>
              <a:defRPr/>
            </a:pPr>
            <a:r>
              <a:rPr lang="sr-Latn-RS" sz="4000" dirty="0"/>
              <a:t>U apsolutnoj vrednosti: razlika između budžetiranog iznosa i ostvarene potrošnje</a:t>
            </a:r>
          </a:p>
          <a:p>
            <a:pPr marL="425196">
              <a:buClr>
                <a:schemeClr val="tx2">
                  <a:lumMod val="40000"/>
                  <a:lumOff val="60000"/>
                </a:schemeClr>
              </a:buClr>
              <a:buFont typeface="Vivaldi" panose="03020602050506090804" pitchFamily="66" charset="0"/>
              <a:buChar char="-"/>
              <a:defRPr/>
            </a:pPr>
            <a:r>
              <a:rPr lang="sr-Latn-RS" sz="4000" dirty="0"/>
              <a:t>U %: apsolutna vrednost prikazana u procentima </a:t>
            </a:r>
          </a:p>
          <a:p>
            <a:pPr marL="425196">
              <a:buClr>
                <a:schemeClr val="tx2">
                  <a:lumMod val="40000"/>
                  <a:lumOff val="60000"/>
                </a:schemeClr>
              </a:buClr>
              <a:buFont typeface="Vivaldi" panose="03020602050506090804" pitchFamily="66" charset="0"/>
              <a:buChar char="-"/>
              <a:defRPr/>
            </a:pPr>
            <a:r>
              <a:rPr lang="sr-Latn-RS" sz="4000" dirty="0"/>
              <a:t>Objašnjenja kako je došlo do varijacija u odnosu na odobreni budžet</a:t>
            </a:r>
            <a:endParaRPr lang="sr-Latn-RS" sz="1600" dirty="0"/>
          </a:p>
          <a:p>
            <a:pPr algn="just">
              <a:buFontTx/>
              <a:buChar char="-"/>
              <a:defRPr/>
            </a:pP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8091791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8DFC766-5065-4284-B4AE-AECEADE8C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0" lvl="0" indent="0" algn="ctr" defTabSz="457200" fontAlgn="base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sr-Latn-CS" alt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</a:rPr>
              <a:t>Hvala na pažnji!</a:t>
            </a:r>
          </a:p>
          <a:p>
            <a:pPr marL="0" lvl="0" indent="0" algn="ctr" defTabSz="457200" fontAlgn="base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sr-Latn-CS" altLang="en-US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pPr marL="0" lvl="0" indent="0" algn="ctr" defTabSz="457200" fontAlgn="base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sr-Latn-CS" altLang="en-US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pPr marL="0" lvl="0" indent="0" algn="ctr" defTabSz="457200" fontAlgn="base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sr-Latn-CS" alt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</a:rPr>
              <a:t>Pitanja i odgovori </a:t>
            </a:r>
          </a:p>
          <a:p>
            <a:pPr marL="0" lvl="0" indent="0" algn="ctr" defTabSz="457200" fontAlgn="base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n-US" altLang="en-US" sz="26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24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Račun projekta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sz="3900" b="1" dirty="0"/>
              <a:t>Ra</a:t>
            </a:r>
            <a:r>
              <a:rPr lang="sr-Latn-RS" sz="3900" b="1" dirty="0"/>
              <a:t>čuni</a:t>
            </a:r>
          </a:p>
          <a:p>
            <a:pPr marL="514350" indent="-514350">
              <a:buAutoNum type="arabicPeriod"/>
            </a:pPr>
            <a:endParaRPr lang="en-US" sz="2600" b="1" dirty="0"/>
          </a:p>
          <a:p>
            <a:pPr>
              <a:spcBef>
                <a:spcPct val="0"/>
              </a:spcBef>
              <a:buNone/>
              <a:defRPr/>
            </a:pPr>
            <a:r>
              <a:rPr lang="sr-Latn-CS" sz="2800" b="1" dirty="0"/>
              <a:t>1.1. Poseban DEVIZNI račun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en-US" sz="6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sr-Latn-RS" sz="2800" dirty="0"/>
              <a:t>Koordinator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dirty="0"/>
              <a:t>D</a:t>
            </a:r>
            <a:r>
              <a:rPr lang="sr-Latn-RS" sz="2800" dirty="0"/>
              <a:t>nevnice za službeni put u inostranstvo</a:t>
            </a:r>
            <a:endParaRPr lang="en-US" sz="28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dirty="0"/>
              <a:t>P</a:t>
            </a:r>
            <a:r>
              <a:rPr lang="sr-Latn-CS" sz="2800" dirty="0"/>
              <a:t>laćanje ka inostranstvu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sr-Latn-CS" sz="1050" dirty="0"/>
          </a:p>
          <a:p>
            <a:pPr>
              <a:spcBef>
                <a:spcPct val="0"/>
              </a:spcBef>
              <a:buNone/>
              <a:defRPr/>
            </a:pPr>
            <a:r>
              <a:rPr lang="sr-Latn-CS" sz="2800" b="1" dirty="0"/>
              <a:t>1.2. DINARSKI račun 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dirty="0"/>
              <a:t>K</a:t>
            </a:r>
            <a:r>
              <a:rPr lang="sr-Latn-CS" sz="2800" dirty="0"/>
              <a:t>onvertovanje sredstava sa posebnog deviznog računa</a:t>
            </a:r>
            <a:endParaRPr lang="en-US" sz="28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dirty="0"/>
              <a:t>S</a:t>
            </a:r>
            <a:r>
              <a:rPr lang="sr-Latn-CS" sz="2800" dirty="0"/>
              <a:t>va plaćanja u zemlji</a:t>
            </a:r>
            <a:r>
              <a:rPr lang="en-US" sz="2800" dirty="0"/>
              <a:t> (</a:t>
            </a:r>
            <a:r>
              <a:rPr lang="en-US" sz="2800" dirty="0" err="1"/>
              <a:t>dobavlja</a:t>
            </a:r>
            <a:r>
              <a:rPr lang="sr-Latn-RS" sz="2800" dirty="0"/>
              <a:t>či, honorari i naknade članovima projektnog tima, prenos sredstava </a:t>
            </a:r>
            <a:r>
              <a:rPr lang="en-US" sz="2800" dirty="0" err="1"/>
              <a:t>ostalim</a:t>
            </a:r>
            <a:r>
              <a:rPr lang="en-US" sz="2800" dirty="0"/>
              <a:t> </a:t>
            </a:r>
            <a:r>
              <a:rPr lang="en-US" sz="2800" dirty="0" err="1"/>
              <a:t>korisnicima</a:t>
            </a:r>
            <a:r>
              <a:rPr lang="en-US" sz="2800" dirty="0"/>
              <a:t> </a:t>
            </a:r>
            <a:r>
              <a:rPr lang="en-US" sz="2800" dirty="0" err="1"/>
              <a:t>donacije</a:t>
            </a:r>
            <a:r>
              <a:rPr lang="en-US" sz="2800" dirty="0"/>
              <a:t> i </a:t>
            </a:r>
            <a:r>
              <a:rPr lang="en-US" sz="2800" dirty="0" err="1"/>
              <a:t>povezanim</a:t>
            </a:r>
            <a:r>
              <a:rPr lang="en-US" sz="2800" dirty="0"/>
              <a:t> </a:t>
            </a:r>
            <a:r>
              <a:rPr lang="en-US" sz="2800" dirty="0" err="1"/>
              <a:t>licima</a:t>
            </a:r>
            <a:r>
              <a:rPr lang="sr-Latn-RS" sz="2800" dirty="0"/>
              <a:t>)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sr-Latn-RS" sz="2800" dirty="0"/>
              <a:t>Kofinansiranje</a:t>
            </a:r>
            <a:endParaRPr lang="sr-Latn-C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57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Račun projekta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sr-Latn-CS" sz="3900" b="1" dirty="0"/>
              <a:t>2. Uplate</a:t>
            </a:r>
            <a:endParaRPr lang="sr-Latn-CS" sz="3900" dirty="0"/>
          </a:p>
          <a:p>
            <a:pPr algn="just">
              <a:defRPr/>
            </a:pPr>
            <a:endParaRPr lang="sr-Latn-CS" sz="1100" dirty="0"/>
          </a:p>
          <a:p>
            <a:pPr marL="0" indent="0" algn="just">
              <a:buNone/>
              <a:defRPr/>
            </a:pPr>
            <a:r>
              <a:rPr lang="sr-Latn-CS" sz="2800" b="1" u="sng" dirty="0"/>
              <a:t>2.1. Projekti ≤ 12 meseci ili ≤ 100,000 EUR (donacija)</a:t>
            </a:r>
          </a:p>
          <a:p>
            <a:pPr algn="just">
              <a:buFont typeface="Symbol" panose="05050102010706020507" pitchFamily="18" charset="2"/>
              <a:buChar char=""/>
              <a:defRPr/>
            </a:pPr>
            <a:r>
              <a:rPr lang="sr-Latn-CS" sz="2500" b="1" dirty="0"/>
              <a:t>Avansna uplata </a:t>
            </a:r>
            <a:r>
              <a:rPr lang="sr-Latn-CS" sz="2500" dirty="0"/>
              <a:t>80% vrednosti donacije (bez budžetske rezerve) 30 dana nakon potpisivanja ugovora </a:t>
            </a:r>
          </a:p>
          <a:p>
            <a:pPr algn="just">
              <a:buFont typeface="Symbol" panose="05050102010706020507" pitchFamily="18" charset="2"/>
              <a:buChar char=""/>
              <a:defRPr/>
            </a:pPr>
            <a:r>
              <a:rPr lang="sr-Latn-CS" sz="2500" b="1" dirty="0"/>
              <a:t>Finalna uplata </a:t>
            </a:r>
            <a:r>
              <a:rPr lang="sr-Latn-CS" sz="2500" dirty="0"/>
              <a:t>u roku od 90 dana </a:t>
            </a:r>
            <a:r>
              <a:rPr lang="pl-PL" sz="2500" dirty="0"/>
              <a:t>od dana prijema finalnog izveštaja od strane CFCU</a:t>
            </a:r>
            <a:endParaRPr lang="sr-Latn-CS" sz="2500" dirty="0"/>
          </a:p>
          <a:p>
            <a:pPr algn="just">
              <a:buFont typeface="Symbol" panose="05050102010706020507" pitchFamily="18" charset="2"/>
              <a:buChar char=""/>
              <a:defRPr/>
            </a:pPr>
            <a:r>
              <a:rPr lang="sr-Latn-CS" sz="2500" dirty="0"/>
              <a:t>Obaveza predfinansiranja do finalne uplate CFCU</a:t>
            </a:r>
          </a:p>
          <a:p>
            <a:pPr algn="just">
              <a:buFont typeface="Symbol" panose="05050102010706020507" pitchFamily="18" charset="2"/>
              <a:buChar char=""/>
              <a:defRPr/>
            </a:pPr>
            <a:endParaRPr lang="sr-Latn-CS" sz="2700" dirty="0"/>
          </a:p>
          <a:p>
            <a:pPr marL="457200" indent="-457200" algn="just">
              <a:buFont typeface="Wingdings" panose="05000000000000000000" pitchFamily="2" charset="2"/>
              <a:buChar char="§"/>
              <a:defRPr/>
            </a:pPr>
            <a:endParaRPr lang="sr-Latn-CS" sz="1100" dirty="0"/>
          </a:p>
        </p:txBody>
      </p:sp>
    </p:spTree>
    <p:extLst>
      <p:ext uri="{BB962C8B-B14F-4D97-AF65-F5344CB8AC3E}">
        <p14:creationId xmlns:p14="http://schemas.microsoft.com/office/powerpoint/2010/main" val="114580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Račun projekta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  <a:defRPr/>
            </a:pPr>
            <a:r>
              <a:rPr lang="sr-Latn-CS" sz="4600" b="1" dirty="0"/>
              <a:t>2. Uplate</a:t>
            </a:r>
            <a:endParaRPr lang="sr-Latn-CS" sz="4600" dirty="0"/>
          </a:p>
          <a:p>
            <a:pPr algn="just">
              <a:defRPr/>
            </a:pPr>
            <a:endParaRPr lang="sr-Latn-CS" sz="1100" dirty="0"/>
          </a:p>
          <a:p>
            <a:pPr marL="0" indent="0" algn="just">
              <a:buNone/>
              <a:defRPr/>
            </a:pPr>
            <a:r>
              <a:rPr lang="sr-Latn-CS" sz="4000" b="1" u="sng" dirty="0"/>
              <a:t>2.2. Projekti </a:t>
            </a:r>
            <a:r>
              <a:rPr lang="en-US" sz="4000" b="1" u="sng" dirty="0"/>
              <a:t>&gt;</a:t>
            </a:r>
            <a:r>
              <a:rPr lang="sr-Latn-CS" sz="4000" b="1" u="sng" dirty="0"/>
              <a:t> 12 meseci i </a:t>
            </a:r>
            <a:r>
              <a:rPr lang="en-US" sz="4000" b="1" u="sng" dirty="0"/>
              <a:t>&gt;</a:t>
            </a:r>
            <a:r>
              <a:rPr lang="sr-Latn-CS" sz="4000" b="1" u="sng" dirty="0"/>
              <a:t> 100,000 EUR (donacija)</a:t>
            </a:r>
          </a:p>
          <a:p>
            <a:pPr algn="just">
              <a:buFont typeface="Symbol" panose="05050102010706020507" pitchFamily="18" charset="2"/>
              <a:buChar char=""/>
              <a:defRPr/>
            </a:pPr>
            <a:r>
              <a:rPr lang="sr-Latn-CS" sz="3600" b="1" dirty="0"/>
              <a:t>Prva avansna uplata </a:t>
            </a:r>
            <a:r>
              <a:rPr lang="en-US" sz="3600" dirty="0"/>
              <a:t>10</a:t>
            </a:r>
            <a:r>
              <a:rPr lang="sr-Latn-CS" sz="3600" dirty="0"/>
              <a:t>0% vrednosti donacije</a:t>
            </a:r>
            <a:r>
              <a:rPr lang="en-US" sz="3600" dirty="0"/>
              <a:t> za </a:t>
            </a:r>
            <a:r>
              <a:rPr lang="sr-Latn-RS" sz="3600" dirty="0"/>
              <a:t>prvi izveštajni period</a:t>
            </a:r>
            <a:r>
              <a:rPr lang="sr-Latn-CS" sz="3600" dirty="0"/>
              <a:t> (bez budžetske rezerve) 30 dana nakon potpisivanja ugovora</a:t>
            </a:r>
          </a:p>
          <a:p>
            <a:pPr algn="just">
              <a:buFont typeface="Symbol" panose="05050102010706020507" pitchFamily="18" charset="2"/>
              <a:buChar char=""/>
              <a:defRPr/>
            </a:pPr>
            <a:r>
              <a:rPr lang="sr-Latn-CS" sz="3600" b="1" dirty="0"/>
              <a:t>Druga avansna uplata </a:t>
            </a:r>
            <a:r>
              <a:rPr lang="sr-Latn-CS" sz="3600" dirty="0"/>
              <a:t>100% vrednosti donacije za naredni izveštajni period (bez neiskorišćene budžetske rezerve) 90 dana </a:t>
            </a:r>
            <a:r>
              <a:rPr lang="pl-PL" sz="3600" dirty="0"/>
              <a:t>od dana prijema finalnog izveštaja od strane CFCU</a:t>
            </a:r>
            <a:endParaRPr lang="sr-Latn-CS" sz="3600" b="1" dirty="0"/>
          </a:p>
          <a:p>
            <a:pPr algn="just">
              <a:buFont typeface="Symbol" panose="05050102010706020507" pitchFamily="18" charset="2"/>
              <a:buChar char=""/>
              <a:defRPr/>
            </a:pPr>
            <a:r>
              <a:rPr lang="sr-Latn-CS" sz="3600" b="1" dirty="0"/>
              <a:t>Finalna uplata </a:t>
            </a:r>
            <a:r>
              <a:rPr lang="sr-Latn-CS" sz="3600" dirty="0"/>
              <a:t>u roku od 90 dana od dana prijema finalnog </a:t>
            </a:r>
            <a:r>
              <a:rPr lang="sr-Latn-CS" sz="3600" dirty="0" err="1"/>
              <a:t>izveštaja</a:t>
            </a:r>
            <a:r>
              <a:rPr lang="sr-Latn-CS" sz="3600" dirty="0"/>
              <a:t> od strane CFCU</a:t>
            </a:r>
          </a:p>
          <a:p>
            <a:pPr algn="just">
              <a:buFont typeface="Symbol" panose="05050102010706020507" pitchFamily="18" charset="2"/>
              <a:buChar char=""/>
              <a:defRPr/>
            </a:pPr>
            <a:r>
              <a:rPr lang="sr-Latn-CS" sz="3600" dirty="0"/>
              <a:t>Obaveza predfinansiranja do finalne uplate CFCU</a:t>
            </a:r>
          </a:p>
          <a:p>
            <a:pPr algn="just">
              <a:buFont typeface="Symbol" panose="05050102010706020507" pitchFamily="18" charset="2"/>
              <a:buChar char=""/>
              <a:defRPr/>
            </a:pPr>
            <a:endParaRPr lang="sr-Latn-CS" sz="3600" dirty="0"/>
          </a:p>
          <a:p>
            <a:pPr marL="457200" indent="-457200" algn="just">
              <a:buFont typeface="Wingdings" panose="05000000000000000000" pitchFamily="2" charset="2"/>
              <a:buChar char="§"/>
              <a:defRPr/>
            </a:pPr>
            <a:endParaRPr lang="sr-Latn-CS" sz="1100" dirty="0"/>
          </a:p>
        </p:txBody>
      </p:sp>
    </p:spTree>
    <p:extLst>
      <p:ext uri="{BB962C8B-B14F-4D97-AF65-F5344CB8AC3E}">
        <p14:creationId xmlns:p14="http://schemas.microsoft.com/office/powerpoint/2010/main" val="19971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Račun projekta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  <a:defRPr/>
            </a:pPr>
            <a:r>
              <a:rPr lang="sr-Latn-CS" sz="3800" b="1" dirty="0"/>
              <a:t>2. Uplate</a:t>
            </a:r>
            <a:endParaRPr lang="sr-Latn-CS" sz="3800" dirty="0"/>
          </a:p>
          <a:p>
            <a:pPr algn="just">
              <a:defRPr/>
            </a:pPr>
            <a:endParaRPr lang="sr-Latn-CS" sz="1100" dirty="0"/>
          </a:p>
          <a:p>
            <a:pPr marL="0" indent="0" algn="just">
              <a:buNone/>
              <a:defRPr/>
            </a:pPr>
            <a:r>
              <a:rPr lang="sr-Latn-RS" sz="3300" b="1" u="sng" dirty="0"/>
              <a:t>Dokumentacija za uplate</a:t>
            </a:r>
          </a:p>
          <a:p>
            <a:pPr algn="just">
              <a:buFontTx/>
              <a:buChar char="-"/>
              <a:defRPr/>
            </a:pPr>
            <a:r>
              <a:rPr lang="sr-Latn-RS" sz="2900" dirty="0"/>
              <a:t>Zahtev za uplatu (Annex V)</a:t>
            </a:r>
          </a:p>
          <a:p>
            <a:pPr algn="just">
              <a:buFontTx/>
              <a:buChar char="-"/>
              <a:defRPr/>
            </a:pPr>
            <a:r>
              <a:rPr lang="sr-Latn-CS" sz="2900" dirty="0"/>
              <a:t>Narativni i finansijski izveštaj (periodični i finalni – Annex VI)</a:t>
            </a:r>
            <a:endParaRPr lang="sr-Latn-RS" sz="2900" dirty="0"/>
          </a:p>
          <a:p>
            <a:pPr algn="just">
              <a:buFontTx/>
              <a:buChar char="-"/>
              <a:defRPr/>
            </a:pPr>
            <a:r>
              <a:rPr lang="sr-Latn-CS" sz="2900" dirty="0"/>
              <a:t>Projekcija budžeta za naredni izveštajni period (naredna avansna uplata – Annex VI)</a:t>
            </a:r>
          </a:p>
          <a:p>
            <a:pPr algn="just">
              <a:buFontTx/>
              <a:buChar char="-"/>
              <a:defRPr/>
            </a:pPr>
            <a:r>
              <a:rPr lang="sr-Latn-CS" sz="2900" dirty="0"/>
              <a:t>Ažuriran komunikacioni plan</a:t>
            </a:r>
          </a:p>
          <a:p>
            <a:pPr algn="just">
              <a:buFontTx/>
              <a:buChar char="-"/>
              <a:defRPr/>
            </a:pPr>
            <a:r>
              <a:rPr lang="sr-Latn-CS" sz="2900" dirty="0"/>
              <a:t>Prateća dokumentacija koja uključuje detaljnu analizu troškova, tehničku i finansijsku dokumentaciju</a:t>
            </a:r>
          </a:p>
          <a:p>
            <a:pPr algn="just">
              <a:buFontTx/>
              <a:buChar char="-"/>
              <a:defRPr/>
            </a:pPr>
            <a:r>
              <a:rPr lang="sr-Latn-CS" sz="2900" dirty="0"/>
              <a:t>Obrazac za prenos vlasništva (za finalnu uplatu – Annex IX)</a:t>
            </a:r>
          </a:p>
          <a:p>
            <a:pPr algn="just">
              <a:buFontTx/>
              <a:buChar char="-"/>
              <a:defRPr/>
            </a:pPr>
            <a:r>
              <a:rPr lang="sr-Latn-CS" sz="2900" dirty="0"/>
              <a:t>Izveštaj revizora (za finalnu uplatu – Annex VII)</a:t>
            </a:r>
          </a:p>
        </p:txBody>
      </p:sp>
    </p:spTree>
    <p:extLst>
      <p:ext uri="{BB962C8B-B14F-4D97-AF65-F5344CB8AC3E}">
        <p14:creationId xmlns:p14="http://schemas.microsoft.com/office/powerpoint/2010/main" val="1890717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Opravdanost troškova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  <a:defRPr/>
            </a:pPr>
            <a:r>
              <a:rPr lang="sr-Latn-RS" sz="4400" dirty="0"/>
              <a:t>U</a:t>
            </a:r>
            <a:r>
              <a:rPr lang="sr-Cyrl-CS" sz="4400" dirty="0" err="1"/>
              <a:t>tvrđeni</a:t>
            </a:r>
            <a:r>
              <a:rPr lang="sr-Cyrl-CS" sz="4400" dirty="0"/>
              <a:t> </a:t>
            </a:r>
            <a:r>
              <a:rPr lang="ru-RU" sz="4400" dirty="0"/>
              <a:t>b</a:t>
            </a:r>
            <a:r>
              <a:rPr lang="sr-Cyrl-CS" sz="4400" dirty="0" err="1"/>
              <a:t>udž</a:t>
            </a:r>
            <a:r>
              <a:rPr lang="ru-RU" sz="4400" dirty="0"/>
              <a:t>et</a:t>
            </a:r>
            <a:r>
              <a:rPr lang="sr-Cyrl-CS" sz="4400" dirty="0" err="1"/>
              <a:t>om</a:t>
            </a:r>
            <a:r>
              <a:rPr lang="sr-Cyrl-CS" sz="4400" dirty="0"/>
              <a:t> </a:t>
            </a:r>
            <a:r>
              <a:rPr lang="ru-RU" sz="4400" dirty="0"/>
              <a:t>projekta</a:t>
            </a:r>
            <a:r>
              <a:rPr lang="sr-Latn-RS" sz="4400" dirty="0"/>
              <a:t> (neophodni za realizaciju projekta)</a:t>
            </a:r>
            <a:endParaRPr lang="sr-Latn-CS" sz="4400" dirty="0"/>
          </a:p>
          <a:p>
            <a:pPr>
              <a:spcBef>
                <a:spcPct val="0"/>
              </a:spcBef>
              <a:defRPr/>
            </a:pPr>
            <a:r>
              <a:rPr lang="sr-Latn-RS" sz="4400" dirty="0"/>
              <a:t>S</a:t>
            </a:r>
            <a:r>
              <a:rPr lang="sr-Cyrl-CS" sz="4400" dirty="0" err="1"/>
              <a:t>tvarno</a:t>
            </a:r>
            <a:r>
              <a:rPr lang="sr-Cyrl-CS" sz="4400" dirty="0"/>
              <a:t> </a:t>
            </a:r>
            <a:r>
              <a:rPr lang="sr-Cyrl-CS" sz="4400" dirty="0" err="1"/>
              <a:t>učinjeni</a:t>
            </a:r>
            <a:r>
              <a:rPr lang="sr-Latn-RS" sz="4400" dirty="0"/>
              <a:t> / nastali</a:t>
            </a:r>
            <a:r>
              <a:rPr lang="sr-Cyrl-CS" sz="4400" dirty="0"/>
              <a:t> </a:t>
            </a:r>
            <a:r>
              <a:rPr lang="ru-RU" sz="4400" dirty="0"/>
              <a:t>o</a:t>
            </a:r>
            <a:r>
              <a:rPr lang="sr-Cyrl-CS" sz="4400" dirty="0"/>
              <a:t>d </a:t>
            </a:r>
            <a:r>
              <a:rPr lang="sr-Cyrl-CS" sz="4400" dirty="0" err="1"/>
              <a:t>strane</a:t>
            </a:r>
            <a:r>
              <a:rPr lang="sr-Cyrl-CS" sz="4400" dirty="0"/>
              <a:t> </a:t>
            </a:r>
            <a:r>
              <a:rPr lang="sr-Latn-RS" sz="4400" dirty="0"/>
              <a:t>korisnika donacija i povezanih lica</a:t>
            </a:r>
            <a:r>
              <a:rPr lang="sr-Cyrl-CS" sz="4400" dirty="0"/>
              <a:t> </a:t>
            </a:r>
            <a:r>
              <a:rPr lang="sr-Cyrl-CS" sz="4400" u="sng" dirty="0"/>
              <a:t>u</a:t>
            </a:r>
            <a:r>
              <a:rPr lang="ru-RU" sz="4400" u="sng" dirty="0"/>
              <a:t> period</a:t>
            </a:r>
            <a:r>
              <a:rPr lang="sr-Cyrl-CS" sz="4400" u="sng" dirty="0"/>
              <a:t>u </a:t>
            </a:r>
            <a:r>
              <a:rPr lang="sr-Latn-RS" sz="4400" u="sng" dirty="0"/>
              <a:t>trajanja ugovora </a:t>
            </a:r>
            <a:r>
              <a:rPr lang="sr-Latn-RS" sz="4400" dirty="0"/>
              <a:t>sa CFCU</a:t>
            </a:r>
            <a:r>
              <a:rPr lang="en-US" sz="4400" dirty="0"/>
              <a:t> (i</a:t>
            </a:r>
            <a:r>
              <a:rPr lang="sr-Latn-RS" sz="4400" dirty="0"/>
              <a:t>zuzetak revizija, evaluacija projekta)</a:t>
            </a:r>
          </a:p>
          <a:p>
            <a:pPr>
              <a:spcBef>
                <a:spcPct val="0"/>
              </a:spcBef>
              <a:defRPr/>
            </a:pPr>
            <a:r>
              <a:rPr lang="sr-Latn-CS" sz="4400" dirty="0"/>
              <a:t>Evidentirani na projektnom računu i u računovodstvenom sistemu – sa mogućnošću identifikacije i verifikovanja (potkrepljeni finansijskom dokumentacijom)</a:t>
            </a:r>
          </a:p>
          <a:p>
            <a:pPr>
              <a:spcBef>
                <a:spcPct val="0"/>
              </a:spcBef>
              <a:defRPr/>
            </a:pPr>
            <a:r>
              <a:rPr lang="sr-Latn-CS" sz="4400" dirty="0"/>
              <a:t>U skladu sa zahtevima važećih poreskih i socijalnih propisa</a:t>
            </a:r>
          </a:p>
          <a:p>
            <a:pPr>
              <a:spcBef>
                <a:spcPct val="0"/>
              </a:spcBef>
              <a:defRPr/>
            </a:pPr>
            <a:r>
              <a:rPr lang="sr-Latn-CS" sz="4400" dirty="0"/>
              <a:t>Plaćanje troškova pre podnošenja finalnog izveštaja</a:t>
            </a:r>
          </a:p>
          <a:p>
            <a:pPr algn="just">
              <a:spcBef>
                <a:spcPct val="0"/>
              </a:spcBef>
              <a:defRPr/>
            </a:pPr>
            <a:r>
              <a:rPr lang="sr-Latn-RS" sz="4400" dirty="0"/>
              <a:t>Neplaćeni troškovi preko 500 EUR se unose u Konačne izvore finansiranja – Spisak plaćanja u tečaju (e3h7 excel)</a:t>
            </a:r>
            <a:endParaRPr lang="sr-Latn-CS" sz="4400" dirty="0"/>
          </a:p>
          <a:p>
            <a:pPr algn="just">
              <a:spcBef>
                <a:spcPct val="0"/>
              </a:spcBef>
              <a:buNone/>
              <a:defRPr/>
            </a:pPr>
            <a:endParaRPr lang="sr-Latn-CS" sz="1600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sr-Latn-CS" sz="4400" dirty="0"/>
              <a:t>Vrste opravdanih troškova: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sr-Latn-CS" sz="1600" dirty="0"/>
          </a:p>
          <a:p>
            <a:pPr algn="just">
              <a:spcBef>
                <a:spcPct val="0"/>
              </a:spcBef>
              <a:buFontTx/>
              <a:buAutoNum type="arabicPeriod"/>
              <a:defRPr/>
            </a:pPr>
            <a:r>
              <a:rPr lang="sr-Latn-CS" sz="4400" dirty="0"/>
              <a:t>Direktni</a:t>
            </a:r>
          </a:p>
          <a:p>
            <a:pPr algn="just">
              <a:spcBef>
                <a:spcPct val="0"/>
              </a:spcBef>
              <a:buFontTx/>
              <a:buAutoNum type="arabicPeriod"/>
              <a:defRPr/>
            </a:pPr>
            <a:r>
              <a:rPr lang="sr-Latn-CS" sz="4400" dirty="0"/>
              <a:t>Indirektni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72162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chemeClr val="tx2">
                    <a:lumMod val="75000"/>
                  </a:schemeClr>
                </a:solidFill>
              </a:rPr>
              <a:t>Opravdani direktni troškovi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Čuvar mesta za sadržaj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sr-Latn-CS" sz="5100" b="1" u="sng" dirty="0"/>
              <a:t> Budžetska celina 1 – Ljudski resursi:</a:t>
            </a:r>
          </a:p>
          <a:p>
            <a:pPr>
              <a:spcBef>
                <a:spcPct val="0"/>
              </a:spcBef>
              <a:defRPr/>
            </a:pPr>
            <a:r>
              <a:rPr lang="sr-Latn-RS" sz="4400" dirty="0"/>
              <a:t>Samo fizička lica (nikako pravna</a:t>
            </a:r>
            <a:r>
              <a:rPr lang="en-US" sz="4400" dirty="0"/>
              <a:t>, </a:t>
            </a:r>
            <a:r>
              <a:rPr lang="en-US" sz="4400" dirty="0" err="1"/>
              <a:t>niti</a:t>
            </a:r>
            <a:r>
              <a:rPr lang="en-US" sz="4400" dirty="0"/>
              <a:t> PR</a:t>
            </a:r>
            <a:r>
              <a:rPr lang="sr-Latn-RS" sz="4400" dirty="0"/>
              <a:t>)</a:t>
            </a:r>
            <a:endParaRPr lang="en-US" sz="4400" dirty="0"/>
          </a:p>
          <a:p>
            <a:pPr>
              <a:spcBef>
                <a:spcPct val="0"/>
              </a:spcBef>
              <a:defRPr/>
            </a:pPr>
            <a:r>
              <a:rPr lang="sr-Latn-RS" sz="4400" dirty="0"/>
              <a:t>Odluka o imenovanju članova projektnog tima</a:t>
            </a:r>
          </a:p>
          <a:p>
            <a:pPr>
              <a:spcBef>
                <a:spcPct val="0"/>
              </a:spcBef>
              <a:defRPr/>
            </a:pPr>
            <a:r>
              <a:rPr lang="sr-Latn-RS" sz="4400" dirty="0"/>
              <a:t>Time sheet (overava menadžer projekta)</a:t>
            </a:r>
          </a:p>
          <a:p>
            <a:pPr>
              <a:spcBef>
                <a:spcPct val="0"/>
              </a:spcBef>
              <a:buNone/>
              <a:defRPr/>
            </a:pPr>
            <a:endParaRPr lang="sr-Latn-RS" sz="1600" dirty="0"/>
          </a:p>
          <a:p>
            <a:pPr>
              <a:spcBef>
                <a:spcPct val="0"/>
              </a:spcBef>
              <a:buNone/>
              <a:defRPr/>
            </a:pPr>
            <a:r>
              <a:rPr lang="sr-Latn-RS" sz="4400" dirty="0"/>
              <a:t>1.1. Zaposleni </a:t>
            </a:r>
            <a:r>
              <a:rPr lang="en-US" sz="4400" dirty="0" err="1"/>
              <a:t>kod</a:t>
            </a:r>
            <a:r>
              <a:rPr lang="en-US" sz="4400" dirty="0"/>
              <a:t> </a:t>
            </a:r>
            <a:r>
              <a:rPr lang="sr-Latn-RS" sz="4400" dirty="0"/>
              <a:t>korisnika donacije/povezanih lica angažovanih na projektu (ugovori o radu na određeno i neodređeno vreme)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sr-Latn-RS" sz="4400" dirty="0"/>
              <a:t>1.2. Lica angažovana po ugovorima van radnog odnosa (spoljni saradnici)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sr-Latn-CS" sz="4400" dirty="0"/>
              <a:t>1.3. Troškovi dnevnica (u zemlji, u inostranstvu, učesnici seminara)</a:t>
            </a:r>
          </a:p>
        </p:txBody>
      </p:sp>
    </p:spTree>
    <p:extLst>
      <p:ext uri="{BB962C8B-B14F-4D97-AF65-F5344CB8AC3E}">
        <p14:creationId xmlns:p14="http://schemas.microsoft.com/office/powerpoint/2010/main" val="909965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2464</Words>
  <Application>Microsoft Office PowerPoint</Application>
  <PresentationFormat>On-screen Show (4:3)</PresentationFormat>
  <Paragraphs>319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Symbol</vt:lpstr>
      <vt:lpstr>Trebuchet MS</vt:lpstr>
      <vt:lpstr>Vivaldi</vt:lpstr>
      <vt:lpstr>Wingdings</vt:lpstr>
      <vt:lpstr>Wingdings 2</vt:lpstr>
      <vt:lpstr>Office Theme</vt:lpstr>
      <vt:lpstr>PowerPoint Presentation</vt:lpstr>
      <vt:lpstr>Finansijsko upravljanje projektom</vt:lpstr>
      <vt:lpstr>Finansije projekta</vt:lpstr>
      <vt:lpstr>Račun projekta</vt:lpstr>
      <vt:lpstr>Račun projekta</vt:lpstr>
      <vt:lpstr>Račun projekta</vt:lpstr>
      <vt:lpstr>Račun projekta</vt:lpstr>
      <vt:lpstr>Opravdanost troškova</vt:lpstr>
      <vt:lpstr>Opravdani direktni troškovi</vt:lpstr>
      <vt:lpstr>Opravdani direktni troškovi</vt:lpstr>
      <vt:lpstr>Opravdani direktni troškovi</vt:lpstr>
      <vt:lpstr>Opravdani direktni troškovi</vt:lpstr>
      <vt:lpstr>Opravdani direktni troškovi</vt:lpstr>
      <vt:lpstr>Opravdani direktni troškovi</vt:lpstr>
      <vt:lpstr>Opravdani direktni troškovi</vt:lpstr>
      <vt:lpstr>Opravdani direktni troškovi</vt:lpstr>
      <vt:lpstr>Opravdani direktni troškovi</vt:lpstr>
      <vt:lpstr>Opravdani indirektni troškovi</vt:lpstr>
      <vt:lpstr>Neopravdani troškovi</vt:lpstr>
      <vt:lpstr>Principi finansiranja</vt:lpstr>
      <vt:lpstr>Principi finansiranja</vt:lpstr>
      <vt:lpstr>Principi finansiranja</vt:lpstr>
      <vt:lpstr>Principi finansiranja</vt:lpstr>
      <vt:lpstr>Računovodstvo </vt:lpstr>
      <vt:lpstr>Računovodstvo </vt:lpstr>
      <vt:lpstr>Finansijski izveštaji</vt:lpstr>
      <vt:lpstr>Balance Sheet</vt:lpstr>
      <vt:lpstr>Balance Sheet</vt:lpstr>
      <vt:lpstr>Kvartalni izveštaj</vt:lpstr>
      <vt:lpstr>Interim Report</vt:lpstr>
      <vt:lpstr>Interim Report</vt:lpstr>
      <vt:lpstr>Interim Report</vt:lpstr>
      <vt:lpstr>Interim Report</vt:lpstr>
      <vt:lpstr>Final Report</vt:lpstr>
      <vt:lpstr>Final Report</vt:lpstr>
      <vt:lpstr>Final Report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Zeljko Krnetic</dc:creator>
  <cp:lastModifiedBy>Milena Radomirovic</cp:lastModifiedBy>
  <cp:revision>86</cp:revision>
  <dcterms:created xsi:type="dcterms:W3CDTF">2006-08-16T00:00:00Z</dcterms:created>
  <dcterms:modified xsi:type="dcterms:W3CDTF">2019-01-28T13:39:02Z</dcterms:modified>
</cp:coreProperties>
</file>