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7"/>
  </p:notesMasterIdLst>
  <p:sldIdLst>
    <p:sldId id="256" r:id="rId5"/>
    <p:sldId id="344" r:id="rId6"/>
    <p:sldId id="346" r:id="rId7"/>
    <p:sldId id="345" r:id="rId8"/>
    <p:sldId id="348" r:id="rId9"/>
    <p:sldId id="349" r:id="rId10"/>
    <p:sldId id="305" r:id="rId11"/>
    <p:sldId id="343" r:id="rId12"/>
    <p:sldId id="272" r:id="rId13"/>
    <p:sldId id="350" r:id="rId14"/>
    <p:sldId id="266" r:id="rId15"/>
    <p:sldId id="283" r:id="rId16"/>
    <p:sldId id="342" r:id="rId17"/>
    <p:sldId id="340" r:id="rId18"/>
    <p:sldId id="341" r:id="rId19"/>
    <p:sldId id="264" r:id="rId20"/>
    <p:sldId id="303" r:id="rId21"/>
    <p:sldId id="339" r:id="rId22"/>
    <p:sldId id="313" r:id="rId23"/>
    <p:sldId id="311" r:id="rId24"/>
    <p:sldId id="310" r:id="rId25"/>
    <p:sldId id="337" r:id="rId26"/>
    <p:sldId id="304" r:id="rId27"/>
    <p:sldId id="336" r:id="rId28"/>
    <p:sldId id="309" r:id="rId29"/>
    <p:sldId id="308" r:id="rId30"/>
    <p:sldId id="338" r:id="rId31"/>
    <p:sldId id="335" r:id="rId32"/>
    <p:sldId id="334" r:id="rId33"/>
    <p:sldId id="328" r:id="rId34"/>
    <p:sldId id="295" r:id="rId35"/>
    <p:sldId id="326" r:id="rId36"/>
    <p:sldId id="321" r:id="rId37"/>
    <p:sldId id="322" r:id="rId38"/>
    <p:sldId id="323" r:id="rId39"/>
    <p:sldId id="300" r:id="rId40"/>
    <p:sldId id="299" r:id="rId41"/>
    <p:sldId id="297" r:id="rId42"/>
    <p:sldId id="296" r:id="rId43"/>
    <p:sldId id="293" r:id="rId44"/>
    <p:sldId id="291" r:id="rId45"/>
    <p:sldId id="258" r:id="rId46"/>
  </p:sldIdLst>
  <p:sldSz cx="12192000" cy="6858000"/>
  <p:notesSz cx="6858000" cy="9144000"/>
  <p:defaultTextStyle>
    <a:defPPr>
      <a:defRPr lang="e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451"/>
    <a:srgbClr val="AF1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D0F35-FD27-4C6B-A978-C1DC7D4D69CD}" type="datetimeFigureOut">
              <a:rPr lang="en-GB" smtClean="0"/>
              <a:t>29/05/2025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930B6-7FDF-414A-A457-DC2FE33FE1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1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Čuvar mesta za napomen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930B6-7FDF-414A-A457-DC2FE33FE15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63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930B6-7FDF-414A-A457-DC2FE33FE15E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003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930B6-7FDF-414A-A457-DC2FE33FE15E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41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71BD04A-879E-E3B5-EC37-1A3334382C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1BB33F-A904-59DB-2B36-8A3B92083C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5937" y="2643661"/>
            <a:ext cx="10012740" cy="979157"/>
          </a:xfrm>
        </p:spPr>
        <p:txBody>
          <a:bodyPr anchor="t">
            <a:normAutofit/>
          </a:bodyPr>
          <a:lstStyle>
            <a:lvl1pPr algn="l">
              <a:defRPr sz="3000" b="1" i="0">
                <a:solidFill>
                  <a:srgbClr val="E05451"/>
                </a:solidFill>
                <a:latin typeface="Montserrat" pitchFamily="2" charset="77"/>
              </a:defRPr>
            </a:lvl1pPr>
          </a:lstStyle>
          <a:p>
            <a:r>
              <a:rPr lang="sr-Cyrl-RS" dirty="0"/>
              <a:t>Место за назив догађаја или пројекта</a:t>
            </a:r>
            <a:endParaRPr lang="e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C0608-77A7-AA8E-4ABD-1FF0A140F5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5936" y="3710112"/>
            <a:ext cx="10012739" cy="914132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>
                <a:solidFill>
                  <a:srgbClr val="E05451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Место за поднаслов</a:t>
            </a:r>
            <a:endParaRPr lang="en-R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960D79-9199-4481-65A8-ABF242CD8F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72310" y="493290"/>
            <a:ext cx="3374409" cy="1257133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C9EEDF52-BE71-7FF9-67AD-BE6CA3A78CEB}"/>
              </a:ext>
            </a:extLst>
          </p:cNvPr>
          <p:cNvSpPr txBox="1">
            <a:spLocks/>
          </p:cNvSpPr>
          <p:nvPr userDrawn="1"/>
        </p:nvSpPr>
        <p:spPr>
          <a:xfrm>
            <a:off x="1411848" y="5708643"/>
            <a:ext cx="8306918" cy="44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rgbClr val="AF191C"/>
                </a:solidFill>
                <a:latin typeface="Montserrat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Cyrl-RS" sz="1400" dirty="0">
                <a:solidFill>
                  <a:srgbClr val="E05451"/>
                </a:solidFill>
                <a:ea typeface="+mj-ea"/>
                <a:cs typeface="+mj-cs"/>
              </a:rPr>
              <a:t>Ову активност СКГО реализује у оквиру пројекта</a:t>
            </a:r>
            <a:r>
              <a:rPr lang="en-US" sz="1400" dirty="0">
                <a:solidFill>
                  <a:srgbClr val="E05451"/>
                </a:solidFill>
                <a:ea typeface="+mj-ea"/>
                <a:cs typeface="+mj-cs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solidFill>
                  <a:srgbClr val="E05451"/>
                </a:solidFill>
                <a:ea typeface="+mj-ea"/>
                <a:cs typeface="+mj-cs"/>
              </a:rPr>
              <a:t>„</a:t>
            </a:r>
            <a:r>
              <a:rPr lang="sr-Cyrl-RS" sz="1400" b="1" dirty="0">
                <a:solidFill>
                  <a:srgbClr val="E05451"/>
                </a:solidFill>
                <a:ea typeface="+mj-ea"/>
                <a:cs typeface="+mj-cs"/>
              </a:rPr>
              <a:t>Партнерство за добру локалну самоуправу”</a:t>
            </a:r>
            <a:r>
              <a:rPr lang="en-US" sz="1400" dirty="0">
                <a:solidFill>
                  <a:srgbClr val="E05451"/>
                </a:solidFill>
                <a:ea typeface="+mj-ea"/>
                <a:cs typeface="+mj-cs"/>
              </a:rPr>
              <a:t> </a:t>
            </a:r>
            <a:r>
              <a:rPr lang="sr-Cyrl-RS" sz="1400" dirty="0">
                <a:solidFill>
                  <a:srgbClr val="E05451"/>
                </a:solidFill>
                <a:ea typeface="+mj-ea"/>
                <a:cs typeface="+mj-cs"/>
              </a:rPr>
              <a:t>који подржава Влада Швајцарске</a:t>
            </a:r>
            <a:endParaRPr lang="en-US" sz="1400" dirty="0">
              <a:solidFill>
                <a:srgbClr val="E05451"/>
              </a:solidFill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RS" sz="1400" dirty="0">
              <a:solidFill>
                <a:srgbClr val="E0545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A18C63-F168-FD9E-4390-B23E3EDBFB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890253" y="648697"/>
            <a:ext cx="2177655" cy="98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49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62E19CA-2CDC-6362-4617-2073CD6D9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1BB33F-A904-59DB-2B36-8A3B92083C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9661" y="834869"/>
            <a:ext cx="10692678" cy="723856"/>
          </a:xfrm>
        </p:spPr>
        <p:txBody>
          <a:bodyPr anchor="t">
            <a:normAutofit/>
          </a:bodyPr>
          <a:lstStyle>
            <a:lvl1pPr algn="l">
              <a:defRPr sz="2400" b="1" i="0">
                <a:solidFill>
                  <a:srgbClr val="E05451"/>
                </a:solidFill>
                <a:latin typeface="Montserrat" pitchFamily="2" charset="77"/>
              </a:defRPr>
            </a:lvl1pPr>
          </a:lstStyle>
          <a:p>
            <a:r>
              <a:rPr lang="sr-Cyrl-RS" dirty="0"/>
              <a:t>Место за наслов</a:t>
            </a:r>
            <a:endParaRPr lang="e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C0608-77A7-AA8E-4ABD-1FF0A140F5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9661" y="1514721"/>
            <a:ext cx="10692678" cy="299624"/>
          </a:xfrm>
        </p:spPr>
        <p:txBody>
          <a:bodyPr>
            <a:noAutofit/>
          </a:bodyPr>
          <a:lstStyle>
            <a:lvl1pPr marL="0" indent="0" algn="l">
              <a:buNone/>
              <a:defRPr sz="1800" b="0" i="0">
                <a:solidFill>
                  <a:srgbClr val="E05451"/>
                </a:solidFill>
                <a:latin typeface="Montserra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Место за поднаслов</a:t>
            </a:r>
            <a:endParaRPr lang="en-R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2CAEA34-6CA4-60AD-5C94-2A63256B1C2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49661" y="2125370"/>
            <a:ext cx="10692678" cy="3863817"/>
          </a:xfrm>
        </p:spPr>
        <p:txBody>
          <a:bodyPr>
            <a:normAutofit/>
          </a:bodyPr>
          <a:lstStyle>
            <a:lvl1pPr marL="0" indent="0">
              <a:buNone/>
              <a:defRPr sz="1200" b="0" i="0">
                <a:latin typeface="Montserrat" pitchFamily="2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Место за текст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69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1B7ED6-906B-3F3E-2F75-7530FFC1F5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F875577-7B3F-C661-3E6E-FDBAAAB3F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50831" y="2708031"/>
            <a:ext cx="5955323" cy="1746738"/>
          </a:xfrm>
        </p:spPr>
        <p:txBody>
          <a:bodyPr anchor="t">
            <a:normAutofit/>
          </a:bodyPr>
          <a:lstStyle>
            <a:lvl1pPr algn="l">
              <a:defRPr sz="3000" b="1" i="0">
                <a:solidFill>
                  <a:srgbClr val="E05451"/>
                </a:solidFill>
                <a:latin typeface="Montserrat" pitchFamily="2" charset="77"/>
              </a:defRPr>
            </a:lvl1pPr>
          </a:lstStyle>
          <a:p>
            <a:r>
              <a:rPr lang="sr-Cyrl-RS" dirty="0"/>
              <a:t>Место за текст</a:t>
            </a:r>
            <a:endParaRPr lang="en-R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EB2D3F-0F1D-9031-AD55-9522390052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972310" y="493290"/>
            <a:ext cx="3374409" cy="125713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3F0F5D0-E089-344D-EB4E-AAAA4A2CF5D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890253" y="648697"/>
            <a:ext cx="2177655" cy="98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9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BAA34-19E1-B781-E13D-36F253AE3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R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2C343-4A63-C3F7-F785-B2A3F3E33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E7435-2F19-D3F2-9F35-18FD0732B1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EF624-32F7-254E-AA50-7BD37E013890}" type="datetimeFigureOut">
              <a:rPr lang="en-RS" smtClean="0"/>
              <a:t>05/29/2025</a:t>
            </a:fld>
            <a:endParaRPr lang="e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B6C34-690E-ED7B-3D44-91166C9D2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85A32-9BA2-F85B-55ED-5C310D605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F14C-9293-614D-A253-CE387E657FE3}" type="slidenum">
              <a:rPr lang="en-RS" smtClean="0"/>
              <a:t>‹#›</a:t>
            </a:fld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99657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E3C4-3918-A3AB-D7A4-0CDF70231C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dirty="0"/>
              <a:t>ПРИМЕНА ЗАКОНА О УГОСТИТЕЉСТВУ</a:t>
            </a:r>
            <a:endParaRPr lang="e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03635-DA5E-235A-C6DB-851F25A63A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 </a:t>
            </a:r>
            <a:r>
              <a:rPr lang="sr-Cyrl-RS" dirty="0"/>
              <a:t>ИНСПЕКЦИЈСКИ НАДЗОР КАО ПОВЕРЕНИ ПОСАО ЈЕДИНИЦА ЛОКАЛНЕ САМОУПРАВЕ И ЗАКОН О ИНСПЕКЦИЈСКОМ НАДЗОРУ</a:t>
            </a: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106688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698964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Покретање поступка 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789471"/>
            <a:ext cx="10692678" cy="4680155"/>
          </a:xfrm>
        </p:spPr>
        <p:txBody>
          <a:bodyPr>
            <a:normAutofit fontScale="92500" lnSpcReduction="10000"/>
          </a:bodyPr>
          <a:lstStyle/>
          <a:p>
            <a:pPr algn="just"/>
            <a:endParaRPr lang="sr-Latn-R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Поступак инспекцијског надзора води се по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службеној дужности: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редован,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ванредан,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мешовити,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допунски и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контролни надзор.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захтеву надзираног субјекта: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(утврђујући) и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потврђујући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R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4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</a:t>
            </a:r>
            <a:b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налог? 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налог?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Садржина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налога  - Предмет налога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општи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Допунски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 до 30 дана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172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570271"/>
            <a:ext cx="10692678" cy="62926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ОБАВЕШТАВАЊЕ</a:t>
            </a:r>
            <a:b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563330"/>
            <a:ext cx="10692678" cy="4935794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 у писаном облику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обавештава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предстојећем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инспекцијском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надзору, </a:t>
            </a:r>
            <a:r>
              <a:rPr lang="ru-RU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најкасније</a:t>
            </a:r>
            <a:r>
              <a:rPr lang="ru-RU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дана 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почетка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надзора. Обавештење садржи и податке о интернет страници са контролном листом.</a:t>
            </a:r>
          </a:p>
          <a:p>
            <a:pPr algn="just"/>
            <a:endParaRPr lang="ru-RU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Обавештавање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врши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електронским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путем, а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учинити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у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папирном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облику.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18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570271"/>
            <a:ext cx="10692678" cy="629264"/>
          </a:xfrm>
        </p:spPr>
        <p:txBody>
          <a:bodyPr>
            <a:normAutofit/>
          </a:bodyPr>
          <a:lstStyle/>
          <a:p>
            <a:pPr algn="ctr"/>
            <a:r>
              <a:rPr lang="ru-RU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Инспекцијски надзор без обавештења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563330"/>
            <a:ext cx="10692678" cy="4935794"/>
          </a:xfrm>
        </p:spPr>
        <p:txBody>
          <a:bodyPr>
            <a:normAutofit/>
          </a:bodyPr>
          <a:lstStyle/>
          <a:p>
            <a:pPr algn="just"/>
            <a:r>
              <a:rPr lang="ru-RU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Инспекцијски надзор без обавештења: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неодложно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оправдана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бојазан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би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обавештење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умањило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остварење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циља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инспекцијског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надзора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налаже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заштита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јавног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интереса (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пријаве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нерегистроване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субјекте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постоји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ће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сакрити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уништити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исправу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предмет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могу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послужити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513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570271"/>
            <a:ext cx="10692678" cy="629264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све може да садржи инспекцијски надзор?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9037" y="1389594"/>
            <a:ext cx="10692678" cy="4935794"/>
          </a:xfrm>
        </p:spPr>
        <p:txBody>
          <a:bodyPr>
            <a:normAutofit/>
          </a:bodyPr>
          <a:lstStyle/>
          <a:p>
            <a:pPr algn="just"/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Припрема туристичког инспектора за надзор</a:t>
            </a:r>
          </a:p>
          <a:p>
            <a:pPr algn="just"/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 о инспекцијском надзору </a:t>
            </a:r>
          </a:p>
          <a:p>
            <a:pPr algn="just"/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Примедбе на записник</a:t>
            </a:r>
          </a:p>
          <a:p>
            <a:pPr algn="just"/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Записничко налагање</a:t>
            </a:r>
          </a:p>
          <a:p>
            <a:pPr algn="just"/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Контрола записнички наложеног  </a:t>
            </a:r>
          </a:p>
          <a:p>
            <a:pPr algn="just"/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 о налагању</a:t>
            </a:r>
          </a:p>
          <a:p>
            <a:pPr algn="just"/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Контрола извршења решења о налагању</a:t>
            </a:r>
          </a:p>
          <a:p>
            <a:pPr algn="just"/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Забрана обављање делатности или пружања услуга</a:t>
            </a:r>
          </a:p>
          <a:p>
            <a:pPr algn="just"/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Контрола решења о забрани рада 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68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570271"/>
            <a:ext cx="10692678" cy="629264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све може да садржи инспекцијски надзор?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29037" y="1389594"/>
            <a:ext cx="10692678" cy="4935794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Жалба (у року од 15 дана)</a:t>
            </a:r>
          </a:p>
          <a:p>
            <a:pPr algn="just"/>
            <a:endParaRPr lang="ru-RU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Извршење решења у року од 8 дана од дана истека рока обавести инспекцију о извршењу изречених мера.</a:t>
            </a:r>
          </a:p>
          <a:p>
            <a:pPr algn="just"/>
            <a:endParaRPr lang="ru-RU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Принудно извршење-печаћење</a:t>
            </a:r>
          </a:p>
          <a:p>
            <a:pPr algn="just"/>
            <a:endParaRPr lang="ru-RU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Новчано извршење</a:t>
            </a:r>
          </a:p>
          <a:p>
            <a:pPr algn="just"/>
            <a:endParaRPr lang="ru-RU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Казнене мере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898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ПРИПРЕМА ИНСПЕКТОРА ЗА НАДЗОР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25370"/>
            <a:ext cx="10692678" cy="4432746"/>
          </a:xfrm>
        </p:spPr>
        <p:txBody>
          <a:bodyPr>
            <a:noAutofit/>
          </a:bodyPr>
          <a:lstStyle/>
          <a:p>
            <a:pPr fontAlgn="t"/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инспекцијског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надзора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прикупља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податке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о: 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Регистрацији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(АПР и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Категоризацији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(ЈЛС)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Прописаном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износу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боравишне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таксе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(ЈЛС)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Прописаном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радном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времену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(ЈЛС)</a:t>
            </a: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сајт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Министарства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t">
              <a:buFont typeface="Arial" panose="020B0604020202020204" pitchFamily="34" charset="0"/>
              <a:buChar char="•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претрага о понуди угоститељских услуга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460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25105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ПОЧЕТАК  ИНСПЕКЦИЈСКОГ  НАДЗОРА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759974"/>
            <a:ext cx="10692678" cy="4229214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се надзираном субјекту или присутном лицу уручи налог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Ако одбије налог, показивањем и предочавањем  садржине налога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предузимањем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прве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инспектора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5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25105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  ИНСПЕКЦИЈСКОГ  НАДЗОРА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759974"/>
            <a:ext cx="10692678" cy="42292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 испекцијског надзора у: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радно време надзираног субјекта, односно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 примерено сврси вршења надзора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 радног времена: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неодложно поступање,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 или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критичан ризик,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хитне мере.</a:t>
            </a:r>
          </a:p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</a:p>
        </p:txBody>
      </p:sp>
    </p:spTree>
    <p:extLst>
      <p:ext uri="{BB962C8B-B14F-4D97-AF65-F5344CB8AC3E}">
        <p14:creationId xmlns:p14="http://schemas.microsoft.com/office/powerpoint/2010/main" val="3919590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787455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6663" y="1790299"/>
            <a:ext cx="10692678" cy="4748153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ли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ли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обавештење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 ли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примењује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 о примени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констатују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релевантне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чињенице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извршеном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инспекцјском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надзору.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Констатација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законитости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пословања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констатовање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утврђене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предмету налога.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надзираног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одбије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прими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инспектор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писаном облику и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наводи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разлоге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због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којих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пријем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одбијен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достављање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року од 8 дана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примедбе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радних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55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698964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ИНСПЕКЦИЈСКОМ НАДЗОРУ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25370"/>
            <a:ext cx="10692678" cy="4344256"/>
          </a:xfrm>
        </p:spPr>
        <p:txBody>
          <a:bodyPr>
            <a:normAutofit/>
          </a:bodyPr>
          <a:lstStyle/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надзору</a:t>
            </a:r>
          </a:p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(„Сл.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гласник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РС",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36/2015, 44/2018 - др. закон и 95/2018)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Овим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уређују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садржина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облици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поступак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инспекцијског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надзора,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учесника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надзору и друга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значаја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надзор.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674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282" y="750771"/>
            <a:ext cx="10692678" cy="664143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ЗАПИСНИЧКО  НАЛАГАЊЕ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886552"/>
            <a:ext cx="10692678" cy="4466122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Утврђивање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чињеница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Утврђивање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неправилности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Записнички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налаже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једна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мера за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отклањање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одређује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поступи по налогу из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доноси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доношења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изјашњење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утврђеној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941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708797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 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818968"/>
            <a:ext cx="10692678" cy="4699819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 о налагању са роком за поступање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утврђене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остављеном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не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доноси се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привременој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забрани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услуга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објекту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извршењу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60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708797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ИЗВРШЕЊЕ РЕШЕЊА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818968"/>
            <a:ext cx="10692678" cy="4699819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ПОСРЕДНО – НОВЧАНО ИЗВРШЕЊЕ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Више ЈЛС може заједнички спроводити управно извршење. Свако службено лице месно је надлежно за целу територију на којој се проводи заједничко управно извршење.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 може изрећи новчану казну у извршењу решења посредном принудом, поред правног лица, и одговорном лицу у правном лицу.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Новчане казне изречене у извршењу решења посредном принудом извршава јавни извршитељ, у складу са прописима којима се уређује извршење и обезбеђење.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266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718629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ПЕЧАЋЕЊЕ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661652"/>
            <a:ext cx="10692678" cy="4778477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испуњени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изврши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непосредном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принудом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спроводи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печаћење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Прибијање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извршења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забрани,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затварање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печаћења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утискивање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отиска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печатном воску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траком за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печаћење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Обавештење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повреда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кривично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дело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печаћења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писмено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наложити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испразни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 од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кварљиве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робе и да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предузму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безбедносне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искључивање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воде и сл.)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печат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скине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лице,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дужан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инспекцију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653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718629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ЖАЛБА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661652"/>
            <a:ext cx="10692678" cy="4778477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sr-Cyrl-R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алба</a:t>
            </a:r>
            <a:r>
              <a:rPr lang="sr-Cyrl-R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року од 15 дана општинском/градском већу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sr-Cyrl-C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Жалба на решење о налагању </a:t>
            </a:r>
            <a:r>
              <a:rPr lang="sr-Cyrl-C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одлаже извршење решења</a:t>
            </a:r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осим када се ради о предузимању хитних мера;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sr-Cyrl-C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Жалба на решење о привременој забрани обављања делатности (члан 85. став 1. тачка 1.) - 6) и члан 87. став 2. Закона о угоститељству </a:t>
            </a:r>
            <a:r>
              <a:rPr lang="sr-Cyrl-C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одлаже извршење решења.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r-Cyrl-C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6421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777621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КАЗНЕНЕ МЕРЕ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035278"/>
            <a:ext cx="10692678" cy="395391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инспектор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утврди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примењен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примењен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прво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записнички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налаже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отклањање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неправилности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надлежном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правосудном органу подноси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покретање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прекршајног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поступка (за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предвиђено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 (за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изреченим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фиксним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казнама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421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718629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НЕПРЕДУЗИМАЊЕ КАЗНЕНИХ МЕРА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917290"/>
            <a:ext cx="10692678" cy="4650658"/>
          </a:xfrm>
        </p:spPr>
        <p:txBody>
          <a:bodyPr>
            <a:normAutofit fontScale="32500" lnSpcReduction="20000"/>
          </a:bodyPr>
          <a:lstStyle/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 против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надзираног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субјекта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неће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поднети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покретање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прекршајног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поступка,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неће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издати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прекршајни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када</a:t>
            </a:r>
            <a:endParaRPr lang="ru-RU" altLang="en-US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највиши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износ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запрећене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казне за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прелази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200.000 динара</a:t>
            </a: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прописана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заштитна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мера,</a:t>
            </a: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штетне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нису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наступиле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су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отклоњене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altLang="en-US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ИЗУЗЕТАК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altLang="en-US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примењују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када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ради о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поновљеном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прекршају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надзираног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субјекта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обзира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ли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први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пут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поднет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захтев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покретање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прекршајног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поступка,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издат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прекршајни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 и</a:t>
            </a:r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нерегистроване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7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субјекте</a:t>
            </a:r>
            <a:r>
              <a:rPr lang="ru-RU" altLang="en-US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altLang="en-US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657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718629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ВИСИНА КАЗНИ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661652"/>
            <a:ext cx="10692678" cy="4778477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sr-Cyrl-R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Казне за физичка лица </a:t>
            </a: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0.000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- 350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.000</a:t>
            </a:r>
            <a:r>
              <a:rPr lang="sr-Cyrl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динара.</a:t>
            </a: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члан 92 став 1. ЗОУ).</a:t>
            </a:r>
          </a:p>
          <a:p>
            <a:pPr algn="just">
              <a:defRPr/>
            </a:pP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Изузетно</a:t>
            </a: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категорију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запрећен</a:t>
            </a: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већ</a:t>
            </a: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казн</a:t>
            </a: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сврстана су она </a:t>
            </a:r>
            <a:r>
              <a:rPr lang="sr-Cyrl-R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 или субјекти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раде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бесправно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наступају</a:t>
            </a:r>
            <a:r>
              <a:rPr lang="sr-Cyrl-R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преварно</a:t>
            </a:r>
            <a:r>
              <a:rPr lang="sr-Cyrl-R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односно обмањујуће и сл</a:t>
            </a: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defRPr/>
            </a:pPr>
            <a:endParaRPr lang="en-US" sz="2400" b="1" u="sng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196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649803"/>
          </a:xfrm>
        </p:spPr>
        <p:txBody>
          <a:bodyPr>
            <a:normAutofit fontScale="90000"/>
          </a:bodyPr>
          <a:lstStyle/>
          <a:p>
            <a:pPr lvl="0" algn="ctr"/>
            <a:r>
              <a:rPr lang="sr-Cyrl-RS" sz="3200" dirty="0">
                <a:latin typeface="Arial Nova" panose="020B0504020202020204" pitchFamily="34" charset="0"/>
              </a:rPr>
              <a:t>Закон о угоститељству </a:t>
            </a:r>
            <a:br>
              <a:rPr lang="en-GB" sz="3200" dirty="0">
                <a:latin typeface="Arial Nova" panose="020B0504020202020204" pitchFamily="34" charset="0"/>
              </a:rPr>
            </a:b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809136"/>
            <a:ext cx="10692678" cy="4591664"/>
          </a:xfrm>
        </p:spPr>
        <p:txBody>
          <a:bodyPr>
            <a:noAutofit/>
          </a:bodyPr>
          <a:lstStyle/>
          <a:p>
            <a:pPr lvl="0" algn="just"/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 угоститељству („Сл. гласник РС“ број 17/19)</a:t>
            </a:r>
          </a:p>
          <a:p>
            <a:pPr lvl="0" algn="just"/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 над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овог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врши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јединица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локалне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инспектора у делу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њихову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надзора.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инспектори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ЈЛС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имају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овлашћења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туристичког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инспектора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њихову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инспекцијског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надзора.</a:t>
            </a:r>
          </a:p>
          <a:p>
            <a:pPr lvl="0" algn="just"/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800" dirty="0">
              <a:latin typeface="Arial Nova" panose="020B0504020202020204" pitchFamily="34" charset="0"/>
            </a:endParaRPr>
          </a:p>
          <a:p>
            <a:pPr lvl="0" algn="just"/>
            <a:endParaRPr lang="en-GB" sz="2800" dirty="0">
              <a:latin typeface="Arial Nova" panose="020B0504020202020204" pitchFamily="34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358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737420"/>
            <a:ext cx="10692678" cy="9045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 У ПОСТУПКУ ИНСПЕКЦИЈСКОГ НАДЗОРА КОНТРОЛИШЕ ОВЛАШЋЕНИ ИНСПЕКТОР ЈЛС?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606" y="1917290"/>
            <a:ext cx="10891733" cy="4650658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Clr>
                <a:schemeClr val="accent6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Наплата и уплата боравишне таксе – у свим угоститељским објектима за смештај;</a:t>
            </a:r>
          </a:p>
          <a:p>
            <a:pPr marL="457200" indent="-457200" algn="just">
              <a:buClr>
                <a:schemeClr val="accent6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Обављање угоститељске делатности у објектима домаће радиности, сеоским туристичким домаћинствима и хостелу (МТУ, стандарди, евиденција гостију…)</a:t>
            </a:r>
          </a:p>
          <a:p>
            <a:pPr marL="457200" indent="-457200" algn="just">
              <a:buClr>
                <a:schemeClr val="accent6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Придржавање прописаног радног времена – у свим угоститељским објектима;</a:t>
            </a:r>
          </a:p>
          <a:p>
            <a:pPr marL="457200" indent="-457200">
              <a:buClr>
                <a:schemeClr val="accent6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Посебни услови у угоститељским објектима </a:t>
            </a:r>
            <a:r>
              <a:rPr lang="sr-Cyrl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стамбеним зградама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делу који је јединица локалне самоуправе ближе одредила </a:t>
            </a:r>
          </a:p>
          <a:p>
            <a:pPr marL="457200" indent="-457200">
              <a:buClr>
                <a:schemeClr val="accent6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Посебни услови у угоститељским објектима у погледу заштите од буке</a:t>
            </a:r>
          </a:p>
          <a:p>
            <a:pPr marL="457200" indent="-457200">
              <a:buClr>
                <a:schemeClr val="accent6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Посебни услови у угоститељским објектима у погледу заштите од дима, мириса и других </a:t>
            </a:r>
            <a:r>
              <a:rPr lang="sr-Cyrl-R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непријатиних</a:t>
            </a:r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емисија</a:t>
            </a:r>
            <a:endParaRPr lang="sr-Cyrl-R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Cyrl-R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Пенали</a:t>
            </a:r>
            <a:endParaRPr lang="sr-Latn-RS" alt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sr-Latn-RS" alt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altLang="en-US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12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698964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ПОЈМОВИ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25370"/>
            <a:ext cx="10692678" cy="4344256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 субјекат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Нерегистровани субјекат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Контролна листа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о примени прописа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Представка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Службена  саветодавна  посета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Превентиван инспекцијски надзор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812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ДУЖНОСТИ ОВЛАШЋЕНОГ ИНСПЕКТОРА ЈЕДИНИЦЕ ЛОКАЛНЕ САМОУПРАВЕ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620" y="1897626"/>
            <a:ext cx="11375922" cy="452283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Проверава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ли су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испуњени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услуга;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Утврђује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идентитет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запослених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лица, лица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обављају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корисника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просторије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којима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пружају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Фотографише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врши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видео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снимање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просторија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Прегледа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уговоре,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електронска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 и другу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врши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штампање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копирање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документације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анонимни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корисник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(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провокативна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куповина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7893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ОБЈЕКТИ КОЈЕ КОНТРОЛИШУ ИНСПЕКТОРИ ЈЕДИНИЦА ЛОКАЛНЕ САМОУПРАВЕ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Категорисани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ЈЛС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1.ОБЈЕКТИ ДОМАЋЕ РАДИНОСТИ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СОБА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АПАРТМАН 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КУЋА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СЕОСКО ТУРИСТИЧКО ДОМАЋИНСТВО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ХОСТЕЛ – не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категорише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</a:t>
            </a: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842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ДОМАЋА РАДИНОСТ  И  СЕОСКО ТУРИСТИЧКО ДОМАЋИНСТВО 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963554"/>
            <a:ext cx="10692678" cy="4437246"/>
          </a:xfrm>
        </p:spPr>
        <p:txBody>
          <a:bodyPr>
            <a:normAutofit fontScale="92500"/>
          </a:bodyPr>
          <a:lstStyle/>
          <a:p>
            <a:pPr algn="ctr"/>
            <a:r>
              <a:rPr lang="sr-Cyrl-R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ЛЕГАЛИТЕТ РАДА</a:t>
            </a:r>
            <a:endParaRPr lang="en-GB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Регистрација</a:t>
            </a:r>
            <a:r>
              <a:rPr lang="ru-RU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</a:t>
            </a:r>
            <a:r>
              <a:rPr lang="ru-RU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Регистар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привредних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субјеката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удружења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огранци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издвојена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места, шифра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Прекид</a:t>
            </a:r>
            <a:r>
              <a:rPr lang="ru-RU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рада </a:t>
            </a:r>
            <a:r>
              <a:rPr lang="ru-RU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предузетника</a:t>
            </a:r>
            <a:endParaRPr lang="ru-RU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угоститеља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Регистар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туризма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применљива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Категоризација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физичка лица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правна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 и предузетници</a:t>
            </a:r>
          </a:p>
          <a:p>
            <a:pPr>
              <a:defRPr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Физичко лице мора да буде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до 30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индивидуалних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лежајева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правна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 и предузетници могу да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узму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 у закуп па да га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категоришу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немају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броју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лежајева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услуга</a:t>
            </a:r>
          </a:p>
          <a:p>
            <a:pPr>
              <a:defRPr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4011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ДОМАЋА РАДИНОСТ  И  СЕОСКО ТУРИСТИЧКО ДОМАЋИНСТВО 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25370"/>
            <a:ext cx="10692678" cy="4313931"/>
          </a:xfrm>
        </p:spPr>
        <p:txBody>
          <a:bodyPr>
            <a:normAutofit/>
          </a:bodyPr>
          <a:lstStyle/>
          <a:p>
            <a:pPr algn="just"/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УЛАЗУ: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Привредна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друштва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друга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правна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 и предузетници - пословно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седиште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матични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огранка,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Физичко лице -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презиме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контакт телефон.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субјекти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категорије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ОБАВЕЗЕ УГОСТИТЕЉА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Испуњени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одржавани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-технички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Испуњени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одржавани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категорију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422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ДОМАЋА РАДИНОСТ  И  СЕОСКО ТУРИСТИЧКО ДОМАЋИНСТВО 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25370"/>
            <a:ext cx="10839156" cy="4294681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Истицање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цене услуге,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боравишне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таксе (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физичко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лице не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истиче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износ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боравишне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таксе)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Придржавање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истакнутих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на другом месту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објављених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Издавање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прописаних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рачуна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угоститељ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нема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фискалну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касу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обавештава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и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Пореска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управа)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Утврђени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хране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пића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напитака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(и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придржавање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истих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Дневно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уредно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уношење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података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кориснику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преко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ЦИС-а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Утврђен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истакнут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кућни</a:t>
            </a:r>
            <a:r>
              <a:rPr lang="ru-RU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endParaRPr lang="ru-RU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2373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975643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ДОМАЋА РАДИНОСТ  И  СЕОСКО ТУРИСТИЧКО ДОМАЋИНСТВО 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84363"/>
            <a:ext cx="10692678" cy="3863817"/>
          </a:xfrm>
        </p:spPr>
        <p:txBody>
          <a:bodyPr>
            <a:normAutofit/>
          </a:bodyPr>
          <a:lstStyle/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писаном, говорном,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визуелном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електронском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обавештавању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тачно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категорију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Јасно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истинито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необмањујуће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обавештавање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услузи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начин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цена и др.)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условљава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коришћењем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друге услуге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Наплата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уплата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боравишне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таксе на  прописан начин и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прописаним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роковима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192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787455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ХОСТЕЛ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622324"/>
            <a:ext cx="10692678" cy="436686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Хостел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угоститељски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објекат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пружање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смештаја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не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категорише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огу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пружати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исхране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пића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хостелу или у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његовој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непосредној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близини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хостелу се по правилу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обезбеђује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лежај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вишекреветним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собама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заједничко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коришћење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собе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Услуге у хостелу могу да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пружају</a:t>
            </a:r>
            <a:endParaRPr lang="ru-RU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Привредна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друштва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Друга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правна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 и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Предузетници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Услуге у хостелу не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</a:t>
            </a:r>
            <a:endParaRPr lang="ru-RU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Физичко лице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9467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718629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ОБАВЕЗЕ  УГОСТИТЕЉА  У  ХОСТЕЛУ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632155"/>
            <a:ext cx="10692678" cy="4876800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Регистрација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угоститељске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Испуњени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одржавани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-технички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Истицање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пословног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имена,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седишта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матичног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броја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огранка на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улазу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објекат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Истицање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угоститељског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улазу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објекат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Истицање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прописаног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радног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времена</a:t>
            </a:r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Истицање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цене услуге,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боравишне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таксе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придржавање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истакнутих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Издавање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прописаних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рачуна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фискални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рачун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Утврђени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хране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пића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напитака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придржавање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истих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139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630138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ОБАВЕЗЕ  УГОСТИТЕЉА  У  ХОСТЕЛУ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691147"/>
            <a:ext cx="10692678" cy="4827639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Дневно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уредно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уношење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података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кориснику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у ЦИС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Утврђен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истакнут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кућни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</a:t>
            </a:r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писаном, говорном,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визуелном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електронском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обавештавању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тачно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објекта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Јасно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истинито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необмањујуће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обавештавање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услузи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коју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начин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пружања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цена и др.)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условљава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пружање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коришћењем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друге услуге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Наплата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уплата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боравишне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таксе на  прописан начин и у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прописаним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роковима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8322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67930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ПРОПИСАНИ  ИЗУЗЕЦИ У ПОГЛЕДУ МТУ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936956"/>
            <a:ext cx="10692678" cy="4052232"/>
          </a:xfrm>
        </p:spPr>
        <p:txBody>
          <a:bodyPr>
            <a:normAutofit/>
          </a:bodyPr>
          <a:lstStyle/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-технички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изузеци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остале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угоститељске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објекте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смештај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КРЕВЕТИ МОГУ БИТИ НА СПРАТ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Димензије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кревета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дозвољено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190 х 80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цм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мора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ноћни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ормарић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полицу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сваки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лежај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мора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осветљење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сваки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лежај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мора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орман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полицама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делом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вешање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одеће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најмање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четири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вешалице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кревету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ора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обезбеди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вешалице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кревету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мора да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 нити столицу по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кревету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01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698964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ПОЈМОВИ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25370"/>
            <a:ext cx="10692678" cy="4344256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Надзирани субјекат je правно лице, предузетник  физичко лице и други који обављају делатност или врше активност, а чије пословање и поступање се надзире;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Нерегистровани субјекат је надзирани субјекат који обавља делатност или врши активност, а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-није уписан у одговарајући регистар који води АПР или др. орган  - (основни регистар), као и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субјекат који послују без лиценце,                                       дозволе, одобрења  (без решења о категорији, рад предузетника у време привремене одјаве, удружења која нису уписала привредну делатност, водичи без положеног стручног испита  и др.).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7621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669467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НЕРЕГИСТРОВАНИ СУБЈЕКАТ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789472"/>
            <a:ext cx="10692678" cy="447367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Физичко лице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смештаја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класичан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бесправан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рад)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Физичко лице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смештаја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домаћој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радиности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сеоском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туристичком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домаћинству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категоризацији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Привредно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друштво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лице,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предузетник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пружају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услуге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смештаја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домаћој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радиности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сеоском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туристичком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домаћинству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разврставању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категорију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лице (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удружење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спортско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удружење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уписало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привредну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регистар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Предузетник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време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пријављеног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прекида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пре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датума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назначеног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датум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почетка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обављања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делатности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7019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8"/>
            <a:ext cx="10692678" cy="590809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ИНСПЕКЦИЈСКИ НАДЗОР КОД НЕРЕГИСТРОВАНОГ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848466"/>
            <a:ext cx="10692678" cy="4140722"/>
          </a:xfrm>
        </p:spPr>
        <p:txBody>
          <a:bodyPr>
            <a:normAutofit/>
          </a:bodyPr>
          <a:lstStyle/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потребан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 ни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обавештење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предстојећем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надзору</a:t>
            </a: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Увиђај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стамбеном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 – потребна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изричит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пристанак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корисника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простора</a:t>
            </a: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Уколико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нема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пристанка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подноси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писани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предлог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доношење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вршење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увиђаја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стамбеном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 основном суду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 доноси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хитном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поступку, у року од 48 сати</a:t>
            </a: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Рок за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поступање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10 дана од дана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достављања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решења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Увиђај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присуству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сведока</a:t>
            </a: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службено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учествује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надзору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сведок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85655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3ACE-A329-888F-3E26-AEC64A22A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6624" y="1856233"/>
            <a:ext cx="5788152" cy="2743200"/>
          </a:xfrm>
        </p:spPr>
        <p:txBody>
          <a:bodyPr>
            <a:normAutofit fontScale="90000"/>
          </a:bodyPr>
          <a:lstStyle/>
          <a:p>
            <a:r>
              <a:rPr lang="sr-Latn-RS" dirty="0"/>
              <a:t>         </a:t>
            </a:r>
            <a:r>
              <a:rPr lang="ru-RU" dirty="0"/>
              <a:t>ХВАЛА НА ПАЖЊИ !!!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sr-Latn-RS" dirty="0"/>
              <a:t>     </a:t>
            </a:r>
            <a:r>
              <a:rPr lang="ru-RU" dirty="0"/>
              <a:t>Презентацију припремила:</a:t>
            </a:r>
            <a:br>
              <a:rPr lang="ru-RU" dirty="0"/>
            </a:br>
            <a:r>
              <a:rPr lang="sr-Latn-RS" dirty="0"/>
              <a:t>     </a:t>
            </a:r>
            <a:r>
              <a:rPr lang="ru-RU" dirty="0"/>
              <a:t>Јелена Сладић-Јаковљевић</a:t>
            </a:r>
            <a:br>
              <a:rPr lang="ru-RU" dirty="0"/>
            </a:b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121417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698964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ПОЈМОВИ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25370"/>
            <a:ext cx="10692678" cy="434425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Ризик је комбинација вероватноће настанка штетних последица  које могу настати из пословања или поступања надзираног субјекта, и вероватне тежине тих последица.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Контролна листа је документ који садржи списак приоритетних питања провере и других радњи за које је инспекција овлашћена.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о примени прописа је акт у форми мишљења, објашњења, одговора на питање, препоруке и акта другог назива у складу са законом, који се односи на примену закона или другог прописа из делокруга инспекције.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6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698964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ПОЈМОВИ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2125370"/>
            <a:ext cx="10692678" cy="4344256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Представка је пријава, петиција, предлог и акт другог назива кога заинтересовано физичко и правно лице подноси инспекцији у циљу иницирања покретања поступка инспекцијског надзора.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Службена саветодавна посета је облик превентивног деловања инспекције пружањем стручне и саветодавне подршке надзираном субјекту на лицу места.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Превентивни инспекцијски надзор је инспекцијски надзор усресређен на спречавање настанка вероватних штетних последица.</a:t>
            </a:r>
          </a:p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302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52198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ПРЕВЕНТИВНО ДЕЛОВАЊЕ</a:t>
            </a:r>
            <a:br>
              <a:rPr lang="sr-Cyrl-R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614" y="1533832"/>
            <a:ext cx="11238270" cy="4975124"/>
          </a:xfrm>
        </p:spPr>
        <p:txBody>
          <a:bodyPr>
            <a:noAutofit/>
          </a:bodyPr>
          <a:lstStyle/>
          <a:p>
            <a:pPr algn="just"/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Предност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репресивном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функцијом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Опште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посебно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превентивно </a:t>
            </a:r>
            <a:r>
              <a:rPr lang="ru-RU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деловање</a:t>
            </a: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ОПШТЕ ПРЕВЕНТИВНО ДЕЛОВАЊЕ</a:t>
            </a:r>
          </a:p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Инспекција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информише,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објављује прописе и контролне листе,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пружа стручну и саветодавну подршку надзираним субјектима,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указује, упозорава, обавештава, одвраћа, помаже, подстиче, предлаже и налаже, у циљу законитог пословања субјеката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977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52198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СЛУЖБЕНЕ САВЕТОДАВНЕ ПОСЕТЕ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614" y="1533832"/>
            <a:ext cx="11238270" cy="4975124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Службена саветодавна посета је облик превентивног деловања инспекције пружањем стручне и саветодавне подршке надзираном субјекту на лицу места.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Препоруке писаним дописом - у року од 8 дана.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Cyrl-R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ПРЕВЕНТИВНЕ МЕРЕ-резултат инспекцијског надзора</a:t>
            </a:r>
            <a:endParaRPr lang="en-GB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88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33A24-8BE1-6E32-D4E0-997B9285F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9661" y="834869"/>
            <a:ext cx="10692678" cy="698964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ВРСТЕ  И ОБЛИЦИ ИНСПЕКЦИЈСКОГ НАДЗОРА</a:t>
            </a:r>
            <a:endParaRPr lang="en-R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5864F-A0B0-D18F-A818-E5279192D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9661" y="1789471"/>
            <a:ext cx="10692678" cy="4680155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врсти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надзора,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редован,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ванредан,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мешовити,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контролни и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допунски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Према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облику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инспекцијски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надзор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бити</a:t>
            </a: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теренски и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канцеларијски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R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Latn-R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21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9f782b-6555-4c70-ab62-a2e84627f3cc">
      <Terms xmlns="http://schemas.microsoft.com/office/infopath/2007/PartnerControls"/>
    </lcf76f155ced4ddcb4097134ff3c332f>
    <TaxCatchAll xmlns="e1d928ad-8fcd-4c9f-9639-bb1e055219a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ADCEB8184A204D8954175542BA33E1" ma:contentTypeVersion="14" ma:contentTypeDescription="Create a new document." ma:contentTypeScope="" ma:versionID="f856131d7ec3679628d897194670a143">
  <xsd:schema xmlns:xsd="http://www.w3.org/2001/XMLSchema" xmlns:xs="http://www.w3.org/2001/XMLSchema" xmlns:p="http://schemas.microsoft.com/office/2006/metadata/properties" xmlns:ns2="0b9f782b-6555-4c70-ab62-a2e84627f3cc" xmlns:ns3="e1d928ad-8fcd-4c9f-9639-bb1e055219af" targetNamespace="http://schemas.microsoft.com/office/2006/metadata/properties" ma:root="true" ma:fieldsID="7099fc20b8083383455c67ea21b92664" ns2:_="" ns3:_="">
    <xsd:import namespace="0b9f782b-6555-4c70-ab62-a2e84627f3cc"/>
    <xsd:import namespace="e1d928ad-8fcd-4c9f-9639-bb1e055219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f782b-6555-4c70-ab62-a2e84627f3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eb37d50-2a46-435d-99da-0464c82fad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928ad-8fcd-4c9f-9639-bb1e055219a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38c8016-95c5-4df6-b76f-7ae3abb5fbac}" ma:internalName="TaxCatchAll" ma:showField="CatchAllData" ma:web="e1d928ad-8fcd-4c9f-9639-bb1e055219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20EFE0-F856-4658-B05B-B929F0A8F7E4}">
  <ds:schemaRefs>
    <ds:schemaRef ds:uri="http://purl.org/dc/dcmitype/"/>
    <ds:schemaRef ds:uri="e1d928ad-8fcd-4c9f-9639-bb1e055219af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0b9f782b-6555-4c70-ab62-a2e84627f3cc"/>
    <ds:schemaRef ds:uri="http://www.w3.org/XML/1998/namespac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42352AD-4214-4A37-AD71-3DBC39CC2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9f782b-6555-4c70-ab62-a2e84627f3cc"/>
    <ds:schemaRef ds:uri="e1d928ad-8fcd-4c9f-9639-bb1e055219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4C57CD-51FD-440A-BB70-88DD227FB3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2476</Words>
  <Application>Microsoft Office PowerPoint</Application>
  <PresentationFormat>Widescreen</PresentationFormat>
  <Paragraphs>333</Paragraphs>
  <Slides>42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Arial Nova</vt:lpstr>
      <vt:lpstr>Calibri</vt:lpstr>
      <vt:lpstr>Calibri Light</vt:lpstr>
      <vt:lpstr>Montserrat</vt:lpstr>
      <vt:lpstr>Times New Roman</vt:lpstr>
      <vt:lpstr>Office Theme</vt:lpstr>
      <vt:lpstr>ПРИМЕНА ЗАКОНА О УГОСТИТЕЉСТВУ</vt:lpstr>
      <vt:lpstr>ЗАКОН О ИНСПЕКЦИЈСКОМ НАДЗОРУ</vt:lpstr>
      <vt:lpstr>ПОЈМОВИ</vt:lpstr>
      <vt:lpstr>ПОЈМОВИ</vt:lpstr>
      <vt:lpstr>ПОЈМОВИ</vt:lpstr>
      <vt:lpstr>ПОЈМОВИ</vt:lpstr>
      <vt:lpstr>ПРЕВЕНТИВНО ДЕЛОВАЊЕ </vt:lpstr>
      <vt:lpstr>СЛУЖБЕНЕ САВЕТОДАВНЕ ПОСЕТЕ</vt:lpstr>
      <vt:lpstr>ВРСТЕ  И ОБЛИЦИ ИНСПЕКЦИЈСКОГ НАДЗОРА</vt:lpstr>
      <vt:lpstr>Покретање поступка </vt:lpstr>
      <vt:lpstr>НАЛОГ </vt:lpstr>
      <vt:lpstr>ОБАВЕШТАВАЊЕ </vt:lpstr>
      <vt:lpstr>Инспекцијски надзор без обавештења</vt:lpstr>
      <vt:lpstr>Шта све може да садржи инспекцијски надзор?</vt:lpstr>
      <vt:lpstr>Шта све може да садржи инспекцијски надзор?</vt:lpstr>
      <vt:lpstr>ПРИПРЕМА ИНСПЕКТОРА ЗА НАДЗОР</vt:lpstr>
      <vt:lpstr>ПОЧЕТАК  ИНСПЕКЦИЈСКОГ  НАДЗОРА </vt:lpstr>
      <vt:lpstr>ВРЕМЕ  ИНСПЕКЦИЈСКОГ  НАДЗОРА </vt:lpstr>
      <vt:lpstr>ЗАПИСНИК</vt:lpstr>
      <vt:lpstr>ЗАПИСНИЧКО  НАЛАГАЊЕ</vt:lpstr>
      <vt:lpstr>РЕШЕЊЕ </vt:lpstr>
      <vt:lpstr>ИЗВРШЕЊЕ РЕШЕЊА</vt:lpstr>
      <vt:lpstr>ПЕЧАЋЕЊЕ</vt:lpstr>
      <vt:lpstr>ЖАЛБА</vt:lpstr>
      <vt:lpstr>КАЗНЕНЕ МЕРЕ</vt:lpstr>
      <vt:lpstr>НЕПРЕДУЗИМАЊЕ КАЗНЕНИХ МЕРА</vt:lpstr>
      <vt:lpstr>ВИСИНА КАЗНИ</vt:lpstr>
      <vt:lpstr>Закон о угоститељству  </vt:lpstr>
      <vt:lpstr>ШТА У ПОСТУПКУ ИНСПЕКЦИЈСКОГ НАДЗОРА КОНТРОЛИШЕ ОВЛАШЋЕНИ ИНСПЕКТОР ЈЛС? </vt:lpstr>
      <vt:lpstr>ПРАВА И ДУЖНОСТИ ОВЛАШЋЕНОГ ИНСПЕКТОРА ЈЕДИНИЦЕ ЛОКАЛНЕ САМОУПРАВЕ  </vt:lpstr>
      <vt:lpstr>ОБЈЕКТИ КОЈЕ КОНТРОЛИШУ ИНСПЕКТОРИ ЈЕДИНИЦА ЛОКАЛНЕ САМОУПРАВЕ</vt:lpstr>
      <vt:lpstr>ДОМАЋА РАДИНОСТ  И  СЕОСКО ТУРИСТИЧКО ДОМАЋИНСТВО </vt:lpstr>
      <vt:lpstr>ДОМАЋА РАДИНОСТ  И  СЕОСКО ТУРИСТИЧКО ДОМАЋИНСТВО </vt:lpstr>
      <vt:lpstr>ДОМАЋА РАДИНОСТ  И  СЕОСКО ТУРИСТИЧКО ДОМАЋИНСТВО </vt:lpstr>
      <vt:lpstr>ДОМАЋА РАДИНОСТ  И  СЕОСКО ТУРИСТИЧКО ДОМАЋИНСТВО </vt:lpstr>
      <vt:lpstr> ХОСТЕЛ</vt:lpstr>
      <vt:lpstr>ОБАВЕЗЕ  УГОСТИТЕЉА  У  ХОСТЕЛУ</vt:lpstr>
      <vt:lpstr>ОБАВЕЗЕ  УГОСТИТЕЉА  У  ХОСТЕЛУ</vt:lpstr>
      <vt:lpstr>ПРОПИСАНИ  ИЗУЗЕЦИ У ПОГЛЕДУ МТУ</vt:lpstr>
      <vt:lpstr>НЕРЕГИСТРОВАНИ СУБЈЕКАТ</vt:lpstr>
      <vt:lpstr>ИНСПЕКЦИЈСКИ НАДЗОР КОД НЕРЕГИСТРОВАНОГ</vt:lpstr>
      <vt:lpstr>         ХВАЛА НА ПАЖЊИ !!!         Презентацију припремила:      Јелена Сладић-Јаковљевић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Sladjana Grujic</cp:lastModifiedBy>
  <cp:revision>90</cp:revision>
  <dcterms:created xsi:type="dcterms:W3CDTF">2023-01-12T15:42:20Z</dcterms:created>
  <dcterms:modified xsi:type="dcterms:W3CDTF">2025-05-29T08:11:06Z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0x010100B7ADCEB8184A204D8954175542BA33E1</vt:lpwstr>
  </property>
</Properties>
</file>