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EA7C-E75E-4D5F-BA91-E646E77E6532}" type="datetimeFigureOut">
              <a:rPr lang="sr-Latn-RS" smtClean="0"/>
              <a:t>29.11.2018.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9D37-12A2-4DEA-B86E-3C2E1D6E32A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3210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EA7C-E75E-4D5F-BA91-E646E77E6532}" type="datetimeFigureOut">
              <a:rPr lang="sr-Latn-RS" smtClean="0"/>
              <a:t>29.11.2018.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9D37-12A2-4DEA-B86E-3C2E1D6E32A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04123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EA7C-E75E-4D5F-BA91-E646E77E6532}" type="datetimeFigureOut">
              <a:rPr lang="sr-Latn-RS" smtClean="0"/>
              <a:t>29.11.2018.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9D37-12A2-4DEA-B86E-3C2E1D6E32A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3096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EA7C-E75E-4D5F-BA91-E646E77E6532}" type="datetimeFigureOut">
              <a:rPr lang="sr-Latn-RS" smtClean="0"/>
              <a:t>29.11.2018.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9D37-12A2-4DEA-B86E-3C2E1D6E32A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5120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EA7C-E75E-4D5F-BA91-E646E77E6532}" type="datetimeFigureOut">
              <a:rPr lang="sr-Latn-RS" smtClean="0"/>
              <a:t>29.11.2018.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9D37-12A2-4DEA-B86E-3C2E1D6E32A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7328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EA7C-E75E-4D5F-BA91-E646E77E6532}" type="datetimeFigureOut">
              <a:rPr lang="sr-Latn-RS" smtClean="0"/>
              <a:t>29.11.2018.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9D37-12A2-4DEA-B86E-3C2E1D6E32A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6386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EA7C-E75E-4D5F-BA91-E646E77E6532}" type="datetimeFigureOut">
              <a:rPr lang="sr-Latn-RS" smtClean="0"/>
              <a:t>29.11.2018.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9D37-12A2-4DEA-B86E-3C2E1D6E32A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6496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EA7C-E75E-4D5F-BA91-E646E77E6532}" type="datetimeFigureOut">
              <a:rPr lang="sr-Latn-RS" smtClean="0"/>
              <a:t>29.11.2018.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9D37-12A2-4DEA-B86E-3C2E1D6E32A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18292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EA7C-E75E-4D5F-BA91-E646E77E6532}" type="datetimeFigureOut">
              <a:rPr lang="sr-Latn-RS" smtClean="0"/>
              <a:t>29.11.2018.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9D37-12A2-4DEA-B86E-3C2E1D6E32A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0888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EA7C-E75E-4D5F-BA91-E646E77E6532}" type="datetimeFigureOut">
              <a:rPr lang="sr-Latn-RS" smtClean="0"/>
              <a:t>29.11.2018.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9D37-12A2-4DEA-B86E-3C2E1D6E32A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7285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BEA7C-E75E-4D5F-BA91-E646E77E6532}" type="datetimeFigureOut">
              <a:rPr lang="sr-Latn-RS" smtClean="0"/>
              <a:t>29.11.2018.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89D37-12A2-4DEA-B86E-3C2E1D6E32A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28625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BEA7C-E75E-4D5F-BA91-E646E77E6532}" type="datetimeFigureOut">
              <a:rPr lang="sr-Latn-RS" smtClean="0"/>
              <a:t>29.11.2018.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89D37-12A2-4DEA-B86E-3C2E1D6E32A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68619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ИЗМЕНЕ И </a:t>
            </a:r>
            <a:r>
              <a:rPr lang="sr-Cyrl-RS"/>
              <a:t>ДОПУНЕ ЗПИ</a:t>
            </a:r>
            <a:br>
              <a:rPr lang="sr-Cyrl-RS"/>
            </a:br>
            <a:r>
              <a:rPr lang="sr-Cyrl-RS"/>
              <a:t>(просторно планирање и урбанизам)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/>
              <a:t>Ђорђе Милић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77037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C00000"/>
                </a:solidFill>
              </a:rPr>
              <a:t>E </a:t>
            </a:r>
            <a:r>
              <a:rPr lang="en-US" i="1" dirty="0" err="1">
                <a:solidFill>
                  <a:srgbClr val="C00000"/>
                </a:solidFill>
              </a:rPr>
              <a:t>prostor</a:t>
            </a:r>
            <a:endParaRPr lang="sr-Latn-RS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r-Latn-RS" altLang="sr-Latn-RS" i="1" dirty="0">
                <a:solidFill>
                  <a:srgbClr val="C00000"/>
                </a:solidFill>
                <a:latin typeface="Arial" panose="020B0604020202020204" pitchFamily="34" charset="0"/>
              </a:rPr>
              <a:t>Krajnji cilj je da se u okviru E prostora, objedine informacije iz Katastra nepokretnosti i planskih dokumenata, tako da ovi podaci budu javni i dostupni u elektronskom obliku na način da se za svaku katastarsku parcelu mogu dobiti informacije o mogućnostima i ograničenjima izgradnje, odnosno o zabrani izgradnje ukoliko se radi o zaštićenim područjima pod određenim režimima zaštite ili se radi o zemiljštu na kojoj nije predviđena izgradnja.</a:t>
            </a:r>
          </a:p>
        </p:txBody>
      </p:sp>
      <p:pic>
        <p:nvPicPr>
          <p:cNvPr id="1030" name="Picture 6" descr="https://ssl.gstatic.com/ui/v1/icons/mail/images/cleardo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26098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764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C00000"/>
                </a:solidFill>
              </a:rPr>
              <a:t>E </a:t>
            </a:r>
            <a:r>
              <a:rPr lang="en-US" i="1">
                <a:solidFill>
                  <a:srgbClr val="C00000"/>
                </a:solidFill>
              </a:rPr>
              <a:t>prostor</a:t>
            </a:r>
            <a:endParaRPr lang="sr-Latn-RS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r-Latn-RS" altLang="sr-Latn-RS" i="1" dirty="0">
                <a:solidFill>
                  <a:srgbClr val="C00000"/>
                </a:solidFill>
                <a:latin typeface="Arial" panose="020B0604020202020204" pitchFamily="34" charset="0"/>
              </a:rPr>
              <a:t>Projekat E prostor predstavlja reformu u sistemu javne evidencije o nepokretnostima, kao i načinu i postupku izrade planskih dokumenata.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r-Latn-RS" altLang="sr-Latn-RS" i="1" dirty="0">
                <a:solidFill>
                  <a:srgbClr val="C00000"/>
                </a:solidFill>
                <a:latin typeface="Arial" panose="020B0604020202020204" pitchFamily="34" charset="0"/>
              </a:rPr>
              <a:t>Realizacijom ovog projekta će se dodatno skratiti procedure, neće više biti potrebno izdavanje informacije o lokaciji (jer će ovi podaci biti javno dostupni), a građani će biti bolje informisani o mogućnostima i ograničenjima izgradnje, te će moći pravovremeno da reaguju ukoliko dođe do eventualnih zloupotreba i gradnje koja je u suprotnosti sa planskim dokumentom.</a:t>
            </a:r>
            <a:endParaRPr lang="sr-Latn-RS" i="1" dirty="0">
              <a:solidFill>
                <a:srgbClr val="C00000"/>
              </a:solidFill>
            </a:endParaRPr>
          </a:p>
        </p:txBody>
      </p:sp>
      <p:pic>
        <p:nvPicPr>
          <p:cNvPr id="1030" name="Picture 6" descr="https://ssl.gstatic.com/ui/v1/icons/mail/images/cleardo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26098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072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Преглед других одредби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/>
              <a:t>Прецизирани локацијски услови (допуна члана 8б), границе овлашћења 8ђ</a:t>
            </a:r>
          </a:p>
          <a:p>
            <a:r>
              <a:rPr lang="sr-Cyrl-RS" dirty="0"/>
              <a:t>Допуна члана 69 (посебни услови за формирање грађевинске парцеле)</a:t>
            </a:r>
          </a:p>
          <a:p>
            <a:r>
              <a:rPr lang="sr-Cyrl-RS" dirty="0"/>
              <a:t>Измена члана 70 (прецизирање у складу са Законом о озакоњењу)</a:t>
            </a:r>
          </a:p>
          <a:p>
            <a:r>
              <a:rPr lang="sr-Cyrl-RS" dirty="0"/>
              <a:t>Чл 88 и 89 (пољопривредно и шумско земљиште)</a:t>
            </a:r>
          </a:p>
          <a:p>
            <a:r>
              <a:rPr lang="sr-Cyrl-RS" dirty="0"/>
              <a:t>Техничка документација, грађ дозвола, киосци летње баште (146)</a:t>
            </a:r>
          </a:p>
          <a:p>
            <a:r>
              <a:rPr lang="sr-Cyrl-RS" dirty="0"/>
              <a:t>Инжењерска комора Србије, нове матичне секције, лиценце издаје МГСИ</a:t>
            </a:r>
          </a:p>
          <a:p>
            <a:endParaRPr lang="sr-Cyrl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179229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Подзаконски акти - уредбе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sr-Latn-RS" dirty="0"/>
              <a:t>Влада ближе прописује састав, делокруг и одговорност републичке комисије за комасацију, поступак спровођења комасације, садржину одлуке о комасацији, садржину, услове и начин издавања решења о комасацији, поступак израде и садржину пројекта комасације, начин процене вредности земљишта у поступку урбане комасације, трошкове и обвезнике плаћања трошкова као и захтев за изузимање из комасационе масе, свих носиоца стварних права на катастарској парцели. </a:t>
            </a:r>
            <a:r>
              <a:rPr lang="sr-Cyrl-RS" dirty="0"/>
              <a:t>– УРБАНА КОМАСАЦИЈА – ЗАВРШЕТАК ИЗРАДЕ</a:t>
            </a:r>
            <a:endParaRPr lang="sr-Latn-RS" dirty="0"/>
          </a:p>
          <a:p>
            <a:pPr lvl="0"/>
            <a:r>
              <a:rPr lang="sr-Latn-RS" dirty="0"/>
              <a:t>Влада ближе прописује критеријуме за израду докумената просторног планирања, врсте лиценци за правна лица, као начин и поступак издавања и одузимања лиценци и висине трошкова издавања. </a:t>
            </a:r>
            <a:r>
              <a:rPr lang="sr-Cyrl-RS" dirty="0"/>
              <a:t>– ЛИЦЕНЦЕ ЗА ПРАВНА ЛИЦА – НОВО ПРЕМА КРИТЕРИЈУМИМА СТРУЧНИХ УДРУЖЕЊА</a:t>
            </a:r>
            <a:endParaRPr lang="sr-Latn-RS" dirty="0"/>
          </a:p>
          <a:p>
            <a:pPr lvl="0"/>
            <a:r>
              <a:rPr lang="sr-Latn-RS" dirty="0"/>
              <a:t>Влада ближе уређује начин и рокове размене докумената и поднесака у поступцима припреме и праћења израде планских докумената, као и формат у коме се достављају услови. </a:t>
            </a:r>
            <a:r>
              <a:rPr lang="sr-Cyrl-RS" dirty="0"/>
              <a:t>– Е ПРОСТОР НОВА УРЕДБА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76310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Подзаконски акти - правилници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sr-Latn-RS" dirty="0"/>
              <a:t>садржин</a:t>
            </a:r>
            <a:r>
              <a:rPr lang="sr-Cyrl-RS" dirty="0"/>
              <a:t>а</a:t>
            </a:r>
            <a:r>
              <a:rPr lang="sr-Latn-RS" dirty="0"/>
              <a:t>, начин и поступак израде докумената просторног и урбанистичког планирања (чл. 10-68); </a:t>
            </a:r>
            <a:r>
              <a:rPr lang="sr-Cyrl-RS" dirty="0"/>
              <a:t>ПРАВИЛНИК ЗА ПЛАНОВЕ – МАЊА ИЗМЕНА И ДОПУНА</a:t>
            </a:r>
            <a:r>
              <a:rPr lang="sr-Latn-RS" dirty="0"/>
              <a:t> </a:t>
            </a:r>
          </a:p>
          <a:p>
            <a:pPr lvl="0"/>
            <a:r>
              <a:rPr lang="sr-Latn-RS" dirty="0"/>
              <a:t>услове и критеријуме за су/финансирање израде планских докумената (члан 39) – СУФИНАНСИРАЊЕ </a:t>
            </a:r>
            <a:r>
              <a:rPr lang="sr-Cyrl-RS" dirty="0"/>
              <a:t>– МАЊА ИЗМЕНА И ДОПУНА</a:t>
            </a:r>
            <a:endParaRPr lang="sr-Latn-RS" dirty="0"/>
          </a:p>
          <a:p>
            <a:pPr lvl="0"/>
            <a:r>
              <a:rPr lang="sr-Latn-RS" dirty="0"/>
              <a:t>начин и поступак избора чланова комисије за стручну контролу планских докумената, комисије за контролу усклађености планских докумената, комисије за планове јединице локалне самоуправе и комисије за стручну контролу урбанистичког пројекта, право и висину накнаде члановима комисија, као и услове и начин рада комисија (чл. 33, 49, 52. и 63а); </a:t>
            </a:r>
            <a:r>
              <a:rPr lang="sr-Cyrl-RS" dirty="0"/>
              <a:t>КОМИСИЈЕ – МАЊА ИЗМЕНА И ДОПУНА – ЗА УРБАНИСТИЧКИ ПРОЈЕКАТ</a:t>
            </a:r>
            <a:endParaRPr lang="sr-Latn-RS" dirty="0"/>
          </a:p>
          <a:p>
            <a:pPr lvl="0"/>
            <a:r>
              <a:rPr lang="sr-Latn-RS" dirty="0"/>
              <a:t>садржин</a:t>
            </a:r>
            <a:r>
              <a:rPr lang="sr-Cyrl-RS" dirty="0"/>
              <a:t>а</a:t>
            </a:r>
            <a:r>
              <a:rPr lang="sr-Latn-RS" dirty="0"/>
              <a:t> и начин вођења и одржавања централног регистра планских докумената, информационог система о стању у простору и локалног информационог система планских докумената, као и дигитални формат достављања планских докумената (чл. 43. и 45); </a:t>
            </a:r>
            <a:r>
              <a:rPr lang="sr-Cyrl-RS" dirty="0"/>
              <a:t>МАЊА ИЗМЕНА И ДОПУНА У ДИГИТАЛНОМ ФОРМАТУ – ВЕЗА СА Е ПРОСТОРОМ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80466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Подзаконски акти - правилници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sr-Latn-RS" dirty="0"/>
              <a:t>садржин</a:t>
            </a:r>
            <a:r>
              <a:rPr lang="sr-Cyrl-RS" dirty="0"/>
              <a:t>а</a:t>
            </a:r>
            <a:r>
              <a:rPr lang="sr-Latn-RS" dirty="0"/>
              <a:t> и начин објављивања података регистра одговорних планера, одговорних урбаниста, одговорних пројектаната и одговорних извођача; </a:t>
            </a:r>
            <a:r>
              <a:rPr lang="sr-Cyrl-RS" dirty="0"/>
              <a:t>НОВИ ПРАВИЛНИК – редакција постојећег</a:t>
            </a:r>
            <a:endParaRPr lang="sr-Latn-RS" dirty="0"/>
          </a:p>
          <a:p>
            <a:pPr lvl="0"/>
            <a:r>
              <a:rPr lang="sr-Latn-RS" dirty="0"/>
              <a:t>класификациј</a:t>
            </a:r>
            <a:r>
              <a:rPr lang="sr-Cyrl-RS" dirty="0"/>
              <a:t>а</a:t>
            </a:r>
            <a:r>
              <a:rPr lang="sr-Latn-RS" dirty="0"/>
              <a:t> намене земљишта и планских симбола (члан 32); </a:t>
            </a:r>
            <a:r>
              <a:rPr lang="sr-Cyrl-RS" dirty="0"/>
              <a:t>НОВИ ПРАВИЛНИК – РЕДАКЦИЈА ПРИРУЧНИКА</a:t>
            </a:r>
            <a:endParaRPr lang="sr-Latn-RS" dirty="0"/>
          </a:p>
          <a:p>
            <a:pPr lvl="0"/>
            <a:r>
              <a:rPr lang="sr-Latn-RS" dirty="0"/>
              <a:t>садржин</a:t>
            </a:r>
            <a:r>
              <a:rPr lang="sr-Cyrl-RS" dirty="0"/>
              <a:t>а</a:t>
            </a:r>
            <a:r>
              <a:rPr lang="sr-Latn-RS" dirty="0"/>
              <a:t>, начин и поступак измене и допуне планских докумената, као и скраћеног поступка (члан 51б); </a:t>
            </a:r>
            <a:r>
              <a:rPr lang="sr-Cyrl-RS" dirty="0"/>
              <a:t>НОВИ ПРАВИЛНИК – ВЕЗА СА ПРАВИЛНИКОМ О ПЛАНОВИМА</a:t>
            </a:r>
            <a:endParaRPr lang="sr-Latn-RS" dirty="0"/>
          </a:p>
          <a:p>
            <a:pPr lvl="0"/>
            <a:r>
              <a:rPr lang="sr-Latn-RS" dirty="0"/>
              <a:t>садржин</a:t>
            </a:r>
            <a:r>
              <a:rPr lang="sr-Cyrl-RS" dirty="0"/>
              <a:t>а</a:t>
            </a:r>
            <a:r>
              <a:rPr lang="sr-Latn-RS" dirty="0"/>
              <a:t> и начин вођења регистра лиценцираних инжењера, архитеката и просторних планера, услове које треба да испуне лица да би била уписана у тај регистар, начин и поступак за упис у тај регистар, као и начин обављања, измене и брисања података уписаних у тај регистар и изглед и форму тих лиценци (члан 162); </a:t>
            </a:r>
            <a:r>
              <a:rPr lang="sr-Cyrl-RS" dirty="0"/>
              <a:t>НОВИ ПРАВИЛНИК</a:t>
            </a:r>
            <a:endParaRPr lang="sr-Latn-RS" dirty="0"/>
          </a:p>
          <a:p>
            <a:pPr lvl="0"/>
            <a:r>
              <a:rPr lang="sr-Latn-RS" dirty="0"/>
              <a:t>начин и поступак избора чланова комисије, право и висину накнаде за рад у комисији за утврђивање испуњености услова за издавање и одузимање лиценце за одговорног планера, одговорног пројектанта и одговорног извођача (члан 162). </a:t>
            </a:r>
            <a:r>
              <a:rPr lang="sr-Cyrl-RS" dirty="0"/>
              <a:t>НОВИ ПРАВИЛНИК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17349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Просторно планирање и урбанизам –измене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/>
              <a:t>Израда и доношење планских докумената су од јавног интереса за Републику Србију.</a:t>
            </a:r>
          </a:p>
          <a:p>
            <a:r>
              <a:rPr lang="sr-Cyrl-RS" dirty="0"/>
              <a:t>Уводи се временски хоризонт (период) важења планских докумената од 5 до 25 година.</a:t>
            </a:r>
          </a:p>
          <a:p>
            <a:r>
              <a:rPr lang="sr-Cyrl-RS" dirty="0"/>
              <a:t>План генералне регулације је основни план регулације.</a:t>
            </a:r>
          </a:p>
          <a:p>
            <a:r>
              <a:rPr lang="sr-Cyrl-RS" dirty="0"/>
              <a:t>Увођење лиценци (овлашћења) за израду планских докумената за правна лица.</a:t>
            </a:r>
          </a:p>
        </p:txBody>
      </p:sp>
    </p:spTree>
    <p:extLst>
      <p:ext uri="{BB962C8B-B14F-4D97-AF65-F5344CB8AC3E}">
        <p14:creationId xmlns:p14="http://schemas.microsoft.com/office/powerpoint/2010/main" val="232937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Просторно планирање и урбанизам –измене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/>
              <a:t>Средства за израду планских докумената, стратегија урбаног развоја и за потребе архитектонске политике.</a:t>
            </a:r>
          </a:p>
          <a:p>
            <a:r>
              <a:rPr lang="sr-Cyrl-RS" dirty="0"/>
              <a:t>Скраћивање рокова за издавање подлога – 15 дана.</a:t>
            </a:r>
          </a:p>
          <a:p>
            <a:r>
              <a:rPr lang="sr-Cyrl-RS" dirty="0"/>
              <a:t>Јавна доступност планских докумената у Централном регистру планских докумената.</a:t>
            </a:r>
          </a:p>
          <a:p>
            <a:r>
              <a:rPr lang="sr-Cyrl-RS" dirty="0"/>
              <a:t>Кумулативни услов објављивања планских докумената у Централном регистру планских докумената.</a:t>
            </a:r>
          </a:p>
        </p:txBody>
      </p:sp>
    </p:spTree>
    <p:extLst>
      <p:ext uri="{BB962C8B-B14F-4D97-AF65-F5344CB8AC3E}">
        <p14:creationId xmlns:p14="http://schemas.microsoft.com/office/powerpoint/2010/main" val="3359041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Просторно планирање и урбанизам –измене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/>
              <a:t>Устројавање националног информационог система планских докумената и стања у простору.</a:t>
            </a:r>
          </a:p>
          <a:p>
            <a:r>
              <a:rPr lang="sr-Cyrl-RS" dirty="0"/>
              <a:t>Ефикаснији рани јавни увид. У току раног јавног увида прикупљаће се услови и подаци значајни за израду планског документа. Скраћен рок за прибављање услова и података на 15 дана.</a:t>
            </a:r>
          </a:p>
          <a:p>
            <a:r>
              <a:rPr lang="sr-Cyrl-RS" dirty="0"/>
              <a:t>Процедура у поступцима припреме и праћења израде планских докумената – ’’обједињена процедура за планове’’ – Е простор.</a:t>
            </a:r>
          </a:p>
        </p:txBody>
      </p:sp>
    </p:spTree>
    <p:extLst>
      <p:ext uri="{BB962C8B-B14F-4D97-AF65-F5344CB8AC3E}">
        <p14:creationId xmlns:p14="http://schemas.microsoft.com/office/powerpoint/2010/main" val="1792838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Просторно планирање и урбанизам –измене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/>
              <a:t>Поступање органа, посебних организација, ималаца јавних овлашћења и других институција у поступку издавања услова и других података за планске документе. Рок скраћен – 15 дана. Дигитални формат. Умрежавање институција. Ћутање администрације – у случају да се не издају услови и подаци сматраће се да не постоје посебни услови за планирање и уређење простора.</a:t>
            </a:r>
          </a:p>
          <a:p>
            <a:r>
              <a:rPr lang="sr-Cyrl-RS" dirty="0"/>
              <a:t>Размена поднесака у процедури и формат. Влада прописује уредбом. Е простор.</a:t>
            </a:r>
          </a:p>
          <a:p>
            <a:r>
              <a:rPr lang="sr-Cyrl-RS" dirty="0"/>
              <a:t>Средства за обављање стручне контроле и јавног увида – прецизирање постојећих одредби.</a:t>
            </a:r>
          </a:p>
        </p:txBody>
      </p:sp>
    </p:spTree>
    <p:extLst>
      <p:ext uri="{BB962C8B-B14F-4D97-AF65-F5344CB8AC3E}">
        <p14:creationId xmlns:p14="http://schemas.microsoft.com/office/powerpoint/2010/main" val="2566037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Просторно планирање и урбанизам –измене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RS" dirty="0"/>
              <a:t>Главни урбаниста – прецизирање постојећих одредби да се у оквиру јединице локалне самоуправе може формирати канцеларија – тим стручњака који ради у канцеларији главног урбанисте.</a:t>
            </a:r>
          </a:p>
          <a:p>
            <a:r>
              <a:rPr lang="sr-Cyrl-RS" dirty="0"/>
              <a:t>Измене и допуне планских докумената. Скраћивање поступка. Директна израда нацрта планског документа. Јавни увид у трајању од 15 дана. Могућност исправљања техничке грешке.</a:t>
            </a:r>
          </a:p>
          <a:p>
            <a:r>
              <a:rPr lang="sr-Cyrl-RS" dirty="0"/>
              <a:t>Урбанистички пројекат – основ за утврђивање јавног интереса. Надлежност за потврђивање јединица локалне самоуправе или Република.</a:t>
            </a:r>
          </a:p>
          <a:p>
            <a:r>
              <a:rPr lang="sr-Cyrl-RS" dirty="0"/>
              <a:t>Продужавање важења локацијских услова на 24 месеци и могућност фазне изградње. Прецизирање постојећих одредби о важењу локацијских услова за потребе фазне изградње и фазног издавања грађевинских дозвола.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6934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C00000"/>
                </a:solidFill>
              </a:rPr>
              <a:t>E </a:t>
            </a:r>
            <a:r>
              <a:rPr lang="en-US" i="1" dirty="0" err="1">
                <a:solidFill>
                  <a:srgbClr val="C00000"/>
                </a:solidFill>
              </a:rPr>
              <a:t>prostor</a:t>
            </a:r>
            <a:endParaRPr lang="sr-Latn-RS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sr-Latn-RS" altLang="sr-Latn-RS" i="1" dirty="0">
                <a:solidFill>
                  <a:srgbClr val="C00000"/>
                </a:solidFill>
                <a:latin typeface="Arial" panose="020B0604020202020204" pitchFamily="34" charset="0"/>
              </a:rPr>
              <a:t>Predmet projekta E prostor je uvođenje sistema elektronske razmene podataka između imalaca javnih ovlašćenja, u postupku pripreme planskih dokumenata. </a:t>
            </a:r>
            <a:endParaRPr lang="en-US" altLang="sr-Latn-RS" i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sr-Latn-RS" altLang="sr-Latn-RS" i="1" dirty="0">
                <a:solidFill>
                  <a:srgbClr val="C00000"/>
                </a:solidFill>
                <a:latin typeface="Arial" panose="020B0604020202020204" pitchFamily="34" charset="0"/>
              </a:rPr>
              <a:t>Neophodno je da svi planski dokumenti budu rađeni u digitalnom obliku, na ažurnim podlogama.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sr-Latn-RS" altLang="sr-Latn-RS" i="1" dirty="0">
                <a:solidFill>
                  <a:srgbClr val="C00000"/>
                </a:solidFill>
                <a:latin typeface="Arial" panose="020B0604020202020204" pitchFamily="34" charset="0"/>
              </a:rPr>
              <a:t>E prostor će omogućiti da se podaci iz katastra nepokretnosti digitalizuju, ažuriraju i omogući će se brža, lakša i efikasnija njihova obrada.</a:t>
            </a:r>
          </a:p>
        </p:txBody>
      </p:sp>
      <p:pic>
        <p:nvPicPr>
          <p:cNvPr id="1030" name="Picture 6" descr="https://ssl.gstatic.com/ui/v1/icons/mail/images/cleardo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26098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981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C00000"/>
                </a:solidFill>
              </a:rPr>
              <a:t>E </a:t>
            </a:r>
            <a:r>
              <a:rPr lang="en-US" i="1" dirty="0" err="1">
                <a:solidFill>
                  <a:srgbClr val="C00000"/>
                </a:solidFill>
              </a:rPr>
              <a:t>prostor</a:t>
            </a:r>
            <a:endParaRPr lang="sr-Latn-RS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sr-Latn-RS" i="1" dirty="0">
                <a:solidFill>
                  <a:srgbClr val="C00000"/>
                </a:solidFill>
                <a:latin typeface="Arial" panose="020B0604020202020204" pitchFamily="34" charset="0"/>
              </a:rPr>
              <a:t>P</a:t>
            </a:r>
            <a:r>
              <a:rPr lang="sr-Latn-RS" altLang="sr-Latn-RS" i="1" dirty="0">
                <a:solidFill>
                  <a:srgbClr val="C00000"/>
                </a:solidFill>
                <a:latin typeface="Arial" panose="020B0604020202020204" pitchFamily="34" charset="0"/>
              </a:rPr>
              <a:t>rojekat E prostor, predstavlja deo projekta E uprave gde će svi imaoci javnih ovlašćenja (javna preduzeća i komunalna preduzeća) u digitalnom obliku voditi svoje podatke, i u digitalnom obliku vršiti njihovu razmenu.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r-Latn-RS" altLang="sr-Latn-RS" i="1" dirty="0">
                <a:solidFill>
                  <a:srgbClr val="C00000"/>
                </a:solidFill>
                <a:latin typeface="Arial" panose="020B0604020202020204" pitchFamily="34" charset="0"/>
              </a:rPr>
              <a:t>U okviru projekta E prostor će praktično postupak objedinjene procedure biti primenjen u postupku izrade planskih dokumenata.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r-Latn-RS" altLang="sr-Latn-RS" i="1" dirty="0">
                <a:solidFill>
                  <a:srgbClr val="C00000"/>
                </a:solidFill>
                <a:latin typeface="Arial" panose="020B0604020202020204" pitchFamily="34" charset="0"/>
              </a:rPr>
              <a:t>Suština je da se postupak izrade planskih dokumenata skrati, između ostalog na način da se faza prikupljanja podataka i formiranje informacione osnove za izradu planova učini mnogo efikasnijim nego što je to do sada bio slučaj. </a:t>
            </a:r>
          </a:p>
        </p:txBody>
      </p:sp>
      <p:pic>
        <p:nvPicPr>
          <p:cNvPr id="1030" name="Picture 6" descr="https://ssl.gstatic.com/ui/v1/icons/mail/images/cleardo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26098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7700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C00000"/>
                </a:solidFill>
              </a:rPr>
              <a:t>E </a:t>
            </a:r>
            <a:r>
              <a:rPr lang="en-US" i="1" dirty="0" err="1">
                <a:solidFill>
                  <a:srgbClr val="C00000"/>
                </a:solidFill>
              </a:rPr>
              <a:t>prostor</a:t>
            </a:r>
            <a:endParaRPr lang="sr-Latn-RS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r-Latn-RS" altLang="sr-Latn-RS" i="1" dirty="0">
                <a:solidFill>
                  <a:srgbClr val="C00000"/>
                </a:solidFill>
                <a:latin typeface="Arial" panose="020B0604020202020204" pitchFamily="34" charset="0"/>
              </a:rPr>
              <a:t>Učešće građana će takođe biti kvalitetnije, jer će građanima biti omogućen uvid u planske dokumente pored analognog (tradicionalnog načina uvida u štampane materijale) i na digitalan način, tako da će zainteresovana javnost i građani moći da podnose inicijative, primedbe i sugestije u digitalnom obliku na posebno uređenim i prilagođenim aplikacijama za internet.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r-Latn-RS" altLang="sr-Latn-RS" i="1" dirty="0">
                <a:solidFill>
                  <a:srgbClr val="C00000"/>
                </a:solidFill>
                <a:latin typeface="Arial" panose="020B0604020202020204" pitchFamily="34" charset="0"/>
              </a:rPr>
              <a:t>Projektom E prostor će se omogućiti i kvalitetnije arhiviranje planske dokumentacije i njihova dostupnost svima, jer po usvajanju planskih dokumenata, planovi imaju snagu propisa i jednako dejstvo prema svima, tako da će projektom E prostor biti unapređen Centralni registar planskih dokumenata i olakšano korišćenje podataka iz planskih dokumenata.</a:t>
            </a:r>
          </a:p>
        </p:txBody>
      </p:sp>
      <p:pic>
        <p:nvPicPr>
          <p:cNvPr id="1030" name="Picture 6" descr="https://ssl.gstatic.com/ui/v1/icons/mail/images/cleardo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26098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2745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4AC446E773364EA67F94BAA4D70E85" ma:contentTypeVersion="7" ma:contentTypeDescription="Create a new document." ma:contentTypeScope="" ma:versionID="d4ce1bf010bca1aac7f01d346ce41078">
  <xsd:schema xmlns:xsd="http://www.w3.org/2001/XMLSchema" xmlns:xs="http://www.w3.org/2001/XMLSchema" xmlns:p="http://schemas.microsoft.com/office/2006/metadata/properties" xmlns:ns2="5986dbef-0c45-48a2-8ebd-959332beeb43" xmlns:ns3="4a1e31c7-9c5a-4c81-b8f0-f400ab8f1618" targetNamespace="http://schemas.microsoft.com/office/2006/metadata/properties" ma:root="true" ma:fieldsID="c65a1ecc1f0d983c921abaa6ae10a6c4" ns2:_="" ns3:_="">
    <xsd:import namespace="5986dbef-0c45-48a2-8ebd-959332beeb43"/>
    <xsd:import namespace="4a1e31c7-9c5a-4c81-b8f0-f400ab8f16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6dbef-0c45-48a2-8ebd-959332beeb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1e31c7-9c5a-4c81-b8f0-f400ab8f161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E133EC-8428-45E9-8B45-47E327FF3923}"/>
</file>

<file path=customXml/itemProps2.xml><?xml version="1.0" encoding="utf-8"?>
<ds:datastoreItem xmlns:ds="http://schemas.openxmlformats.org/officeDocument/2006/customXml" ds:itemID="{7C395757-87A8-423C-B2E3-B8F0F4C24523}"/>
</file>

<file path=customXml/itemProps3.xml><?xml version="1.0" encoding="utf-8"?>
<ds:datastoreItem xmlns:ds="http://schemas.openxmlformats.org/officeDocument/2006/customXml" ds:itemID="{41279467-0675-49D4-B0BE-02F0CE7A39F9}"/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1022</Words>
  <Application>Microsoft Office PowerPoint</Application>
  <PresentationFormat>Widescreen</PresentationFormat>
  <Paragraphs>63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ИЗМЕНЕ И ДОПУНЕ ЗПИ (просторно планирање и урбанизам)</vt:lpstr>
      <vt:lpstr>Просторно планирање и урбанизам –измене</vt:lpstr>
      <vt:lpstr>Просторно планирање и урбанизам –измене</vt:lpstr>
      <vt:lpstr>Просторно планирање и урбанизам –измене</vt:lpstr>
      <vt:lpstr>Просторно планирање и урбанизам –измене</vt:lpstr>
      <vt:lpstr>Просторно планирање и урбанизам –измене</vt:lpstr>
      <vt:lpstr>E prostor</vt:lpstr>
      <vt:lpstr>E prostor</vt:lpstr>
      <vt:lpstr>E prostor</vt:lpstr>
      <vt:lpstr>E prostor</vt:lpstr>
      <vt:lpstr>E prostor</vt:lpstr>
      <vt:lpstr>Преглед других одредби</vt:lpstr>
      <vt:lpstr>Подзаконски акти - уредбе</vt:lpstr>
      <vt:lpstr>Подзаконски акти - правилници</vt:lpstr>
      <vt:lpstr>Подзаконски акти - правилници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Просторно планирање и урбанизам</dc:title>
  <dc:creator>Windows User</dc:creator>
  <cp:lastModifiedBy>Klara Danilovic</cp:lastModifiedBy>
  <cp:revision>10</cp:revision>
  <dcterms:created xsi:type="dcterms:W3CDTF">2018-01-11T10:30:46Z</dcterms:created>
  <dcterms:modified xsi:type="dcterms:W3CDTF">2018-11-29T21:42:32Z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0x010100A54AC446E773364EA67F94BAA4D70E85</vt:lpwstr>
  </property>
</Properties>
</file>