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" y="2137"/>
            <a:ext cx="9143675" cy="685372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4038600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sr-Latn-CS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Monitoring - Praćenje</a:t>
            </a:r>
            <a:endParaRPr lang="sr-Latn-CS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691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Monitoring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577240-C3CD-4178-BE07-2D9A2B4535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219200" y="1676400"/>
            <a:ext cx="6934200" cy="44497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sr-Latn-R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Zvanični eksterni monitoring grantova:</a:t>
            </a:r>
          </a:p>
          <a:p>
            <a:pPr algn="just" fontAlgn="base"/>
            <a:r>
              <a:rPr lang="en-US" i="1" dirty="0" err="1">
                <a:solidFill>
                  <a:schemeClr val="tx2">
                    <a:lumMod val="75000"/>
                  </a:schemeClr>
                </a:solidFill>
              </a:rPr>
              <a:t>Telo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 za </a:t>
            </a:r>
            <a:r>
              <a:rPr lang="en-US" i="1" dirty="0" err="1">
                <a:solidFill>
                  <a:schemeClr val="tx2">
                    <a:lumMod val="75000"/>
                  </a:schemeClr>
                </a:solidFill>
              </a:rPr>
              <a:t>ugovaranje</a:t>
            </a:r>
            <a:endParaRPr lang="sr-Latn-RS" i="1" dirty="0">
              <a:solidFill>
                <a:schemeClr val="tx2">
                  <a:lumMod val="75000"/>
                </a:schemeClr>
              </a:solidFill>
            </a:endParaRPr>
          </a:p>
          <a:p>
            <a:pPr algn="just" fontAlgn="base"/>
            <a:r>
              <a:rPr lang="sr-Latn-R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MDULS</a:t>
            </a:r>
            <a:endParaRPr lang="en-US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endParaRPr lang="sr-Latn-RS" sz="1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endParaRPr lang="en-US" sz="1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r>
              <a:rPr lang="sr-Latn-R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Podrška u implementaciji grantova i preliminarni monitoring:</a:t>
            </a:r>
          </a:p>
          <a:p>
            <a:pPr algn="just" fontAlgn="base"/>
            <a:r>
              <a:rPr lang="sr-Latn-RS" i="1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en-US" i="1" dirty="0" err="1">
                <a:solidFill>
                  <a:schemeClr val="tx2">
                    <a:lumMod val="75000"/>
                  </a:schemeClr>
                </a:solidFill>
              </a:rPr>
              <a:t>im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sr-Latn-RS" i="1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en-US" i="1" dirty="0" err="1">
                <a:solidFill>
                  <a:schemeClr val="tx2">
                    <a:lumMod val="75000"/>
                  </a:schemeClr>
                </a:solidFill>
              </a:rPr>
              <a:t>rograma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 Exchange 5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 SKGO</a:t>
            </a:r>
            <a:r>
              <a:rPr lang="en-U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1" lang="sr-Latn-CS" sz="28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64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Monitoring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577240-C3CD-4178-BE07-2D9A2B4535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33400" y="1447800"/>
            <a:ext cx="8001000" cy="4678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sr-Latn-R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Sprovodi se tokom čitavog perioda realizacije grantova kroz:</a:t>
            </a:r>
          </a:p>
          <a:p>
            <a:pPr algn="just" fontAlgn="base"/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Terenske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posete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predmetnim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LS</a:t>
            </a:r>
            <a:endParaRPr lang="sr-Latn-R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Kvartalni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izveštaji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o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napretku</a:t>
            </a:r>
            <a:endParaRPr lang="sr-Latn-R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Periodični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izveštaji</a:t>
            </a:r>
            <a:endParaRPr lang="sr-Latn-R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Finalni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izveštaji</a:t>
            </a:r>
            <a:endParaRPr lang="sr-Latn-R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Redovn</a:t>
            </a:r>
            <a:r>
              <a:rPr lang="sr-Latn-R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komunikacija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Korisnicima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donacije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vidovi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izveštavanja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1" lang="sr-Latn-C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072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Monitoring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577240-C3CD-4178-BE07-2D9A2B4535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04800" y="1371600"/>
            <a:ext cx="8610600" cy="4754563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Tokom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eksternog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monitoringa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vrši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se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provera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</a:p>
          <a:p>
            <a:pPr marL="0" indent="0" fontAlgn="base">
              <a:buNone/>
            </a:pPr>
            <a:endParaRPr lang="en-US" sz="1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Finansijsk</a:t>
            </a:r>
            <a:r>
              <a:rPr lang="sr-Latn-R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tehničk</a:t>
            </a:r>
            <a:r>
              <a:rPr lang="sr-Latn-R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napredk</a:t>
            </a:r>
            <a:r>
              <a:rPr lang="sr-Latn-R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obim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sprovedenih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aktivnosti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fontAlgn="base"/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Postojanje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fizičkih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dokaza</a:t>
            </a:r>
            <a:endParaRPr lang="sr-Latn-RS" sz="33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Postojanje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dokumentacije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adekvatnog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arhiviranj</a:t>
            </a:r>
            <a:r>
              <a:rPr lang="sr-Latn-R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33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Aspekti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vidljivosti</a:t>
            </a:r>
            <a:r>
              <a:rPr lang="sr-Latn-R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projekta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fontAlgn="base"/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Koordinacija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između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partnera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 fontAlgn="base"/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Identifikacija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rešavanje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izazova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neusaglašenost</a:t>
            </a:r>
            <a:r>
              <a:rPr lang="sr-Latn-R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i, 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spoljnih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uticaja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u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tehničkoj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3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realizaciji</a:t>
            </a:r>
            <a:r>
              <a:rPr lang="en-US" sz="33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0" indent="0" algn="just" fontAlgn="base">
              <a:buNone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1" lang="sr-Latn-C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742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Monitoring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577240-C3CD-4178-BE07-2D9A2B4535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04800" y="1371600"/>
            <a:ext cx="8458200" cy="4754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1" lang="sr-Latn-C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poseta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terenu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CFCU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IPA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Jedinice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okviru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MDULS se po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pravilu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realizuje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najmanje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jednom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tokom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perioda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realizacije</a:t>
            </a:r>
            <a:r>
              <a:rPr lang="sr-Latn-R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projekta</a:t>
            </a:r>
          </a:p>
          <a:p>
            <a:pPr marL="0" indent="0" algn="just">
              <a:buNone/>
              <a:defRPr/>
            </a:pPr>
            <a:endParaRPr lang="sr-Latn-R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sr-Latn-R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 programa Exchange 5 pri SKGO će terenske posete realizovati na tromesečnoj bazi</a:t>
            </a:r>
          </a:p>
        </p:txBody>
      </p:sp>
    </p:spTree>
    <p:extLst>
      <p:ext uri="{BB962C8B-B14F-4D97-AF65-F5344CB8AC3E}">
        <p14:creationId xmlns:p14="http://schemas.microsoft.com/office/powerpoint/2010/main" val="4030887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Monitoring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577240-C3CD-4178-BE07-2D9A2B4535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04800" y="1016954"/>
            <a:ext cx="8458200" cy="561244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just" fontAlgn="base">
              <a:buNone/>
            </a:pPr>
            <a:r>
              <a:rPr kumimoji="1" lang="sr-Latn-CS" sz="2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Verifikacija na terenu:</a:t>
            </a:r>
          </a:p>
          <a:p>
            <a:pPr marL="0" indent="0" algn="just" fontAlgn="base">
              <a:buNone/>
            </a:pPr>
            <a:endParaRPr kumimoji="1" lang="sr-Latn-CS" sz="1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kumimoji="1" lang="sr-Latn-CS" sz="2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Sastanku treba da prisustvuju: menadžer projekta, relevantni tehnički kadrovi, osoba zadužena za finansije, predstavnici Korisnika donacije/ Povezanih lica i krajnjih korisnika (ukoliko je to potrebno), </a:t>
            </a:r>
          </a:p>
          <a:p>
            <a:pPr marL="0" indent="0" algn="just" fontAlgn="base">
              <a:buNone/>
            </a:pPr>
            <a:endParaRPr kumimoji="1" lang="sr-Latn-CS" sz="1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kumimoji="1" lang="sr-Latn-CS" sz="2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Menadžer projekta treba da pripremi tačnu verziju akcionog plana, logički okvir i budžet, </a:t>
            </a:r>
          </a:p>
          <a:p>
            <a:pPr marL="0" indent="0" algn="just" fontAlgn="base">
              <a:buNone/>
            </a:pPr>
            <a:endParaRPr kumimoji="1" lang="sr-Latn-CS" sz="1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kumimoji="1" lang="sr-Latn-CS" sz="2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Potrebno je imati i tačan kvartalni/periodični/finalni izveštaj, finansijski izveštaj i </a:t>
            </a:r>
            <a:r>
              <a:rPr kumimoji="1" lang="sr-Latn-CS" sz="26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pregled</a:t>
            </a:r>
            <a:r>
              <a:rPr kumimoji="1" lang="sr-Latn-CS" sz="2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troškova - </a:t>
            </a:r>
            <a:r>
              <a:rPr kumimoji="1" lang="sr-Latn-CS" sz="26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</a:t>
            </a:r>
            <a:r>
              <a:rPr kumimoji="1" lang="sr-Latn-CS" sz="2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sr-Latn-CS" sz="26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kumimoji="1" lang="sr-Latn-CS" sz="2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(ukupan i za svaku budžetsku liniju). Finansijska kontrola je </a:t>
            </a:r>
            <a:r>
              <a:rPr kumimoji="1" lang="sr-Latn-CS" sz="26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usmerena</a:t>
            </a:r>
            <a:r>
              <a:rPr kumimoji="1" lang="sr-Latn-CS" sz="2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propratnu dokumentaciju koja prati troškove (platni spisak za svaki </a:t>
            </a:r>
            <a:r>
              <a:rPr kumimoji="1" lang="sr-Latn-CS" sz="26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mesec</a:t>
            </a:r>
            <a:r>
              <a:rPr kumimoji="1" lang="sr-Latn-CS" sz="2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ugovori sa zaposlenima, </a:t>
            </a:r>
            <a:r>
              <a:rPr kumimoji="1" lang="sr-Latn-CS" sz="26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zahtevi</a:t>
            </a:r>
            <a:r>
              <a:rPr kumimoji="1" lang="sr-Latn-CS" sz="2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 oslobađanje od plaćanja PDV-a, fakture, datumi faktura, </a:t>
            </a:r>
            <a:r>
              <a:rPr kumimoji="1" lang="sr-Latn-CS" sz="26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itd</a:t>
            </a:r>
            <a:r>
              <a:rPr kumimoji="1" lang="sr-Latn-CS" sz="2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kumimoji="1" lang="sr-Latn-C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7760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Monitoring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577240-C3CD-4178-BE07-2D9A2B4535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04800" y="1371600"/>
            <a:ext cx="84582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base"/>
            <a:r>
              <a:rPr kumimoji="1" lang="sr-Latn-C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Raspoloživost dokumentacije koja se odnosi na nabavke. Posebnu pažnju treba posvetiti nabavkama- dobara, radova i usluga (tenderska dokumentacija, ugovori sa dobavljačima, isporučena dobra i usluge); U slučaju usluga, </a:t>
            </a:r>
            <a:r>
              <a:rPr kumimoji="1" lang="sr-Latn-C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proveravaju</a:t>
            </a:r>
            <a:r>
              <a:rPr kumimoji="1" lang="sr-Latn-C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ugovori zaključeni sa ekspertima i prateća dokumentacija, </a:t>
            </a:r>
          </a:p>
          <a:p>
            <a:pPr algn="just" fontAlgn="base"/>
            <a:endParaRPr kumimoji="1" lang="sr-Latn-CS" sz="1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kumimoji="1" lang="sr-Latn-C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Izrađeni materijal za vidljivost mora da bude dostupan i adekvatno postavljen. </a:t>
            </a:r>
          </a:p>
          <a:p>
            <a:pPr algn="just" fontAlgn="base"/>
            <a:endParaRPr kumimoji="1" lang="sr-Latn-C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971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Monitoring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F577240-C3CD-4178-BE07-2D9A2B4535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04800" y="1371600"/>
            <a:ext cx="8458200" cy="4800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just" fontAlgn="base">
              <a:buNone/>
            </a:pPr>
            <a:r>
              <a:rPr kumimoji="1" lang="sr-Latn-C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Pored monitoringa i verifikacije koje sprovode nacionalne vlasti, verifikaciju može sprovesti i: </a:t>
            </a:r>
          </a:p>
          <a:p>
            <a:pPr algn="just" fontAlgn="base"/>
            <a:endParaRPr kumimoji="1" lang="sr-Latn-C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kumimoji="1" lang="sr-Latn-C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Evropska komisija; </a:t>
            </a:r>
          </a:p>
          <a:p>
            <a:pPr algn="just" fontAlgn="base"/>
            <a:endParaRPr kumimoji="1" lang="sr-Latn-C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kumimoji="1" lang="sr-Latn-C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Evropska kancelarija za borbu protiv </a:t>
            </a:r>
            <a:r>
              <a:rPr kumimoji="1" lang="sr-Latn-CS" sz="28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prevara</a:t>
            </a:r>
            <a:r>
              <a:rPr kumimoji="1" lang="sr-Latn-C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(OLAF); </a:t>
            </a:r>
          </a:p>
          <a:p>
            <a:pPr algn="just" fontAlgn="base"/>
            <a:endParaRPr kumimoji="1" lang="sr-Latn-C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kumimoji="1" lang="sr-Latn-C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Evropski revizorski sud; </a:t>
            </a:r>
          </a:p>
          <a:p>
            <a:pPr algn="just" fontAlgn="base"/>
            <a:endParaRPr kumimoji="1" lang="sr-Latn-C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kumimoji="1" lang="sr-Latn-CS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Eksterni revizor ovlašćen od strane Tela za ugovaranje.</a:t>
            </a:r>
          </a:p>
        </p:txBody>
      </p:sp>
    </p:spTree>
    <p:extLst>
      <p:ext uri="{BB962C8B-B14F-4D97-AF65-F5344CB8AC3E}">
        <p14:creationId xmlns:p14="http://schemas.microsoft.com/office/powerpoint/2010/main" val="4178558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0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CS" sz="28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Monitoring</a:t>
            </a:r>
            <a:endParaRPr lang="sr-Latn-CS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E390F-85AA-43F1-AEBF-F32964C21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marL="0" lvl="0" indent="0" algn="ctr" defTabSz="457200" fontAlgn="base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sr-Latn-CS" altLang="en-US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Hvala na pažnji!</a:t>
            </a:r>
          </a:p>
          <a:p>
            <a:pPr marL="0" lvl="0" indent="0" algn="ctr" defTabSz="457200" fontAlgn="base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sr-Latn-CS" altLang="en-US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MS Gothic" panose="020B0609070205080204" pitchFamily="49" charset="-128"/>
            </a:endParaRPr>
          </a:p>
          <a:p>
            <a:pPr marL="0" lvl="0" indent="0" algn="ctr" defTabSz="457200" fontAlgn="base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sr-Latn-CS" altLang="en-US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MS Gothic" panose="020B0609070205080204" pitchFamily="49" charset="-128"/>
            </a:endParaRPr>
          </a:p>
          <a:p>
            <a:pPr marL="0" lvl="0" indent="0" algn="ctr" defTabSz="457200" fontAlgn="base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sr-Latn-CS" altLang="en-US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Pitanja i odgovori </a:t>
            </a:r>
          </a:p>
          <a:p>
            <a:pPr marL="0" lvl="0" indent="0" algn="ctr" defTabSz="457200" fontAlgn="base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en-US" altLang="en-US" sz="26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MS Gothic" panose="020B0609070205080204" pitchFamily="49" charset="-128"/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72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245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Monitoring</vt:lpstr>
      <vt:lpstr>Monitoring</vt:lpstr>
      <vt:lpstr>Monitoring</vt:lpstr>
      <vt:lpstr>Monitoring</vt:lpstr>
      <vt:lpstr>Monitoring</vt:lpstr>
      <vt:lpstr>Monitoring</vt:lpstr>
      <vt:lpstr>Monitoring</vt:lpstr>
      <vt:lpstr>Monitoring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Zeljko Krnetic</dc:creator>
  <cp:lastModifiedBy>Milena Radomirovic</cp:lastModifiedBy>
  <cp:revision>29</cp:revision>
  <dcterms:created xsi:type="dcterms:W3CDTF">2006-08-16T00:00:00Z</dcterms:created>
  <dcterms:modified xsi:type="dcterms:W3CDTF">2019-01-25T10:58:44Z</dcterms:modified>
</cp:coreProperties>
</file>