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lika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" y="2137"/>
            <a:ext cx="9143675" cy="685372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599" y="4038600"/>
            <a:ext cx="6400800" cy="1752600"/>
          </a:xfrm>
        </p:spPr>
        <p:txBody>
          <a:bodyPr/>
          <a:lstStyle/>
          <a:p>
            <a:pPr>
              <a:defRPr/>
            </a:pPr>
            <a:r>
              <a:rPr lang="sr-Latn-CS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Monitoring - Praćenje</a:t>
            </a:r>
            <a:endParaRPr lang="sr-Latn-CS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691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Čuvar mesta za sadržaj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" y="121"/>
            <a:ext cx="9140252" cy="68551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673" y="-26233"/>
            <a:ext cx="6112120" cy="101683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sr-Latn-CS" sz="28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Monitoring</a:t>
            </a:r>
            <a:endParaRPr lang="sr-Latn-CS" sz="28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F577240-C3CD-4178-BE07-2D9A2B45359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219200" y="1676400"/>
            <a:ext cx="6934200" cy="44497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just" fontAlgn="base">
              <a:buNone/>
            </a:pPr>
            <a:r>
              <a:rPr lang="sr-Latn-R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Zvanični eksterni monitoring grantova:</a:t>
            </a:r>
          </a:p>
          <a:p>
            <a:pPr algn="just" fontAlgn="base"/>
            <a:r>
              <a:rPr lang="en-US" i="1" dirty="0" err="1">
                <a:solidFill>
                  <a:schemeClr val="tx2">
                    <a:lumMod val="75000"/>
                  </a:schemeClr>
                </a:solidFill>
              </a:rPr>
              <a:t>Telo</a:t>
            </a:r>
            <a:r>
              <a:rPr lang="en-US" i="1" dirty="0">
                <a:solidFill>
                  <a:schemeClr val="tx2">
                    <a:lumMod val="75000"/>
                  </a:schemeClr>
                </a:solidFill>
              </a:rPr>
              <a:t> za </a:t>
            </a:r>
            <a:r>
              <a:rPr lang="en-US" i="1" dirty="0" err="1">
                <a:solidFill>
                  <a:schemeClr val="tx2">
                    <a:lumMod val="75000"/>
                  </a:schemeClr>
                </a:solidFill>
              </a:rPr>
              <a:t>ugovaranje</a:t>
            </a:r>
            <a:endParaRPr lang="sr-Latn-RS" i="1" dirty="0">
              <a:solidFill>
                <a:schemeClr val="tx2">
                  <a:lumMod val="75000"/>
                </a:schemeClr>
              </a:solidFill>
            </a:endParaRPr>
          </a:p>
          <a:p>
            <a:pPr algn="just" fontAlgn="base"/>
            <a:r>
              <a:rPr lang="sr-Latn-R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MDULS</a:t>
            </a:r>
            <a:endParaRPr lang="en-US" sz="28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fontAlgn="base">
              <a:buNone/>
            </a:pPr>
            <a:endParaRPr lang="sr-Latn-RS" sz="10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fontAlgn="base">
              <a:buNone/>
            </a:pPr>
            <a:endParaRPr lang="en-US" sz="10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fontAlgn="base">
              <a:buNone/>
            </a:pPr>
            <a:r>
              <a:rPr lang="sr-Latn-R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Podrška u implementaciji grantova i preliminarni monitoring:</a:t>
            </a:r>
          </a:p>
          <a:p>
            <a:pPr algn="just" fontAlgn="base"/>
            <a:r>
              <a:rPr lang="sr-Latn-RS" i="1" dirty="0">
                <a:solidFill>
                  <a:schemeClr val="tx2">
                    <a:lumMod val="75000"/>
                  </a:schemeClr>
                </a:solidFill>
              </a:rPr>
              <a:t>T</a:t>
            </a:r>
            <a:r>
              <a:rPr lang="en-US" i="1" dirty="0" err="1">
                <a:solidFill>
                  <a:schemeClr val="tx2">
                    <a:lumMod val="75000"/>
                  </a:schemeClr>
                </a:solidFill>
              </a:rPr>
              <a:t>im</a:t>
            </a:r>
            <a:r>
              <a:rPr lang="en-US" i="1" dirty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sr-Latn-RS" i="1" dirty="0">
                <a:solidFill>
                  <a:schemeClr val="tx2">
                    <a:lumMod val="75000"/>
                  </a:schemeClr>
                </a:solidFill>
              </a:rPr>
              <a:t>P</a:t>
            </a:r>
            <a:r>
              <a:rPr lang="en-US" i="1" dirty="0" err="1">
                <a:solidFill>
                  <a:schemeClr val="tx2">
                    <a:lumMod val="75000"/>
                  </a:schemeClr>
                </a:solidFill>
              </a:rPr>
              <a:t>rograma</a:t>
            </a:r>
            <a:r>
              <a:rPr lang="en-US" i="1" dirty="0">
                <a:solidFill>
                  <a:schemeClr val="tx2">
                    <a:lumMod val="75000"/>
                  </a:schemeClr>
                </a:solidFill>
              </a:rPr>
              <a:t> Exchange 5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 SKGO</a:t>
            </a:r>
            <a:r>
              <a:rPr lang="en-U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kumimoji="1" lang="sr-Latn-CS" sz="28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 defTabSz="914400" fontAlgn="auto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defRPr/>
            </a:pPr>
            <a:endParaRPr lang="en-US" sz="28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643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Čuvar mesta za sadržaj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" y="121"/>
            <a:ext cx="9140252" cy="68551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673" y="-26233"/>
            <a:ext cx="6112120" cy="101683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sr-Latn-CS" sz="28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Monitoring</a:t>
            </a:r>
            <a:endParaRPr lang="sr-Latn-CS" sz="28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F577240-C3CD-4178-BE07-2D9A2B45359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33400" y="1447800"/>
            <a:ext cx="8001000" cy="46783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just" fontAlgn="base">
              <a:buNone/>
            </a:pPr>
            <a:r>
              <a:rPr lang="sr-Latn-R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Sprovodi se tokom čitavog perioda realizacije grantova kroz:</a:t>
            </a:r>
          </a:p>
          <a:p>
            <a:pPr algn="just" fontAlgn="base"/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Terenske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posete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predmetnim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LS</a:t>
            </a:r>
            <a:endParaRPr lang="sr-Latn-RS" sz="28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Kvartalni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izveštaji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o 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napretku</a:t>
            </a:r>
            <a:endParaRPr lang="sr-Latn-RS" sz="28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Periodični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izveštaji</a:t>
            </a:r>
            <a:endParaRPr lang="sr-Latn-RS" sz="28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Finalni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izveštaji</a:t>
            </a:r>
            <a:endParaRPr lang="sr-Latn-RS" sz="28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Redovn</a:t>
            </a:r>
            <a:r>
              <a:rPr lang="sr-Latn-R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komunikacija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Korisnicima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donacije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drugi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vidovi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izveštavanja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kumimoji="1" lang="sr-Latn-C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 defTabSz="914400" fontAlgn="auto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defRPr/>
            </a:pPr>
            <a:endParaRPr lang="en-US" sz="28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072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Čuvar mesta za sadržaj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" y="121"/>
            <a:ext cx="9140252" cy="68551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673" y="-26233"/>
            <a:ext cx="6112120" cy="101683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sr-Latn-CS" sz="28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Monitoring</a:t>
            </a:r>
            <a:endParaRPr lang="sr-Latn-CS" sz="28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F577240-C3CD-4178-BE07-2D9A2B45359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04800" y="1371600"/>
            <a:ext cx="8610600" cy="4754563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marL="0" indent="0" fontAlgn="base">
              <a:buNone/>
            </a:pPr>
            <a:r>
              <a:rPr lang="en-US" sz="33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Tokom</a:t>
            </a:r>
            <a:r>
              <a:rPr lang="en-US" sz="33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3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eksternog</a:t>
            </a:r>
            <a:r>
              <a:rPr lang="en-US" sz="33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3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monitoringa</a:t>
            </a:r>
            <a:r>
              <a:rPr lang="en-US" sz="33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en-US" sz="33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vrši</a:t>
            </a:r>
            <a:r>
              <a:rPr lang="en-US" sz="33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se </a:t>
            </a:r>
            <a:r>
              <a:rPr lang="en-US" sz="33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provera</a:t>
            </a:r>
            <a:r>
              <a:rPr lang="en-US" sz="33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 </a:t>
            </a:r>
          </a:p>
          <a:p>
            <a:pPr marL="0" indent="0" fontAlgn="base">
              <a:buNone/>
            </a:pPr>
            <a:endParaRPr lang="en-US" sz="12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en-US" sz="33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Finansijsk</a:t>
            </a:r>
            <a:r>
              <a:rPr lang="sr-Latn-RS" sz="33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</a:t>
            </a:r>
            <a:r>
              <a:rPr lang="en-US" sz="33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3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33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3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tehničk</a:t>
            </a:r>
            <a:r>
              <a:rPr lang="sr-Latn-RS" sz="33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</a:t>
            </a:r>
            <a:r>
              <a:rPr lang="en-US" sz="33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3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napredk</a:t>
            </a:r>
            <a:r>
              <a:rPr lang="sr-Latn-RS" sz="33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3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en-US" sz="33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obim</a:t>
            </a:r>
            <a:r>
              <a:rPr lang="en-US" sz="33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3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sprovedenih</a:t>
            </a:r>
            <a:r>
              <a:rPr lang="en-US" sz="33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3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aktivnosti</a:t>
            </a:r>
            <a:r>
              <a:rPr lang="en-US" sz="33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fontAlgn="base"/>
            <a:r>
              <a:rPr lang="en-US" sz="33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Postojanje</a:t>
            </a:r>
            <a:r>
              <a:rPr lang="en-US" sz="33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3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fizičkih</a:t>
            </a:r>
            <a:r>
              <a:rPr lang="en-US" sz="33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3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dokaza</a:t>
            </a:r>
            <a:endParaRPr lang="sr-Latn-RS" sz="33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en-US" sz="33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Postojanje</a:t>
            </a:r>
            <a:r>
              <a:rPr lang="en-US" sz="33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3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dokumentacije</a:t>
            </a:r>
            <a:r>
              <a:rPr lang="en-US" sz="33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3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33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3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adekvatnog</a:t>
            </a:r>
            <a:r>
              <a:rPr lang="en-US" sz="33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3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arhiviranj</a:t>
            </a:r>
            <a:r>
              <a:rPr lang="sr-Latn-RS" sz="33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sz="33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en-US" sz="33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Aspekti</a:t>
            </a:r>
            <a:r>
              <a:rPr lang="en-US" sz="33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3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vidljivosti</a:t>
            </a:r>
            <a:r>
              <a:rPr lang="sr-Latn-RS" sz="33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projekta</a:t>
            </a:r>
            <a:r>
              <a:rPr lang="en-US" sz="33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fontAlgn="base"/>
            <a:r>
              <a:rPr lang="en-US" sz="33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Koordinacija</a:t>
            </a:r>
            <a:r>
              <a:rPr lang="en-US" sz="33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3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između</a:t>
            </a:r>
            <a:r>
              <a:rPr lang="en-US" sz="33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3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partnera</a:t>
            </a:r>
            <a:r>
              <a:rPr lang="en-US" sz="33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just" fontAlgn="base"/>
            <a:r>
              <a:rPr lang="en-US" sz="33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Identifikacija</a:t>
            </a:r>
            <a:r>
              <a:rPr lang="en-US" sz="33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3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33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3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rešavanje</a:t>
            </a:r>
            <a:r>
              <a:rPr lang="en-US" sz="33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3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izazova</a:t>
            </a:r>
            <a:r>
              <a:rPr lang="en-US" sz="33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en-US" sz="33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neusaglašenost</a:t>
            </a:r>
            <a:r>
              <a:rPr lang="sr-Latn-RS" sz="33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i, </a:t>
            </a:r>
            <a:r>
              <a:rPr lang="en-US" sz="33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spoljnih</a:t>
            </a:r>
            <a:r>
              <a:rPr lang="en-US" sz="33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3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uticaja</a:t>
            </a:r>
            <a:r>
              <a:rPr lang="en-US" sz="33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en-US" sz="33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problema</a:t>
            </a:r>
            <a:r>
              <a:rPr lang="en-US" sz="33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u </a:t>
            </a:r>
            <a:r>
              <a:rPr lang="en-US" sz="33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tehničkoj</a:t>
            </a:r>
            <a:r>
              <a:rPr lang="en-US" sz="33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3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realizaciji</a:t>
            </a:r>
            <a:r>
              <a:rPr lang="en-US" sz="33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</a:p>
          <a:p>
            <a:pPr marL="0" indent="0" algn="just" fontAlgn="base">
              <a:buNone/>
            </a:pP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kumimoji="1" lang="sr-Latn-C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 defTabSz="914400" fontAlgn="auto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defRPr/>
            </a:pPr>
            <a:endParaRPr lang="en-US" sz="28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742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Čuvar mesta za sadržaj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" y="121"/>
            <a:ext cx="9140252" cy="68551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673" y="-26233"/>
            <a:ext cx="6112120" cy="101683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sr-Latn-CS" sz="28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Monitoring</a:t>
            </a:r>
            <a:endParaRPr lang="sr-Latn-CS" sz="28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F577240-C3CD-4178-BE07-2D9A2B45359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04800" y="1371600"/>
            <a:ext cx="8458200" cy="47545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just" fontAlgn="base">
              <a:buNone/>
            </a:pP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kumimoji="1" lang="sr-Latn-C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defRPr/>
            </a:pP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Monitoring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poseta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terenu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od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strane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CFCU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IPA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Jedinice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okviru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MDULS se po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pravilu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realizuje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najmanje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jednom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tokom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perioda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realizacije</a:t>
            </a:r>
            <a:r>
              <a:rPr lang="sr-Latn-R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projekta</a:t>
            </a:r>
          </a:p>
          <a:p>
            <a:pPr marL="0" indent="0" algn="just">
              <a:buNone/>
              <a:defRPr/>
            </a:pPr>
            <a:endParaRPr lang="sr-Latn-RS" sz="28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sr-Latn-R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 programa Exchange 5 pri SKGO će terenske posete realizovati na tromesečnoj bazi</a:t>
            </a:r>
          </a:p>
        </p:txBody>
      </p:sp>
    </p:spTree>
    <p:extLst>
      <p:ext uri="{BB962C8B-B14F-4D97-AF65-F5344CB8AC3E}">
        <p14:creationId xmlns:p14="http://schemas.microsoft.com/office/powerpoint/2010/main" val="4030887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Čuvar mesta za sadržaj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" y="121"/>
            <a:ext cx="9140252" cy="68551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673" y="-26233"/>
            <a:ext cx="6112120" cy="101683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sr-Latn-CS" sz="28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Monitoring</a:t>
            </a:r>
            <a:endParaRPr lang="sr-Latn-CS" sz="28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F577240-C3CD-4178-BE07-2D9A2B45359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04800" y="1016954"/>
            <a:ext cx="8458200" cy="5612446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indent="0" algn="just" fontAlgn="base">
              <a:buNone/>
            </a:pPr>
            <a:r>
              <a:rPr kumimoji="1" lang="sr-Latn-CS" sz="2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Verifikacija na terenu:</a:t>
            </a:r>
          </a:p>
          <a:p>
            <a:pPr marL="0" indent="0" algn="just" fontAlgn="base">
              <a:buNone/>
            </a:pPr>
            <a:endParaRPr kumimoji="1" lang="sr-Latn-CS" sz="12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r>
              <a:rPr kumimoji="1" lang="sr-Latn-CS" sz="2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Sastanku treba da prisustvuju: menadžer projekta, relevantni tehnički kadrovi, osoba zadužena za finansije, predstavnici Korisnika donacije/ Povezanih lica i krajnjih korisnika (ukoliko je to potrebno), </a:t>
            </a:r>
          </a:p>
          <a:p>
            <a:pPr marL="0" indent="0" algn="just" fontAlgn="base">
              <a:buNone/>
            </a:pPr>
            <a:endParaRPr kumimoji="1" lang="sr-Latn-CS" sz="12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r>
              <a:rPr kumimoji="1" lang="sr-Latn-CS" sz="2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Menadžer projekta treba da pripremi tačnu verziju akcionog plana, logički okvir i budžet, </a:t>
            </a:r>
          </a:p>
          <a:p>
            <a:pPr marL="0" indent="0" algn="just" fontAlgn="base">
              <a:buNone/>
            </a:pPr>
            <a:endParaRPr kumimoji="1" lang="sr-Latn-CS" sz="12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r>
              <a:rPr kumimoji="1" lang="sr-Latn-CS" sz="2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Potrebno je imati i tačan kvartalni/periodični/finalni izveštaj, finansijski izveštaj i </a:t>
            </a:r>
            <a:r>
              <a:rPr kumimoji="1" lang="sr-Latn-CS" sz="26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pregled</a:t>
            </a:r>
            <a:r>
              <a:rPr kumimoji="1" lang="sr-Latn-CS" sz="2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troškova - </a:t>
            </a:r>
            <a:r>
              <a:rPr kumimoji="1" lang="sr-Latn-CS" sz="26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balance</a:t>
            </a:r>
            <a:r>
              <a:rPr kumimoji="1" lang="sr-Latn-CS" sz="2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sr-Latn-CS" sz="26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sheet</a:t>
            </a:r>
            <a:r>
              <a:rPr kumimoji="1" lang="sr-Latn-CS" sz="2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(ukupan i za svaku budžetsku liniju). Finansijska kontrola je </a:t>
            </a:r>
            <a:r>
              <a:rPr kumimoji="1" lang="sr-Latn-CS" sz="26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usmerena</a:t>
            </a:r>
            <a:r>
              <a:rPr kumimoji="1" lang="sr-Latn-CS" sz="2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 propratnu dokumentaciju koja prati troškove (platni spisak za svaki </a:t>
            </a:r>
            <a:r>
              <a:rPr kumimoji="1" lang="sr-Latn-CS" sz="26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mesec</a:t>
            </a:r>
            <a:r>
              <a:rPr kumimoji="1" lang="sr-Latn-CS" sz="2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ugovori sa zaposlenima, </a:t>
            </a:r>
            <a:r>
              <a:rPr kumimoji="1" lang="sr-Latn-CS" sz="26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zahtevi</a:t>
            </a:r>
            <a:r>
              <a:rPr kumimoji="1" lang="sr-Latn-CS" sz="2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za oslobađanje od plaćanja PDV-a, fakture, datumi faktura, </a:t>
            </a:r>
            <a:r>
              <a:rPr kumimoji="1" lang="sr-Latn-CS" sz="26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itd</a:t>
            </a:r>
            <a:r>
              <a:rPr kumimoji="1" lang="sr-Latn-CS" sz="2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kumimoji="1" lang="sr-Latn-C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97760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Čuvar mesta za sadržaj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" y="121"/>
            <a:ext cx="9140252" cy="68551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673" y="-26233"/>
            <a:ext cx="6112120" cy="101683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sr-Latn-CS" sz="28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Monitoring</a:t>
            </a:r>
            <a:endParaRPr lang="sr-Latn-CS" sz="28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F577240-C3CD-4178-BE07-2D9A2B45359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04800" y="1371600"/>
            <a:ext cx="8458200" cy="48768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 fontAlgn="base"/>
            <a:r>
              <a:rPr kumimoji="1" lang="sr-Latn-C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Raspoloživost dokumentacije koja se odnosi na nabavke. Posebnu pažnju treba posvetiti nabavkama- dobara, radova i usluga (tenderska dokumentacija, ugovori sa dobavljačima, isporučena dobra i usluge); U slučaju usluga, </a:t>
            </a:r>
            <a:r>
              <a:rPr kumimoji="1" lang="sr-Latn-CS" sz="28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proveravaju</a:t>
            </a:r>
            <a:r>
              <a:rPr kumimoji="1" lang="sr-Latn-C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 ugovori zaključeni sa ekspertima i prateća dokumentacija, </a:t>
            </a:r>
          </a:p>
          <a:p>
            <a:pPr algn="just" fontAlgn="base"/>
            <a:endParaRPr kumimoji="1" lang="sr-Latn-CS" sz="10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r>
              <a:rPr kumimoji="1" lang="sr-Latn-C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Izrađeni materijal za vidljivost mora da bude dostupan i adekvatno postavljen. </a:t>
            </a:r>
          </a:p>
          <a:p>
            <a:pPr algn="just" fontAlgn="base"/>
            <a:endParaRPr kumimoji="1" lang="sr-Latn-CS" sz="28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971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Čuvar mesta za sadržaj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" y="121"/>
            <a:ext cx="9140252" cy="68551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673" y="-26233"/>
            <a:ext cx="6112120" cy="101683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sr-Latn-CS" sz="28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Monitoring</a:t>
            </a:r>
            <a:endParaRPr lang="sr-Latn-CS" sz="28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F577240-C3CD-4178-BE07-2D9A2B45359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04800" y="1371600"/>
            <a:ext cx="8458200" cy="480060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indent="0" algn="just" fontAlgn="base">
              <a:buNone/>
            </a:pPr>
            <a:r>
              <a:rPr kumimoji="1" lang="sr-Latn-C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Pored monitoringa i verifikacije koje sprovode nacionalne vlasti, verifikaciju može sprovesti i: </a:t>
            </a:r>
          </a:p>
          <a:p>
            <a:pPr algn="just" fontAlgn="base"/>
            <a:endParaRPr kumimoji="1" lang="sr-Latn-CS" sz="28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r>
              <a:rPr kumimoji="1" lang="sr-Latn-C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Evropska komisija; </a:t>
            </a:r>
          </a:p>
          <a:p>
            <a:pPr algn="just" fontAlgn="base"/>
            <a:endParaRPr kumimoji="1" lang="sr-Latn-CS" sz="28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r>
              <a:rPr kumimoji="1" lang="sr-Latn-C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Evropska kancelarija za borbu protiv </a:t>
            </a:r>
            <a:r>
              <a:rPr kumimoji="1" lang="sr-Latn-CS" sz="28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prevara</a:t>
            </a:r>
            <a:r>
              <a:rPr kumimoji="1" lang="sr-Latn-C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(OLAF); </a:t>
            </a:r>
          </a:p>
          <a:p>
            <a:pPr algn="just" fontAlgn="base"/>
            <a:endParaRPr kumimoji="1" lang="sr-Latn-CS" sz="28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r>
              <a:rPr kumimoji="1" lang="sr-Latn-C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Evropski revizorski sud; </a:t>
            </a:r>
          </a:p>
          <a:p>
            <a:pPr algn="just" fontAlgn="base"/>
            <a:endParaRPr kumimoji="1" lang="sr-Latn-CS" sz="28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r>
              <a:rPr kumimoji="1" lang="sr-Latn-CS" sz="2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Eksterni revizor ovlašćen od strane Tela za ugovaranje.</a:t>
            </a:r>
          </a:p>
        </p:txBody>
      </p:sp>
    </p:spTree>
    <p:extLst>
      <p:ext uri="{BB962C8B-B14F-4D97-AF65-F5344CB8AC3E}">
        <p14:creationId xmlns:p14="http://schemas.microsoft.com/office/powerpoint/2010/main" val="4178558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Čuvar mesta za sadržaj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" y="0"/>
            <a:ext cx="9140252" cy="68551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673" y="-26233"/>
            <a:ext cx="6112120" cy="101683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sr-Latn-CS" sz="28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Monitoring</a:t>
            </a:r>
            <a:endParaRPr lang="sr-Latn-CS" sz="28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AE390F-85AA-43F1-AEBF-F32964C21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/>
          <a:lstStyle/>
          <a:p>
            <a:pPr marL="0" lvl="0" indent="0" algn="ctr" defTabSz="457200" fontAlgn="base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sr-Latn-CS" altLang="en-US" sz="2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</a:rPr>
              <a:t>Hvala na pažnji!</a:t>
            </a:r>
          </a:p>
          <a:p>
            <a:pPr marL="0" lvl="0" indent="0" algn="ctr" defTabSz="457200" fontAlgn="base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endParaRPr lang="sr-Latn-CS" altLang="en-US" sz="14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MS Gothic" panose="020B0609070205080204" pitchFamily="49" charset="-128"/>
            </a:endParaRPr>
          </a:p>
          <a:p>
            <a:pPr marL="0" lvl="0" indent="0" algn="ctr" defTabSz="457200" fontAlgn="base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endParaRPr lang="sr-Latn-CS" altLang="en-US" sz="14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MS Gothic" panose="020B0609070205080204" pitchFamily="49" charset="-128"/>
            </a:endParaRPr>
          </a:p>
          <a:p>
            <a:pPr marL="0" lvl="0" indent="0" algn="ctr" defTabSz="457200" fontAlgn="base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sr-Latn-CS" altLang="en-US" sz="2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MS Gothic" panose="020B0609070205080204" pitchFamily="49" charset="-128"/>
              </a:rPr>
              <a:t>Pitanja i odgovori </a:t>
            </a:r>
          </a:p>
          <a:p>
            <a:pPr marL="0" lvl="0" indent="0" algn="ctr" defTabSz="457200" fontAlgn="base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endParaRPr lang="en-US" altLang="en-US" sz="2600" b="1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MS Gothic" panose="020B0609070205080204" pitchFamily="49" charset="-128"/>
            </a:endParaRPr>
          </a:p>
          <a:p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872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245</Words>
  <Application>Microsoft Office PowerPoint</Application>
  <PresentationFormat>On-screen Show (4:3)</PresentationFormat>
  <Paragraphs>58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Monitoring</vt:lpstr>
      <vt:lpstr>Monitoring</vt:lpstr>
      <vt:lpstr>Monitoring</vt:lpstr>
      <vt:lpstr>Monitoring</vt:lpstr>
      <vt:lpstr>Monitoring</vt:lpstr>
      <vt:lpstr>Monitoring</vt:lpstr>
      <vt:lpstr>Monitoring</vt:lpstr>
      <vt:lpstr>Monitoring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Zeljko Krnetic</dc:creator>
  <cp:lastModifiedBy>Milena Radomirovic</cp:lastModifiedBy>
  <cp:revision>29</cp:revision>
  <dcterms:created xsi:type="dcterms:W3CDTF">2006-08-16T00:00:00Z</dcterms:created>
  <dcterms:modified xsi:type="dcterms:W3CDTF">2019-01-25T10:58:44Z</dcterms:modified>
</cp:coreProperties>
</file>