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71" r:id="rId5"/>
    <p:sldId id="272" r:id="rId6"/>
    <p:sldId id="273" r:id="rId7"/>
    <p:sldId id="274" r:id="rId8"/>
    <p:sldId id="275" r:id="rId9"/>
    <p:sldId id="276" r:id="rId10"/>
    <p:sldId id="277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7" autoAdjust="0"/>
    <p:restoredTop sz="94660"/>
  </p:normalViewPr>
  <p:slideViewPr>
    <p:cSldViewPr>
      <p:cViewPr varScale="1">
        <p:scale>
          <a:sx n="85" d="100"/>
          <a:sy n="85" d="100"/>
        </p:scale>
        <p:origin x="154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2095A96-5402-4DE8-872E-CD5AF4A788A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CEE714-21B5-4304-B01E-8ECFE8DBA61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DF06B34-B147-4578-9D0C-9565F0DDA3C4}" type="datetimeFigureOut">
              <a:rPr lang="en-US"/>
              <a:pPr>
                <a:defRPr/>
              </a:pPr>
              <a:t>3/18/2019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B2C077-0476-4EB8-989E-E1FC220B1A6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DD1FFF-782E-464B-8E20-9B4E211F373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ABD082D7-72A6-41E6-9A73-3F791BDA69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E57D8BA-73AC-46C8-99B0-2F59B1637E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5CCC37-54B6-4A4B-A590-6F13CFE58F6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DFF8B8B-ADA6-49F8-A625-6B1271493C2F}" type="datetimeFigureOut">
              <a:rPr lang="en-US"/>
              <a:pPr>
                <a:defRPr/>
              </a:pPr>
              <a:t>3/18/2019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3F8B33C-22A4-46A6-8C21-9CBB273A701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3719F94-8FFA-4F90-8CDD-6BC5930E16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7BAAC8-F80C-4756-B4FE-11BE01BA8C2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1EDB8E-126C-4667-891C-A4A936FD1D7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5AB3F71D-346A-4248-A859-2226F663D70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18A03-5080-4D29-ADB5-A0DA935F3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B65893-1A17-4ADD-9A31-A89C8BE2D9EE}" type="datetime1">
              <a:rPr lang="en-US"/>
              <a:pPr>
                <a:defRPr/>
              </a:pPr>
              <a:t>3/18/2019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B98BE7-1461-4D41-B765-276AAFB5F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1C97C-CD80-43AC-AB2B-B85DFCC94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6C67DC-4622-4975-86F9-7595E8D061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6457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2E18D-D9F3-46DC-887B-FBD696ACC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31D2E-1B4D-4419-996B-9E2E54903917}" type="datetime1">
              <a:rPr lang="en-US"/>
              <a:pPr>
                <a:defRPr/>
              </a:pPr>
              <a:t>3/18/2019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074A56-3562-4DB3-9E45-7A6409CD2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73B335-0776-4FF0-BC8F-6803ED1C1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6E8620-3071-4857-8EC1-55012B4B51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9448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3E5046-78F4-497F-A2EF-BE77330DB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681C3-C747-4527-A740-A07F4C6F5D20}" type="datetime1">
              <a:rPr lang="en-US"/>
              <a:pPr>
                <a:defRPr/>
              </a:pPr>
              <a:t>3/18/2019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3081BD-A1D0-4C02-852F-D08F1B649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739237-D679-4442-B5B6-DFA45DA53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44002C-4E1C-44EE-8D7B-50AB5C2E56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7856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4ED9FB-F09C-4BCE-A339-267D0BC31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61F90-0439-4478-929C-9263B983D9AD}" type="datetime1">
              <a:rPr lang="en-US"/>
              <a:pPr>
                <a:defRPr/>
              </a:pPr>
              <a:t>3/18/2019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3B11E9-E9F7-4FDC-AB96-ADEAEADBF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11775-4929-443E-A3A5-6726D5475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000412-C64E-4AC8-A699-30634F97F2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5476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0D091F-702B-4A5B-AA15-A10EB0AC0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04740-6FC6-434D-8191-F05CA0E5CD88}" type="datetime1">
              <a:rPr lang="en-US"/>
              <a:pPr>
                <a:defRPr/>
              </a:pPr>
              <a:t>3/18/2019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9C8D3F-ADC9-4EE7-A361-EF846BB53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9C6EE0-3337-4F75-9A15-A821D4CA0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FB0B3E-3D57-4A51-9D2A-77569A62BF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6984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0A889C4-AE37-4DD8-8C54-E300B1667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93CAB3-72F1-48EF-86FD-69A21675935F}" type="datetime1">
              <a:rPr lang="en-US"/>
              <a:pPr>
                <a:defRPr/>
              </a:pPr>
              <a:t>3/18/2019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6F735F2-FB46-4747-979D-B72D2FA2E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C57A5D4-24B1-4A76-A9EB-99066658B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B23926-7601-4EA0-9228-B9B76DAB6D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6163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4BA54C1-D602-4C6B-815F-AB6868FBA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C0735-586C-4761-8B93-2D5C690408DF}" type="datetime1">
              <a:rPr lang="en-US"/>
              <a:pPr>
                <a:defRPr/>
              </a:pPr>
              <a:t>3/18/2019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9DA417C-47C6-48D8-8916-B60A86147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F54A139-A12F-4AE5-8E45-3D23FFB31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A71415-BB0B-40BE-AFB4-D6D4F1573E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048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F159535-1340-4A0A-A4B9-1950419BA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FB7A0-F01A-47DF-AB25-4F3003EC11D5}" type="datetime1">
              <a:rPr lang="en-US"/>
              <a:pPr>
                <a:defRPr/>
              </a:pPr>
              <a:t>3/18/2019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5FD3DC3-9E90-4316-A0B1-C8288286B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E0CC4B7-A476-4D82-A88B-BE255B8AC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776AE3-FC5E-4640-98AB-A5E1B2A4BD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4854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676AA4A-B99B-4A72-8FED-C65C738D9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F0914-5DE2-48BE-9043-F97A15847E33}" type="datetime1">
              <a:rPr lang="en-US"/>
              <a:pPr>
                <a:defRPr/>
              </a:pPr>
              <a:t>3/18/2019</a:t>
            </a:fld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A07060B-BCFD-49B4-BA5F-8DD586835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2CCEDC9-88C8-4B2A-AF89-5CEB0A4A2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99B09C-F5EE-4B07-8047-B7E1EE9D83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652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BEC9634-C808-49A1-98A8-1B1AC908B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5242D-E1F3-4EA3-B02E-B3E0226B4C27}" type="datetime1">
              <a:rPr lang="en-US"/>
              <a:pPr>
                <a:defRPr/>
              </a:pPr>
              <a:t>3/18/2019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A299890-C270-46AD-A75C-8278EC126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72F031F-44C0-4A37-9CFD-75A8BFCD6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879617-BAF9-4FF6-B73A-E842F73CEE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2647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514151E-2C1D-48DE-8A1D-10F022AB0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D8DAB-6F12-47BA-A1D5-677B35BCE6A3}" type="datetime1">
              <a:rPr lang="en-US"/>
              <a:pPr>
                <a:defRPr/>
              </a:pPr>
              <a:t>3/18/2019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F7957DE-5C50-4979-8B76-2E629F9C4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3B7B607-1112-4DF2-BF44-5C9F3B608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8BAC1A-C6CB-433C-AF90-596D7C83A8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045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B4B1A50C-057B-4982-BECC-88ABE4F4719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FABF58B-1C0D-4BD3-AD56-1F31EA6C110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59E684-DA36-4654-BAF2-A9F18DFCAB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9AD2743-7570-470F-9F75-CD407F92C918}" type="datetime1">
              <a:rPr lang="en-US"/>
              <a:pPr>
                <a:defRPr/>
              </a:pPr>
              <a:t>3/18/2019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39D7DC-6881-40B4-BCBC-7B6C7888AB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B174B5-4D47-4D59-A7DC-4EFF862FAB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28BBEBF0-B4E6-4E47-A2BD-173E76A5E22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641D7-9B4B-4E10-9A8D-65EC9CD43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81000"/>
            <a:ext cx="8534400" cy="3200400"/>
          </a:xfrm>
        </p:spPr>
        <p:txBody>
          <a:bodyPr/>
          <a:lstStyle/>
          <a:p>
            <a:br>
              <a:rPr lang="sr-Cyrl-R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sr-Cyrl-R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sr-Cyrl-R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sr-Cyrl-R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ИНИЦИЈАТИВА ЗА ДОНОШЕЊЕ ЗАКОНА О </a:t>
            </a:r>
            <a:br>
              <a:rPr lang="sr-Cyrl-R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sr-Cyrl-R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ИЗМЕНАМА И ДОПУНАМА ЗАКОНА О ПРЕТВАРАЊУ ПРАВА КОРИШЋЕЊА У ПРАВО СВОЈИНЕ НА ГРАЂЕВИНСКОМ ЗЕМЉИШТУ УЗ НАКНАДУ</a:t>
            </a:r>
            <a:br>
              <a:rPr lang="en-US" dirty="0"/>
            </a:br>
            <a:br>
              <a:rPr lang="sr-Cyrl-RS" dirty="0"/>
            </a:br>
            <a:r>
              <a:rPr lang="sr-Cyrl-RS" dirty="0"/>
              <a:t>-</a:t>
            </a:r>
            <a:r>
              <a:rPr lang="sr-Cyrl-R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ПРЕДЛОГ ИЗМЕНА ЗАКОНА-</a:t>
            </a:r>
            <a:endParaRPr 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59F2A0-F04C-4F5D-9C93-F0BD04A181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4267201"/>
            <a:ext cx="8534400" cy="2454274"/>
          </a:xfrm>
        </p:spPr>
        <p:txBody>
          <a:bodyPr/>
          <a:lstStyle/>
          <a:p>
            <a:pPr marL="0" indent="0">
              <a:buNone/>
            </a:pPr>
            <a:endParaRPr lang="sr-Cyrl-RS" dirty="0"/>
          </a:p>
          <a:p>
            <a:pPr marL="0" indent="0">
              <a:buNone/>
            </a:pPr>
            <a:endParaRPr lang="sr-Cyrl-RS" dirty="0"/>
          </a:p>
          <a:p>
            <a:pPr marL="0" indent="0">
              <a:buNone/>
            </a:pPr>
            <a:r>
              <a:rPr lang="sr-Cyrl-R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Припремио: Марко Тешић, сарадник за управљање имовином СКГО</a:t>
            </a:r>
          </a:p>
          <a:p>
            <a:pPr marL="0" indent="0">
              <a:buNone/>
            </a:pPr>
            <a:r>
              <a:rPr lang="sr-Cyrl-RS" dirty="0"/>
              <a:t>                                   </a:t>
            </a:r>
            <a:r>
              <a:rPr lang="sr-Cyrl-R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март 2019.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3D5656-08A8-4AEB-AC11-8ADCC617E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00412-C64E-4AC8-A699-30634F97F20F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6401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344EC-7312-4DB6-8C19-EBB353A50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76201"/>
            <a:ext cx="8153400" cy="685800"/>
          </a:xfrm>
        </p:spPr>
        <p:txBody>
          <a:bodyPr/>
          <a:lstStyle/>
          <a:p>
            <a:br>
              <a:rPr lang="sr-Cyrl-RS" b="1" dirty="0"/>
            </a:br>
            <a:r>
              <a:rPr lang="sr-Cyrl-R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Члан 1. </a:t>
            </a:r>
            <a:b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AD1690-820F-4748-AFE6-356A2DACC5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914400"/>
            <a:ext cx="8458200" cy="5807074"/>
          </a:xfrm>
        </p:spPr>
        <p:txBody>
          <a:bodyPr/>
          <a:lstStyle/>
          <a:p>
            <a:pPr marL="0" indent="0" algn="just">
              <a:buNone/>
            </a:pPr>
            <a:r>
              <a:rPr lang="sr-Cyrl-RS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 Закону о претварању права коришћења у право својине на грађевинском земљишту уз накнаду („Службени гласник РС“, број 64/15), у члану 1. став 2. тачка 1. речи: „у статусном смислу“ замењују се речима: „који су теретним правним послом стекли непокретност од субјекта приватизације или његовог правног следбеника у статусном смислу, и после 2009. године“.</a:t>
            </a:r>
          </a:p>
          <a:p>
            <a:pPr marL="0" indent="0" algn="just">
              <a:buNone/>
            </a:pPr>
            <a:endParaRPr lang="sr-Cyrl-R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sr-Cyrl-RS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ОБРАЗЛОЖЕЊЕ:</a:t>
            </a:r>
            <a:r>
              <a:rPr lang="sr-Cyrl-R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0" indent="0" algn="just">
              <a:buNone/>
            </a:pPr>
            <a:r>
              <a:rPr lang="sr-Cyrl-R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Чланом 1. Предлога Измена и допуна закона врши се допуна члана 1. став 2. тачка 1. Закона у смислу да се питање правног следбеништва у статусном смислу проширује и на она лица која су теретним правним послом стекла непокретности од субјекта приватизације и после 2009. године. </a:t>
            </a:r>
            <a:r>
              <a:rPr lang="sr-Cyrl-C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Основни Закон не даје појашњење ко се сматра „следбеником у статусном смислу“. Једно тумачење је да се питање </a:t>
            </a:r>
            <a:r>
              <a:rPr lang="sr-Cyrl-C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следбеништ</a:t>
            </a:r>
            <a:r>
              <a:rPr lang="sr-Cyrl-R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</a:t>
            </a:r>
            <a:r>
              <a:rPr lang="sr-Cyrl-C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 мора извлачити из статуса претходника. У најкраћем то би значило да се правним следбеником сматра само оно правно лице које је ступило у сва права и обавезе свог претходника (према подацима из АПР-а). Стога, основна замисао измене закона у овом делу јесте да се прошири круг лица која би била обвезници плаћања накнаде за конверзију, јер не би било добро да орган одбије захтев странака и да они врше конверзију пред РГЗ-ом без накнаде. На овај начин би привредна друштва могла да отуђе непокретности и избегну конверзију уз накнаду, што би било у супротности са одлуком Уставног суда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број IУз-68/2013 ("Службени гласник РС", број 98/2013) </a:t>
            </a:r>
            <a:r>
              <a:rPr lang="sr-Cyrl-C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која је </a:t>
            </a:r>
            <a:r>
              <a:rPr lang="sr-Cyrl-C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исходовала</a:t>
            </a:r>
            <a:r>
              <a:rPr lang="sr-Cyrl-C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доношење </a:t>
            </a:r>
            <a:r>
              <a:rPr lang="sr-Cyrl-R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самог</a:t>
            </a:r>
            <a:r>
              <a:rPr lang="sr-Cyrl-C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Закона.</a:t>
            </a:r>
            <a:r>
              <a:rPr lang="sr-Cyrl-C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B5D048-1B50-49A1-9603-611CA90EF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00412-C64E-4AC8-A699-30634F97F20F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8821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9B136-3A09-4C51-A518-2066AA2FD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Члан 2. 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257C9D-2DF0-4BA5-9758-6CA1438C3A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sr-Cyrl-RS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 члану 7. став 4. после речи: „са списка овлашћених судских вештака“, додају се речи: „или лиценцираних проценитеља“.</a:t>
            </a:r>
            <a:endParaRPr lang="en-US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r-Cyrl-R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sr-Cyrl-RS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ОБРАЗЛОЖЕЊЕ:</a:t>
            </a:r>
          </a:p>
          <a:p>
            <a:pPr marL="0" indent="0" algn="just">
              <a:buNone/>
            </a:pPr>
            <a:r>
              <a:rPr lang="sr-Cyrl-R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Чланом 2. Предлога измена и допуна закона предлаже се допуна члана 7. Закона увођењем могућности да поред вештака грађевинске струке, изабраног са листе овлашћених судских вештака, извештај о умањењу висине накнаде сачини и лиценцирани проценитељ, што је свакако значајно решење обзиром да је од ступања на снагу Закона о проценитељима вредности непокретности обавеза првостепеног органа да за процену вредности ангажује та лица. </a:t>
            </a:r>
            <a:endParaRPr 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2BCF71-F40A-4C99-B423-32D1F6B85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00412-C64E-4AC8-A699-30634F97F20F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967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3DCC8-02AA-4B6B-9F40-2BFF341B0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sr-Cyrl-R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Члан 3. 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5FFAFB-87D8-41C0-97DF-7C53F3711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959475"/>
          </a:xfrm>
        </p:spPr>
        <p:txBody>
          <a:bodyPr/>
          <a:lstStyle/>
          <a:p>
            <a:pPr marL="0" indent="0" algn="just">
              <a:buNone/>
            </a:pPr>
            <a:r>
              <a:rPr lang="sr-Cyrl-R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Члан 8. став 5. Закона мења се и гласи: „Ако су на катастарској парцели изграђени објекти са одобрењем надлежног органа, који нису предмет уписа у јавну књигу о евиденцији непокретности и правима на њима (интерна саобраћајница, и др.) површину земљишта испод ових објеката утврђује вештак геодетске струке са списка сталних судских вештака, или лиценцирани проценитељ, док се површина земљишта за редовну употребу објекта израчунава према правилима и процедурама из члана 8. став 3. овог закона“. </a:t>
            </a:r>
          </a:p>
          <a:p>
            <a:pPr marL="0" indent="0" algn="just">
              <a:buNone/>
            </a:pPr>
            <a:endParaRPr lang="sr-Cyrl-R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sr-Cyrl-RS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ОБРАЗЛОЖЕЊЕ: </a:t>
            </a:r>
            <a:endParaRPr lang="en-US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sr-Cyrl-R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Чланом 3. Предлога измена и допуна закона као резултат радионица о конверзији и озакоњењу, и из праксе рада органа јединица локалне самоуправе задужених за имовинско-правне послове, као и праксе рада другостепених органа, утврђено је да у пракси постоји неједнака примена одредбе члана 8. став 3. Закона. Наиме, површина земљишта која се налази испод објекта који није био предмет уписа у катастру сматрала се као површина за редовну употребу главног објекта који је нпр. предмет конверзије. У том случају, та површина се никада није израчунавала према обрасцу из члана 8. став 3. Закона о конверзији већ се искључиво додавала као неспорна на крају пошто се утврди површина земљишта за редовну употребу објекта који је предмет конверзије. 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sr-Cyrl-R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Овим Изменама и допунама закона се предлаже решење да се и та површина земљишта израчунава на исти начин као и површина земљишта за редовну употребу објекта који јесте предмет уписа и који је предмет конверзије. 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36579A-2773-4CC8-B79D-90AAB7BA5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00412-C64E-4AC8-A699-30634F97F20F}" type="slidenum">
              <a:rPr lang="en-US" altLang="en-US" smtClean="0"/>
              <a:pPr/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10510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50237-FAED-4ED0-9AEC-981D083D6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701675"/>
          </a:xfrm>
        </p:spPr>
        <p:txBody>
          <a:bodyPr/>
          <a:lstStyle/>
          <a:p>
            <a:r>
              <a:rPr lang="sr-Cyrl-R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Члан 4. 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7C4F9-A16C-4415-A201-CBD38B1590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838200"/>
            <a:ext cx="8610600" cy="5943600"/>
          </a:xfrm>
        </p:spPr>
        <p:txBody>
          <a:bodyPr/>
          <a:lstStyle/>
          <a:p>
            <a:pPr marL="0" indent="0" algn="just">
              <a:buNone/>
            </a:pPr>
            <a:r>
              <a:rPr lang="sr-Cyrl-R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Члан 9. став 1. Закона мења се и гласи: „Када су предмет конверзије катастарске парцеле грађевинског земљишта у оквиру комплекса (индустријског, стамбеног и др.), у оквиру кога се налазе и површине јавне намене, пре одређивања висине накнаде за претварање права коришћења у право својине, треба извршити препарцелацију предметне парцеле, и издвојити површину парцеле јавне намене, а потом утврдити висину накнаде на начин прописан одредбама овог закона“. </a:t>
            </a:r>
          </a:p>
          <a:p>
            <a:pPr marL="0" indent="0" algn="just">
              <a:buNone/>
            </a:pPr>
            <a:endParaRPr lang="sr-Cyrl-RS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sr-Cyrl-RS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ОБРАЗЛОЖЕЊЕ: </a:t>
            </a:r>
          </a:p>
          <a:p>
            <a:pPr marL="0" indent="0" algn="just">
              <a:buNone/>
            </a:pPr>
            <a:r>
              <a:rPr lang="sr-Cyrl-R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 члану 4. предложеном Изменом и допуном закона регулише се на један објективан начин питање да површина земљишта јавне намене не може бити основ за умањење код израчунавање висине накнаде за земљиште у оквиру комплекса. Наиме, чланом 6. Закона о конверзији предвиђено је да се земљиште јавне намене изузима из поступка конверзије и да не може бити предмет конверзије. Стога је јако основано, а што се у пракси показало као потребно, да се иде на изузимање земљишта које је планским актом одређено као земљиште јавне намене, јер се тржишна вредност земљишта које није у промету не може утврђивати. 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sr-Cyrl-R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Препарцелацијом земљишта и издвајањем површине земљишта јавне намене, у смислу прописа којим је регулисано планирање и изградња површина земљишта јавне намене се издваја у засебну парцелу и не представља предмет даљег поступка. Дакле, питање препарцелације земљишта у оквиру комплекса се уз питање комплекса, развргнућа </a:t>
            </a:r>
            <a:r>
              <a:rPr lang="sr-Cyrl-R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сукорисничке</a:t>
            </a:r>
            <a:r>
              <a:rPr lang="sr-Cyrl-R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заједнице и питање реституције мора третирати као претходно питање код конверзије земљишта. 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endParaRPr lang="en-US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5D38ED-EA96-4D44-9767-963688846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00412-C64E-4AC8-A699-30634F97F20F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7901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D122A-3A66-48E2-9A15-583BA42E3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714375"/>
          </a:xfrm>
        </p:spPr>
        <p:txBody>
          <a:bodyPr/>
          <a:lstStyle/>
          <a:p>
            <a:r>
              <a:rPr lang="sr-Cyrl-R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Члан 5.</a:t>
            </a:r>
            <a:r>
              <a:rPr lang="sr-Cyrl-R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D1372-3683-4CFC-89EE-3771C82D73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668962"/>
          </a:xfrm>
        </p:spPr>
        <p:txBody>
          <a:bodyPr/>
          <a:lstStyle/>
          <a:p>
            <a:pPr marL="0" indent="0" algn="just">
              <a:buNone/>
            </a:pPr>
            <a:r>
              <a:rPr lang="sr-Cyrl-RS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 члану 11. став 8. реч: „закључком“, замењују се речју: „решењем“.</a:t>
            </a:r>
            <a:endParaRPr lang="en-US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sr-Cyrl-RS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 члану 11. ставови 9. и 10. реч: „закључка“, замењују се речју: „решења“.</a:t>
            </a:r>
          </a:p>
          <a:p>
            <a:pPr marL="0" indent="0" algn="just">
              <a:buNone/>
            </a:pPr>
            <a:endParaRPr lang="en-US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sr-Cyrl-RS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ОБРАЗЛОЖЕЊЕ:</a:t>
            </a:r>
          </a:p>
          <a:p>
            <a:pPr marL="0" indent="0" algn="just">
              <a:buNone/>
            </a:pPr>
            <a:r>
              <a:rPr lang="sr-Cyrl-R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Чланом 5. врши се усклађивање Закона о претварању права коришћења у право својине на грађевинском земљишту уз накнаду са Законом о општем управном поступку („Службени гласник РС“, број 18/16). </a:t>
            </a:r>
            <a:endParaRPr 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sr-Cyrl-R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Наиме, према Закону о општем управном поступку закључак јесте управни акт којим се поступком управља, али се против истог не може изјавити жалба, нити се може покренути управни спор. С тим у вези како се ради о акту којим се поступком само управља, а у поступку претварања права коришћења у право својине на грађевинском земљишту код доношења одлуке којом се захтев странке одбацује и где се решава негативно о том захтеву, став је предлагача закона да се о истом решава решењем, како би странка имала право на правни лек.</a:t>
            </a:r>
            <a:endParaRPr 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en-US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C8F9DC-9AF5-4891-AF59-A9D345F70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00412-C64E-4AC8-A699-30634F97F20F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3289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7A5BE-8AA2-4C04-BC57-3B6C44AEE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74638"/>
            <a:ext cx="8001000" cy="792162"/>
          </a:xfrm>
        </p:spPr>
        <p:txBody>
          <a:bodyPr/>
          <a:lstStyle/>
          <a:p>
            <a:br>
              <a:rPr lang="sr-Cyrl-RS" b="1" dirty="0"/>
            </a:br>
            <a:r>
              <a:rPr lang="sr-Cyrl-R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РАЗЛОЗИ ЗА ИЗМЕНУ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FC9D0-1649-44E3-8E70-B49756E9C9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211763"/>
          </a:xfrm>
        </p:spPr>
        <p:txBody>
          <a:bodyPr/>
          <a:lstStyle/>
          <a:p>
            <a:pPr marL="0" indent="0" algn="just">
              <a:buNone/>
            </a:pPr>
            <a:endParaRPr lang="sr-Cyrl-R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sr-Cyrl-R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Разлози за доношење овог закона садржани су у потреби да се отклоне недостаци који су садржани у досадашњој примени Закона као и потреби да се решења из Закона ускладе са Законом о општем управном поступку који је у међувремену ступио на правну снагу. Основна замисао јесте да се надлежним имовинско-правним службама ЈЛС олакша посао код доношења појединачних одлука </a:t>
            </a:r>
            <a:r>
              <a:rPr lang="sr-Cyrl-RS"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захтевима  </a:t>
            </a:r>
            <a:r>
              <a:rPr lang="sr-Cyrl-R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странака за конверзију права коришћења у право својине, да се смање ризици од евентуалних жалби и избегну већи трошкови дуготрајних управних поступака и на крају да се повећају приходи ЈЛС (10-50% утврђене висине накнаде за конверзију иде у корист ЈЛС).  </a:t>
            </a:r>
          </a:p>
          <a:p>
            <a:pPr marL="0" indent="0" algn="just">
              <a:buNone/>
            </a:pPr>
            <a:endParaRPr lang="sr-Cyrl-R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endParaRPr lang="sr-Cyrl-R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endParaRPr 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C71C6B-C454-4F74-9871-E5B279BB0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00412-C64E-4AC8-A699-30634F97F20F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2865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14F93304EF47428C4C165DE8823F0B" ma:contentTypeVersion="5" ma:contentTypeDescription="Create a new document." ma:contentTypeScope="" ma:versionID="bc307d85b7b0af553a051a304e92022a">
  <xsd:schema xmlns:xsd="http://www.w3.org/2001/XMLSchema" xmlns:xs="http://www.w3.org/2001/XMLSchema" xmlns:p="http://schemas.microsoft.com/office/2006/metadata/properties" xmlns:ns2="10105a3f-9bbf-4063-9264-0130991ecce7" xmlns:ns3="4a1e31c7-9c5a-4c81-b8f0-f400ab8f1618" targetNamespace="http://schemas.microsoft.com/office/2006/metadata/properties" ma:root="true" ma:fieldsID="f23d48d93974319c36492f27d9e3e51a" ns2:_="" ns3:_="">
    <xsd:import namespace="10105a3f-9bbf-4063-9264-0130991ecce7"/>
    <xsd:import namespace="4a1e31c7-9c5a-4c81-b8f0-f400ab8f161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105a3f-9bbf-4063-9264-0130991ecc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1e31c7-9c5a-4c81-b8f0-f400ab8f1618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7148545-7A57-4D6E-849A-74EE0A499FAB}">
  <ds:schemaRefs>
    <ds:schemaRef ds:uri="http://purl.org/dc/dcmitype/"/>
    <ds:schemaRef ds:uri="http://schemas.microsoft.com/office/infopath/2007/PartnerControls"/>
    <ds:schemaRef ds:uri="10105a3f-9bbf-4063-9264-0130991ecce7"/>
    <ds:schemaRef ds:uri="http://purl.org/dc/elements/1.1/"/>
    <ds:schemaRef ds:uri="http://schemas.microsoft.com/office/2006/metadata/properties"/>
    <ds:schemaRef ds:uri="4a1e31c7-9c5a-4c81-b8f0-f400ab8f1618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E44B137-5A29-44C3-8BCC-EC694214B9D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184CE5E-79FD-46DE-A6C7-33CAE2C1BD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105a3f-9bbf-4063-9264-0130991ecce7"/>
    <ds:schemaRef ds:uri="4a1e31c7-9c5a-4c81-b8f0-f400ab8f161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1794</TotalTime>
  <Words>1178</Words>
  <Application>Microsoft Office PowerPoint</Application>
  <PresentationFormat>On-screen Show (4:3)</PresentationFormat>
  <Paragraphs>46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Tahoma</vt:lpstr>
      <vt:lpstr>Office Theme</vt:lpstr>
      <vt:lpstr>   ИНИЦИЈАТИВА ЗА ДОНОШЕЊЕ ЗАКОНА О  ИЗМЕНАМА И ДОПУНАМА ЗАКОНА О ПРЕТВАРАЊУ ПРАВА КОРИШЋЕЊА У ПРАВО СВОЈИНЕ НА ГРАЂЕВИНСКОМ ЗЕМЉИШТУ УЗ НАКНАДУ  -ПРЕДЛОГ ИЗМЕНА ЗАКОНА-</vt:lpstr>
      <vt:lpstr> Члан 1.  </vt:lpstr>
      <vt:lpstr>Члан 2. </vt:lpstr>
      <vt:lpstr>Члан 3. </vt:lpstr>
      <vt:lpstr>Члан 4. </vt:lpstr>
      <vt:lpstr>Члан 5. </vt:lpstr>
      <vt:lpstr> РАЗЛОЗИ ЗА ИЗМЕНУ </vt:lpstr>
    </vt:vector>
  </TitlesOfParts>
  <Company>Acer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Valued Acer Customer</dc:creator>
  <cp:lastModifiedBy>Klara Danilovic</cp:lastModifiedBy>
  <cp:revision>115</cp:revision>
  <dcterms:created xsi:type="dcterms:W3CDTF">2011-05-02T13:38:29Z</dcterms:created>
  <dcterms:modified xsi:type="dcterms:W3CDTF">2019-03-18T10:16:08Z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0x0101004714F93304EF47428C4C165DE8823F0B</vt:lpwstr>
  </property>
</Properties>
</file>