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9" r:id="rId6"/>
    <p:sldId id="261" r:id="rId7"/>
    <p:sldId id="262" r:id="rId8"/>
    <p:sldId id="263" r:id="rId9"/>
    <p:sldId id="271" r:id="rId10"/>
    <p:sldId id="270" r:id="rId11"/>
    <p:sldId id="268" r:id="rId12"/>
    <p:sldId id="269" r:id="rId13"/>
    <p:sldId id="267" r:id="rId14"/>
    <p:sldId id="274" r:id="rId15"/>
    <p:sldId id="273" r:id="rId16"/>
    <p:sldId id="272" r:id="rId17"/>
    <p:sldId id="264" r:id="rId18"/>
    <p:sldId id="266" r:id="rId19"/>
    <p:sldId id="258" r:id="rId20"/>
  </p:sldIdLst>
  <p:sldSz cx="12192000" cy="6858000"/>
  <p:notesSz cx="6858000" cy="9144000"/>
  <p:defaultTextStyle>
    <a:defPPr>
      <a:defRPr lang="e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5451"/>
    <a:srgbClr val="AF19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71BD04A-879E-E3B5-EC37-1A3334382C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1BB33F-A904-59DB-2B36-8A3B92083C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5937" y="2643661"/>
            <a:ext cx="10012740" cy="979157"/>
          </a:xfrm>
        </p:spPr>
        <p:txBody>
          <a:bodyPr anchor="t">
            <a:normAutofit/>
          </a:bodyPr>
          <a:lstStyle>
            <a:lvl1pPr algn="l">
              <a:defRPr sz="3000" b="1" i="0">
                <a:solidFill>
                  <a:srgbClr val="E05451"/>
                </a:solidFill>
                <a:latin typeface="Montserrat" pitchFamily="2" charset="77"/>
              </a:defRPr>
            </a:lvl1pPr>
          </a:lstStyle>
          <a:p>
            <a:r>
              <a:rPr lang="sr-Cyrl-RS" dirty="0"/>
              <a:t>Место за назив догађаја или пројекта</a:t>
            </a:r>
            <a:endParaRPr lang="en-R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EC0608-77A7-AA8E-4ABD-1FF0A140F5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95936" y="3710112"/>
            <a:ext cx="10012739" cy="914132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rgbClr val="E05451"/>
                </a:solidFill>
                <a:latin typeface="Montserra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Cyrl-RS" dirty="0"/>
              <a:t>Место за поднаслов</a:t>
            </a:r>
            <a:endParaRPr lang="en-R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8960D79-9199-4481-65A8-ABF242CD8F9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972310" y="493290"/>
            <a:ext cx="3374409" cy="1257133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C9EEDF52-BE71-7FF9-67AD-BE6CA3A78CEB}"/>
              </a:ext>
            </a:extLst>
          </p:cNvPr>
          <p:cNvSpPr txBox="1">
            <a:spLocks/>
          </p:cNvSpPr>
          <p:nvPr userDrawn="1"/>
        </p:nvSpPr>
        <p:spPr>
          <a:xfrm>
            <a:off x="1411848" y="5708643"/>
            <a:ext cx="8306918" cy="44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rgbClr val="AF191C"/>
                </a:solidFill>
                <a:latin typeface="Montserrat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Cyrl-RS" sz="1400" dirty="0">
                <a:solidFill>
                  <a:srgbClr val="E05451"/>
                </a:solidFill>
                <a:ea typeface="+mj-ea"/>
                <a:cs typeface="+mj-cs"/>
              </a:rPr>
              <a:t>Ову активност СКГО реализује у оквиру пројекта</a:t>
            </a:r>
            <a:r>
              <a:rPr lang="en-US" sz="1400" dirty="0">
                <a:solidFill>
                  <a:srgbClr val="E05451"/>
                </a:solidFill>
                <a:ea typeface="+mj-ea"/>
                <a:cs typeface="+mj-cs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1" dirty="0">
                <a:solidFill>
                  <a:srgbClr val="E05451"/>
                </a:solidFill>
                <a:ea typeface="+mj-ea"/>
                <a:cs typeface="+mj-cs"/>
              </a:rPr>
              <a:t>„</a:t>
            </a:r>
            <a:r>
              <a:rPr lang="sr-Cyrl-RS" sz="1400" b="1" dirty="0">
                <a:solidFill>
                  <a:srgbClr val="E05451"/>
                </a:solidFill>
                <a:ea typeface="+mj-ea"/>
                <a:cs typeface="+mj-cs"/>
              </a:rPr>
              <a:t>Партнерство за добру локалну самоуправу”</a:t>
            </a:r>
            <a:r>
              <a:rPr lang="en-US" sz="1400" dirty="0">
                <a:solidFill>
                  <a:srgbClr val="E05451"/>
                </a:solidFill>
                <a:ea typeface="+mj-ea"/>
                <a:cs typeface="+mj-cs"/>
              </a:rPr>
              <a:t> </a:t>
            </a:r>
            <a:r>
              <a:rPr lang="sr-Cyrl-RS" sz="1400" dirty="0">
                <a:solidFill>
                  <a:srgbClr val="E05451"/>
                </a:solidFill>
                <a:ea typeface="+mj-ea"/>
                <a:cs typeface="+mj-cs"/>
              </a:rPr>
              <a:t>који подржава Влада Швајцарске</a:t>
            </a:r>
            <a:endParaRPr lang="en-US" sz="1400" dirty="0">
              <a:solidFill>
                <a:srgbClr val="E05451"/>
              </a:solidFill>
              <a:ea typeface="+mj-ea"/>
              <a:cs typeface="+mj-cs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RS" sz="1400" dirty="0">
              <a:solidFill>
                <a:srgbClr val="E0545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A18C63-F168-FD9E-4390-B23E3EDBFB7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890253" y="648697"/>
            <a:ext cx="2177655" cy="986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49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762E19CA-2CDC-6362-4617-2073CD6D92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1BB33F-A904-59DB-2B36-8A3B92083C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9661" y="834869"/>
            <a:ext cx="10692678" cy="723856"/>
          </a:xfrm>
        </p:spPr>
        <p:txBody>
          <a:bodyPr anchor="t">
            <a:normAutofit/>
          </a:bodyPr>
          <a:lstStyle>
            <a:lvl1pPr algn="l">
              <a:defRPr sz="2400" b="1" i="0">
                <a:solidFill>
                  <a:srgbClr val="E05451"/>
                </a:solidFill>
                <a:latin typeface="Montserrat" pitchFamily="2" charset="77"/>
              </a:defRPr>
            </a:lvl1pPr>
          </a:lstStyle>
          <a:p>
            <a:r>
              <a:rPr lang="sr-Cyrl-RS" dirty="0"/>
              <a:t>Место за наслов</a:t>
            </a:r>
            <a:endParaRPr lang="en-R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EC0608-77A7-AA8E-4ABD-1FF0A140F5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49661" y="1514721"/>
            <a:ext cx="10692678" cy="299624"/>
          </a:xfrm>
        </p:spPr>
        <p:txBody>
          <a:bodyPr>
            <a:noAutofit/>
          </a:bodyPr>
          <a:lstStyle>
            <a:lvl1pPr marL="0" indent="0" algn="l">
              <a:buNone/>
              <a:defRPr sz="1800" b="0" i="0">
                <a:solidFill>
                  <a:srgbClr val="E05451"/>
                </a:solidFill>
                <a:latin typeface="Montserra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Cyrl-RS" dirty="0"/>
              <a:t>Место за поднаслов</a:t>
            </a:r>
            <a:endParaRPr lang="en-R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42CAEA34-6CA4-60AD-5C94-2A63256B1C2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49661" y="2125370"/>
            <a:ext cx="10692678" cy="3863817"/>
          </a:xfrm>
        </p:spPr>
        <p:txBody>
          <a:bodyPr>
            <a:normAutofit/>
          </a:bodyPr>
          <a:lstStyle>
            <a:lvl1pPr marL="0" indent="0">
              <a:buNone/>
              <a:defRPr sz="1200" b="0" i="0">
                <a:latin typeface="Montserrat" pitchFamily="2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Cyrl-RS" dirty="0"/>
              <a:t>Место за текст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697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E1B7ED6-906B-3F3E-2F75-7530FFC1F5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F875577-7B3F-C661-3E6E-FDBAAAB3FF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250831" y="2708031"/>
            <a:ext cx="5955323" cy="1746738"/>
          </a:xfrm>
        </p:spPr>
        <p:txBody>
          <a:bodyPr anchor="t">
            <a:normAutofit/>
          </a:bodyPr>
          <a:lstStyle>
            <a:lvl1pPr algn="l">
              <a:defRPr sz="3000" b="1" i="0">
                <a:solidFill>
                  <a:srgbClr val="E05451"/>
                </a:solidFill>
                <a:latin typeface="Montserrat" pitchFamily="2" charset="77"/>
              </a:defRPr>
            </a:lvl1pPr>
          </a:lstStyle>
          <a:p>
            <a:r>
              <a:rPr lang="sr-Cyrl-RS" dirty="0"/>
              <a:t>Место за текст</a:t>
            </a:r>
            <a:endParaRPr lang="en-R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BEB2D3F-0F1D-9031-AD55-95223900524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972310" y="493290"/>
            <a:ext cx="3374409" cy="125713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3F0F5D0-E089-344D-EB4E-AAAA4A2CF5D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890253" y="648697"/>
            <a:ext cx="2177655" cy="986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99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6BAA34-19E1-B781-E13D-36F253AE3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R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2C343-4A63-C3F7-F785-B2A3F3E33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E7435-2F19-D3F2-9F35-18FD0732B1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EF624-32F7-254E-AA50-7BD37E013890}" type="datetimeFigureOut">
              <a:rPr lang="en-RS" smtClean="0"/>
              <a:t>05/29/2025</a:t>
            </a:fld>
            <a:endParaRPr lang="e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B6C34-690E-ED7B-3D44-91166C9D28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85A32-9BA2-F85B-55ED-5C310D6058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5F14C-9293-614D-A253-CE387E657FE3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2996572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E3C4-3918-A3AB-D7A4-0CDF70231C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RS" dirty="0"/>
              <a:t>ПРИМЕНА ЗАКОНА О УГОСТИТЕЉСТВУ</a:t>
            </a:r>
            <a:endParaRPr lang="en-R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B03635-DA5E-235A-C6DB-851F25A63A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dirty="0"/>
              <a:t> </a:t>
            </a:r>
            <a:r>
              <a:rPr lang="sr-Cyrl-RS" dirty="0"/>
              <a:t>ПРИМЕРИ ИЗ ПРАКСЕ И НАЈЧЕШЋЕ ДИЛЕМЕ И ПИТАЊА У ВЕЗИ ПОВЕРЕНИХ ПОСЛОВА У ДЕЛУ ИНСПЕКЦИЈСКОГ НАДЗОРА</a:t>
            </a:r>
            <a:endParaRPr lang="en-RS" dirty="0"/>
          </a:p>
        </p:txBody>
      </p:sp>
    </p:spTree>
    <p:extLst>
      <p:ext uri="{BB962C8B-B14F-4D97-AF65-F5344CB8AC3E}">
        <p14:creationId xmlns:p14="http://schemas.microsoft.com/office/powerpoint/2010/main" val="1066885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975643"/>
          </a:xfrm>
        </p:spPr>
        <p:txBody>
          <a:bodyPr>
            <a:normAutofit/>
          </a:bodyPr>
          <a:lstStyle/>
          <a:p>
            <a:r>
              <a:rPr lang="sr-Cyrl-RS" dirty="0"/>
              <a:t>УСЛУГЕ СМЕШТЈА СЕ ПРУЖАЈУ У СОБАМА КОЈЕ НИСУ КАТЕГОРИСАНЕ</a:t>
            </a:r>
            <a:endParaRPr lang="en-R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Надзирани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субјекат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решење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категоризацији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пет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Инспектор на лицу места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утврђује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се услуге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пружају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седам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Констатовати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категорисане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да се услуге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пружају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још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две – уз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затечени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гости,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евентуално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некаква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евиденција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Решење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привременој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забрани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обављања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делатности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две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нису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категорисане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налагању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се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поднесе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захтев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категоризацију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ових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</a:p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Предузимање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казнених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мера подноси се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захтев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покретање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прекршајног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поступка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812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975643"/>
          </a:xfrm>
        </p:spPr>
        <p:txBody>
          <a:bodyPr>
            <a:normAutofit/>
          </a:bodyPr>
          <a:lstStyle/>
          <a:p>
            <a:pPr algn="ctr"/>
            <a:r>
              <a:rPr lang="sr-Cyrl-RS" dirty="0"/>
              <a:t>НАДЗИРАНИ СУБЈЕКАТ У СОБИ ИМА ВИШЕ КРЕВЕТА НЕГО ШТО ЈЕ ОДРЕЂЕНО РЕШЕЊЕМ О КАТЕГОРИЗАЦИЈИ</a:t>
            </a:r>
            <a:endParaRPr lang="en-R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Надзирани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субјекат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категорисаној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двокреветној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четири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кревета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Нема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гост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тражио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помоћни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лежај</a:t>
            </a: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Инспектор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констатује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решење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категоризацији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да 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тој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одређеној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четири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кревета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уместо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два.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Надзирани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субјекат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услуге у складу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стандардима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категорију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одређену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решењем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Захтев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покретање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прекршајног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поступка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049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975643"/>
          </a:xfrm>
        </p:spPr>
        <p:txBody>
          <a:bodyPr>
            <a:normAutofit/>
          </a:bodyPr>
          <a:lstStyle/>
          <a:p>
            <a:pPr algn="ctr"/>
            <a:r>
              <a:rPr lang="sr-Cyrl-RS" dirty="0"/>
              <a:t>ПРИМЕРИ ИЗ ПРАКСЕ О ПОСТУПАЊУ ИНСПЕКТОРА У КОНТРОЛИ РАДНОГ ВРЕМЕНА</a:t>
            </a:r>
            <a:endParaRPr lang="en-R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1691148"/>
            <a:ext cx="10692678" cy="4298039"/>
          </a:xfrm>
        </p:spPr>
        <p:txBody>
          <a:bodyPr>
            <a:normAutofit/>
          </a:bodyPr>
          <a:lstStyle/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Инспектор у делу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записника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односи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откривање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неправилности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констатује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контроли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поштовања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прописаног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радног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времена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издата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опомена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локал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испражњен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року од 10 минута.</a:t>
            </a: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о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угоститељству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предвиђена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опомена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казнена мера. Инспектор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конкретном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случају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дужан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изда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прекршајни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налог.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Инспкцијским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надзор контроле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поштовања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прописаног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радног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времена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започео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краја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прописаног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радног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времена и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трајао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још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времена. У надзору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нису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констатоване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неправилности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Инспектор у конкретном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случају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требао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започне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надзор пре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краја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прописаног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радног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времена</a:t>
            </a:r>
          </a:p>
        </p:txBody>
      </p:sp>
    </p:spTree>
    <p:extLst>
      <p:ext uri="{BB962C8B-B14F-4D97-AF65-F5344CB8AC3E}">
        <p14:creationId xmlns:p14="http://schemas.microsoft.com/office/powerpoint/2010/main" val="505652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97564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ПРИМЕРИ ИЗ ПРАКСЕ О ПОСТУПАЊУ ИНСПЕКТОРА У КОНТРОЛИ РАДНОГ ВРЕМЕНА</a:t>
            </a:r>
            <a:endParaRPr lang="en-R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инспекцијском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надзору контроле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придржавања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прописаног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радног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времена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започет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00,50 сати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констатовано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музика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престала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радом у 00,30 сати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свакако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инспектор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могао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утврди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јер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тада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објекту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Инспекцијском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надзору контроле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придржавања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прописаног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радног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времена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вршен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надзираном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субјекту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било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дозвољено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ради у прописано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радно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време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Поставља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питање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сврха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такве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контроле</a:t>
            </a:r>
          </a:p>
        </p:txBody>
      </p:sp>
    </p:spTree>
    <p:extLst>
      <p:ext uri="{BB962C8B-B14F-4D97-AF65-F5344CB8AC3E}">
        <p14:creationId xmlns:p14="http://schemas.microsoft.com/office/powerpoint/2010/main" val="454905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97564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ПРИМЕРИ ИЗ ПРАКСЕ О ПОСТУПАЊУ ИНСПЕКТОРА У КОНТРОЛИ </a:t>
            </a:r>
            <a:r>
              <a:rPr lang="sr-Cyrl-RS" dirty="0"/>
              <a:t>БОРАВИШНЕ ТАКСЕ</a:t>
            </a:r>
            <a:endParaRPr lang="en-R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2125370"/>
            <a:ext cx="10692678" cy="4295095"/>
          </a:xfrm>
        </p:spPr>
        <p:txBody>
          <a:bodyPr>
            <a:normAutofit/>
          </a:bodyPr>
          <a:lstStyle/>
          <a:p>
            <a:pPr algn="just"/>
            <a:r>
              <a:rPr lang="sr-Cyrl-R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прилогу записника налазе се докази о уплати боравишне таксе, а у записнику нису констатоване чињенице везане за уплату. </a:t>
            </a:r>
          </a:p>
          <a:p>
            <a:pPr algn="just"/>
            <a:r>
              <a:rPr lang="sr-Cyrl-R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конкретном случају из доказа неспорно се може утврдити да боравишна такса није уплаћена у прописаном року  до петог у месецу за претходни месец, нису предузете мере, није издат прекршајни налог. </a:t>
            </a:r>
          </a:p>
          <a:p>
            <a:pPr algn="just"/>
            <a:endParaRPr lang="sr-Cyrl-R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инспекцијском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надзору контроле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боравишне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таксе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записнички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констатовано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боравишна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такса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плаћена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12. 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месецу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претходни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месец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представља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неправилност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записнички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констатована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нити су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предузете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мере.  </a:t>
            </a:r>
            <a:endParaRPr lang="sr-Cyrl-R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460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975643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СЛУЖБЕНА САВЕТОДАВНА ПОСЕТА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942" y="1700982"/>
            <a:ext cx="11139947" cy="4288206"/>
          </a:xfrm>
        </p:spPr>
        <p:txBody>
          <a:bodyPr>
            <a:normAutofit fontScale="92500" lnSpcReduction="10000"/>
          </a:bodyPr>
          <a:lstStyle/>
          <a:p>
            <a:pPr algn="just"/>
            <a:endParaRPr lang="ru-RU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службеној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саветодавној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посети, инспектор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уручио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налог и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писао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извршеној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службеној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саветодавној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посети на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обрасцу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записника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Такође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констатовао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неправилности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да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сачинио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допис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препоруком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Службена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саветодавна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посета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вршена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привредног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субјекта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обавља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делатности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објекту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врсте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апартман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службеној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белешци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констатовано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се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надзирани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субјект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уписан у АПР у Регистру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привредних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субјеката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да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категорисан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Сачињен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допис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препоруком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се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категорише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Службена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саветодавна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посета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се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врши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нерегистрованих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субјеката</a:t>
            </a: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7172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A3ACE-A329-888F-3E26-AEC64A22AA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6624" y="1856233"/>
            <a:ext cx="5788152" cy="2743200"/>
          </a:xfrm>
        </p:spPr>
        <p:txBody>
          <a:bodyPr>
            <a:normAutofit fontScale="90000"/>
          </a:bodyPr>
          <a:lstStyle/>
          <a:p>
            <a:r>
              <a:rPr lang="sr-Latn-RS" dirty="0"/>
              <a:t>         </a:t>
            </a:r>
            <a:r>
              <a:rPr lang="ru-RU" dirty="0"/>
              <a:t>ХВАЛА НА ПАЖЊИ !!!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sr-Latn-RS" dirty="0"/>
              <a:t>     </a:t>
            </a:r>
            <a:r>
              <a:rPr lang="ru-RU" dirty="0"/>
              <a:t>Презентацију припремила:</a:t>
            </a:r>
            <a:br>
              <a:rPr lang="ru-RU" dirty="0"/>
            </a:br>
            <a:r>
              <a:rPr lang="sr-Latn-RS" dirty="0"/>
              <a:t>     </a:t>
            </a:r>
            <a:r>
              <a:rPr lang="ru-RU" dirty="0"/>
              <a:t>Јелена Сладић-Јаковљевић</a:t>
            </a:r>
            <a:br>
              <a:rPr lang="ru-RU" dirty="0"/>
            </a:br>
            <a:endParaRPr lang="en-RS" dirty="0"/>
          </a:p>
        </p:txBody>
      </p:sp>
    </p:spTree>
    <p:extLst>
      <p:ext uri="{BB962C8B-B14F-4D97-AF65-F5344CB8AC3E}">
        <p14:creationId xmlns:p14="http://schemas.microsoft.com/office/powerpoint/2010/main" val="1214171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1085371"/>
          </a:xfrm>
        </p:spPr>
        <p:txBody>
          <a:bodyPr>
            <a:normAutofit/>
          </a:bodyPr>
          <a:lstStyle/>
          <a:p>
            <a:r>
              <a:rPr lang="ru-RU" dirty="0"/>
              <a:t>ДА ЛИ ЈЕ ИНСПЕКТОР ДУЖАН ДА НАДЗИРАНОМ СУБЈЕКТУ, НА ЊЕГОВ ЗАХТЕВ, ОТКРИЈЕ ИДЕНТИТЕТ ПОДНОСИОЦА ПРИЈАВЕ ИЛИ ДА МУ ПОКАЖЕ ПРИЈАВУ?</a:t>
            </a:r>
            <a:endParaRPr lang="en-R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Инспектор је дужан да чува идентитет подносиоца пријаве, да га не открива надзираном субјекту, ради заштите идентитета лица које је поднело пријаву.</a:t>
            </a: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Подносилац пријаве није странка у поступку већ се поступак води по службеној дужности.</a:t>
            </a:r>
          </a:p>
          <a:p>
            <a:pPr algn="just"/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Разгледање 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списа (пријаву уклонити из списа предмета или предузети радње анонимизације ради заштите идентитета подносиоца пријаве </a:t>
            </a:r>
          </a:p>
        </p:txBody>
      </p:sp>
    </p:spTree>
    <p:extLst>
      <p:ext uri="{BB962C8B-B14F-4D97-AF65-F5344CB8AC3E}">
        <p14:creationId xmlns:p14="http://schemas.microsoft.com/office/powerpoint/2010/main" val="3019467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975643"/>
          </a:xfrm>
        </p:spPr>
        <p:txBody>
          <a:bodyPr>
            <a:normAutofit/>
          </a:bodyPr>
          <a:lstStyle/>
          <a:p>
            <a:r>
              <a:rPr lang="ru-RU" dirty="0"/>
              <a:t>КАДА СЕ СПРОВОДИ УТВРЂУЈУЋИ, А КАДА ПОТВРЂУЈУЋИ НАДЗОР?</a:t>
            </a:r>
            <a:endParaRPr lang="en-R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Оба надзора се спроводе на захтев надзираног субјекта (странке). </a:t>
            </a: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Утврђујући надзор се спроводи у случају када је позитивно решење или записник инспектора услов за почетак рада.</a:t>
            </a: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Потврђујући надзор се спроводи кад надзирани субјект тражи да му се у току пословања потврди законитост пословања.</a:t>
            </a: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Надзирани субјекти плаћају 2 административне таксе (за захтев и за решење)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810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975643"/>
          </a:xfrm>
        </p:spPr>
        <p:txBody>
          <a:bodyPr>
            <a:normAutofit/>
          </a:bodyPr>
          <a:lstStyle/>
          <a:p>
            <a:r>
              <a:rPr lang="ru-RU" dirty="0"/>
              <a:t>КОЈИ ЈЕ ОДНОС КОНТРОЛНЕ ЛИСТЕ И ЗАПИСНИКА?</a:t>
            </a:r>
            <a:endParaRPr lang="en-R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Контролна листа је прилог и саставни део записника. Тако да надзирани субјекат може да изјави примедбе на налазе записника и контролне листе. Чињенице утврђене помоћу контролне листе није неопходно понављати у записнику, осим у ситуацији када су потребна додатна образложења. Када се утврде неправилности преко контролне листе неопходно је да инспектор у делу записника који се односи на извођење доказа и утврђене чињенице то ближе образложи.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425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975643"/>
          </a:xfrm>
        </p:spPr>
        <p:txBody>
          <a:bodyPr>
            <a:normAutofit/>
          </a:bodyPr>
          <a:lstStyle/>
          <a:p>
            <a:r>
              <a:rPr lang="ru-RU" dirty="0"/>
              <a:t>НА КОЈИ НАЧИН ИНСПЕКЦИЈА ДА ПОСТУПИ КАДА СТРАНКА МЕЊА ИСКАЗ КОЈИ ЈЕ ДАЛА РАНИЈЕ У ПОСТУПКУ ИНСПЕКЦИЈСКОГ НАДЗОРА?</a:t>
            </a:r>
            <a:endParaRPr lang="en-R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-Инспекција примењује слободну оцену доказа.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-Основна доказна средства- материјални докази (подаци прикупљени по службеној дужности, увид у документацију, исправе, фотографије, увиђај, непосредно опажање инспектора)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-Помоћна доказна средства-персонални докази (изјава сведока, изјава странке) 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280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1441988"/>
          </a:xfrm>
        </p:spPr>
        <p:txBody>
          <a:bodyPr>
            <a:normAutofit/>
          </a:bodyPr>
          <a:lstStyle/>
          <a:p>
            <a:r>
              <a:rPr lang="ru-RU" dirty="0"/>
              <a:t>ДА ЛИ ИНСПЕКТОР КОЈИ УЧЕСТВУЈЕ У НАДЗОРУ КАО ПРАТЕЋИ ИНСПЕКТОР (ПОРЕД ВОДЕЋЕГ ИНСПЕКТОРА) ПОТПИСУЈЕ НАЛОГ ЗА ИНСПЕКЦИЈСКИ НАДЗОР И ЗАПИСНИК?</a:t>
            </a:r>
            <a:endParaRPr lang="en-R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2971800"/>
            <a:ext cx="10692678" cy="3017387"/>
          </a:xfrm>
        </p:spPr>
        <p:txBody>
          <a:bodyPr>
            <a:normAutofit/>
          </a:bodyPr>
          <a:lstStyle/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Није неопходно да пратећи инспектор потписује налог за инспекцијски надзор и записник.</a:t>
            </a: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Пратећи инспектор може да потпише записник, а и може да стави параф на папирни облик записника који потписује водећи инспектор. Оно што је потребно да се наведе у записнику је које радње је пратећи инспектор предузео у поступку.</a:t>
            </a: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Водећи инспектор потписује и решење.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02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1542572"/>
          </a:xfrm>
        </p:spPr>
        <p:txBody>
          <a:bodyPr>
            <a:normAutofit/>
          </a:bodyPr>
          <a:lstStyle/>
          <a:p>
            <a:r>
              <a:rPr lang="ru-RU" dirty="0"/>
              <a:t>ДА ЛИ ПРЕДУЗЕТНИК КОЈИ У СЕДИШТУ ИМА РЕГИСТРОВАНУ УГОСТИТЕЉСКУ ДЕЛАТОСТ ПОД ШИФРОМ 56.10 Делатност ресторана и покретних угоститељских објеката, НА ИСТОЈ АДРЕСИ ИМА ХОСТЕЛ  МОРА ДА РЕГИСТРУЈЕ ИЗДВОЈЕНО МЕСТО?</a:t>
            </a:r>
            <a:endParaRPr lang="en-R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2734056"/>
            <a:ext cx="10692678" cy="3255131"/>
          </a:xfrm>
        </p:spPr>
        <p:txBody>
          <a:bodyPr>
            <a:normAutofit/>
          </a:bodyPr>
          <a:lstStyle/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Не, јер у седишту има већ регистровану угоститељску делатност као претежну (56.10). </a:t>
            </a: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Чланом 5. Закона о угоститељству, између осталог, прописано је да, ако привредно друштво, друго правно лице и предузетник обавља угоститељску делатност у седишту, али не као претежну делатност, дужно је да за ту делатност региструје огранак, односно издвојено место, који се региструје у одговарајућем регистру.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795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9"/>
            <a:ext cx="10692678" cy="797286"/>
          </a:xfrm>
        </p:spPr>
        <p:txBody>
          <a:bodyPr>
            <a:normAutofit/>
          </a:bodyPr>
          <a:lstStyle/>
          <a:p>
            <a:r>
              <a:rPr lang="sr-Cyrl-RS" dirty="0"/>
              <a:t>УДРУЖЕЊЕ НЕРЕГИСТРОВАНО ОБАВЉА УГОСТИТЕЉСКУ ДЕЛАТНОСТ И ПОРЕД ЗАБРАНЕ </a:t>
            </a:r>
            <a:endParaRPr lang="en-R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2231923"/>
            <a:ext cx="10692678" cy="3757264"/>
          </a:xfrm>
        </p:spPr>
        <p:txBody>
          <a:bodyPr>
            <a:normAutofit/>
          </a:bodyPr>
          <a:lstStyle/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Уколико се у просторијама удружења које је регистровано у АПР у Регистар удружења обавља и угоститељска делатност која није регистрована у складу са законом (нерегистрован субјект), а удружење није поступило по решењу о привременој забрани обављања делатности, није могуђе запечатити просторије јер би се тиме спречила и активност за коју је удружење и регистровано.</a:t>
            </a: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Непосредно извршење решења о привременој забрани у овом случају је могуће на начин да инспектор запечати нпр. само точионицу пића или само кафемат јер они служе за обављање угоститељске делатности, за које удружење није регистровано.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409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1570004"/>
          </a:xfrm>
        </p:spPr>
        <p:txBody>
          <a:bodyPr>
            <a:normAutofit/>
          </a:bodyPr>
          <a:lstStyle/>
          <a:p>
            <a:r>
              <a:rPr lang="ru-RU" dirty="0"/>
              <a:t>На сајту власник објекта је истакао да се у Београду, Авалска 3  нуди смештај са описом смештајних јединица и ценама по особи. Да ли је то доказ инспектору да се ту обавља угоститељска делатност, с обзиром да на лицу места није затекао госте?</a:t>
            </a:r>
            <a:endParaRPr lang="en-R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3191256"/>
            <a:ext cx="10692678" cy="2797931"/>
          </a:xfrm>
        </p:spPr>
        <p:txBody>
          <a:bodyPr>
            <a:normAutofit/>
          </a:bodyPr>
          <a:lstStyle/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Да, имајући у виду члан 2. тачку 11) којом је прописано да продаја угоститељских и других услуга подразумева непосредну продају, нуђење, као и све друге активности понуде, оглашавања, маркетинга, промоције и сл. које за крајњи резултат имају продају те услуге.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065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ADCEB8184A204D8954175542BA33E1" ma:contentTypeVersion="14" ma:contentTypeDescription="Create a new document." ma:contentTypeScope="" ma:versionID="f856131d7ec3679628d897194670a143">
  <xsd:schema xmlns:xsd="http://www.w3.org/2001/XMLSchema" xmlns:xs="http://www.w3.org/2001/XMLSchema" xmlns:p="http://schemas.microsoft.com/office/2006/metadata/properties" xmlns:ns2="0b9f782b-6555-4c70-ab62-a2e84627f3cc" xmlns:ns3="e1d928ad-8fcd-4c9f-9639-bb1e055219af" targetNamespace="http://schemas.microsoft.com/office/2006/metadata/properties" ma:root="true" ma:fieldsID="7099fc20b8083383455c67ea21b92664" ns2:_="" ns3:_="">
    <xsd:import namespace="0b9f782b-6555-4c70-ab62-a2e84627f3cc"/>
    <xsd:import namespace="e1d928ad-8fcd-4c9f-9639-bb1e055219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9f782b-6555-4c70-ab62-a2e84627f3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5eb37d50-2a46-435d-99da-0464c82fad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d928ad-8fcd-4c9f-9639-bb1e055219a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38c8016-95c5-4df6-b76f-7ae3abb5fbac}" ma:internalName="TaxCatchAll" ma:showField="CatchAllData" ma:web="e1d928ad-8fcd-4c9f-9639-bb1e055219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9f782b-6555-4c70-ab62-a2e84627f3cc">
      <Terms xmlns="http://schemas.microsoft.com/office/infopath/2007/PartnerControls"/>
    </lcf76f155ced4ddcb4097134ff3c332f>
    <TaxCatchAll xmlns="e1d928ad-8fcd-4c9f-9639-bb1e055219af" xsi:nil="true"/>
  </documentManagement>
</p:properties>
</file>

<file path=customXml/itemProps1.xml><?xml version="1.0" encoding="utf-8"?>
<ds:datastoreItem xmlns:ds="http://schemas.openxmlformats.org/officeDocument/2006/customXml" ds:itemID="{342352AD-4214-4A37-AD71-3DBC39CC2F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9f782b-6555-4c70-ab62-a2e84627f3cc"/>
    <ds:schemaRef ds:uri="e1d928ad-8fcd-4c9f-9639-bb1e055219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4C57CD-51FD-440A-BB70-88DD227FB3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20EFE0-F856-4658-B05B-B929F0A8F7E4}">
  <ds:schemaRefs>
    <ds:schemaRef ds:uri="http://schemas.microsoft.com/office/2006/metadata/properties"/>
    <ds:schemaRef ds:uri="http://schemas.microsoft.com/office/infopath/2007/PartnerControls"/>
    <ds:schemaRef ds:uri="0b9f782b-6555-4c70-ab62-a2e84627f3cc"/>
    <ds:schemaRef ds:uri="e1d928ad-8fcd-4c9f-9639-bb1e055219a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1251</Words>
  <Application>Microsoft Office PowerPoint</Application>
  <PresentationFormat>Widescreen</PresentationFormat>
  <Paragraphs>68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Montserrat</vt:lpstr>
      <vt:lpstr>Times New Roman</vt:lpstr>
      <vt:lpstr>Office Theme</vt:lpstr>
      <vt:lpstr>ПРИМЕНА ЗАКОНА О УГОСТИТЕЉСТВУ</vt:lpstr>
      <vt:lpstr>ДА ЛИ ЈЕ ИНСПЕКТОР ДУЖАН ДА НАДЗИРАНОМ СУБЈЕКТУ, НА ЊЕГОВ ЗАХТЕВ, ОТКРИЈЕ ИДЕНТИТЕТ ПОДНОСИОЦА ПРИЈАВЕ ИЛИ ДА МУ ПОКАЖЕ ПРИЈАВУ?</vt:lpstr>
      <vt:lpstr>КАДА СЕ СПРОВОДИ УТВРЂУЈУЋИ, А КАДА ПОТВРЂУЈУЋИ НАДЗОР?</vt:lpstr>
      <vt:lpstr>КОЈИ ЈЕ ОДНОС КОНТРОЛНЕ ЛИСТЕ И ЗАПИСНИКА?</vt:lpstr>
      <vt:lpstr>НА КОЈИ НАЧИН ИНСПЕКЦИЈА ДА ПОСТУПИ КАДА СТРАНКА МЕЊА ИСКАЗ КОЈИ ЈЕ ДАЛА РАНИЈЕ У ПОСТУПКУ ИНСПЕКЦИЈСКОГ НАДЗОРА?</vt:lpstr>
      <vt:lpstr>ДА ЛИ ИНСПЕКТОР КОЈИ УЧЕСТВУЈЕ У НАДЗОРУ КАО ПРАТЕЋИ ИНСПЕКТОР (ПОРЕД ВОДЕЋЕГ ИНСПЕКТОРА) ПОТПИСУЈЕ НАЛОГ ЗА ИНСПЕКЦИЈСКИ НАДЗОР И ЗАПИСНИК?</vt:lpstr>
      <vt:lpstr>ДА ЛИ ПРЕДУЗЕТНИК КОЈИ У СЕДИШТУ ИМА РЕГИСТРОВАНУ УГОСТИТЕЉСКУ ДЕЛАТОСТ ПОД ШИФРОМ 56.10 Делатност ресторана и покретних угоститељских објеката, НА ИСТОЈ АДРЕСИ ИМА ХОСТЕЛ  МОРА ДА РЕГИСТРУЈЕ ИЗДВОЈЕНО МЕСТО?</vt:lpstr>
      <vt:lpstr>УДРУЖЕЊЕ НЕРЕГИСТРОВАНО ОБАВЉА УГОСТИТЕЉСКУ ДЕЛАТНОСТ И ПОРЕД ЗАБРАНЕ </vt:lpstr>
      <vt:lpstr>На сајту власник објекта је истакао да се у Београду, Авалска 3  нуди смештај са описом смештајних јединица и ценама по особи. Да ли је то доказ инспектору да се ту обавља угоститељска делатност, с обзиром да на лицу места није затекао госте?</vt:lpstr>
      <vt:lpstr>УСЛУГЕ СМЕШТЈА СЕ ПРУЖАЈУ У СОБАМА КОЈЕ НИСУ КАТЕГОРИСАНЕ</vt:lpstr>
      <vt:lpstr>НАДЗИРАНИ СУБЈЕКАТ У СОБИ ИМА ВИШЕ КРЕВЕТА НЕГО ШТО ЈЕ ОДРЕЂЕНО РЕШЕЊЕМ О КАТЕГОРИЗАЦИЈИ</vt:lpstr>
      <vt:lpstr>ПРИМЕРИ ИЗ ПРАКСЕ О ПОСТУПАЊУ ИНСПЕКТОРА У КОНТРОЛИ РАДНОГ ВРЕМЕНА</vt:lpstr>
      <vt:lpstr>ПРИМЕРИ ИЗ ПРАКСЕ О ПОСТУПАЊУ ИНСПЕКТОРА У КОНТРОЛИ РАДНОГ ВРЕМЕНА</vt:lpstr>
      <vt:lpstr>ПРИМЕРИ ИЗ ПРАКСЕ О ПОСТУПАЊУ ИНСПЕКТОРА У КОНТРОЛИ БОРАВИШНЕ ТАКСЕ</vt:lpstr>
      <vt:lpstr>СЛУЖБЕНА САВЕТОДАВНА ПОСЕТА</vt:lpstr>
      <vt:lpstr>         ХВАЛА НА ПАЖЊИ !!!         Презентацију припремила:      Јелена Сладић-Јаковљевић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Sladjana Grujic</cp:lastModifiedBy>
  <cp:revision>55</cp:revision>
  <dcterms:created xsi:type="dcterms:W3CDTF">2023-01-12T15:42:20Z</dcterms:created>
  <dcterms:modified xsi:type="dcterms:W3CDTF">2025-05-29T08:10:45Z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0x010100B7ADCEB8184A204D8954175542BA33E1</vt:lpwstr>
  </property>
</Properties>
</file>