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73" r:id="rId2"/>
    <p:sldMasterId id="2147483696" r:id="rId3"/>
  </p:sldMasterIdLst>
  <p:notesMasterIdLst>
    <p:notesMasterId r:id="rId23"/>
  </p:notesMasterIdLst>
  <p:sldIdLst>
    <p:sldId id="364" r:id="rId4"/>
    <p:sldId id="368" r:id="rId5"/>
    <p:sldId id="374" r:id="rId6"/>
    <p:sldId id="369" r:id="rId7"/>
    <p:sldId id="372" r:id="rId8"/>
    <p:sldId id="373" r:id="rId9"/>
    <p:sldId id="377" r:id="rId10"/>
    <p:sldId id="375" r:id="rId11"/>
    <p:sldId id="386" r:id="rId12"/>
    <p:sldId id="376" r:id="rId13"/>
    <p:sldId id="378" r:id="rId14"/>
    <p:sldId id="379" r:id="rId15"/>
    <p:sldId id="380" r:id="rId16"/>
    <p:sldId id="389" r:id="rId17"/>
    <p:sldId id="382" r:id="rId18"/>
    <p:sldId id="383" r:id="rId19"/>
    <p:sldId id="384" r:id="rId20"/>
    <p:sldId id="362" r:id="rId21"/>
    <p:sldId id="388" r:id="rId22"/>
  </p:sldIdLst>
  <p:sldSz cx="12192000" cy="6858000"/>
  <p:notesSz cx="6797675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lppt.com" initials="W" lastIdx="1" clrIdx="0">
    <p:extLst>
      <p:ext uri="{19B8F6BF-5375-455C-9EA6-DF929625EA0E}">
        <p15:presenceInfo xmlns:p15="http://schemas.microsoft.com/office/powerpoint/2012/main" userId="Allppt.co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EFFF"/>
    <a:srgbClr val="8F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54" autoAdjust="0"/>
    <p:restoredTop sz="96196" autoAdjust="0"/>
  </p:normalViewPr>
  <p:slideViewPr>
    <p:cSldViewPr snapToGrid="0" showGuides="1">
      <p:cViewPr varScale="1">
        <p:scale>
          <a:sx n="115" d="100"/>
          <a:sy n="115" d="100"/>
        </p:scale>
        <p:origin x="4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1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3E4C6-023E-47AF-97EE-8FB9B37075AF}" type="datetimeFigureOut">
              <a:rPr lang="en-GB" smtClean="0"/>
              <a:pPr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33488"/>
            <a:ext cx="5918200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48927"/>
            <a:ext cx="5438140" cy="38854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793"/>
            <a:ext cx="2945659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2793"/>
            <a:ext cx="2945659" cy="49510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4F7EE5-3652-43C7-A51C-8E8B72EB10D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7760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69305B-F07E-4C06-9D1D-CC04A453A50C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37ED28-799B-4E2A-8D88-86ABEEF88918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76EC41-3F30-4F8F-9B06-BFA098AFD8DD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93713" y="817563"/>
            <a:ext cx="5810250" cy="326866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79768" y="4008834"/>
            <a:ext cx="5438140" cy="511897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sr-Cyrl-CS" alt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sr-Cyrl-CS" alt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alt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27A5BA-8624-41B5-86FC-F0785EEE49C9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DB05156-7022-47FA-8449-64FDA730A9B5}"/>
              </a:ext>
            </a:extLst>
          </p:cNvPr>
          <p:cNvGrpSpPr/>
          <p:nvPr userDrawn="1"/>
        </p:nvGrpSpPr>
        <p:grpSpPr>
          <a:xfrm rot="5400000">
            <a:off x="5981671" y="5720329"/>
            <a:ext cx="228658" cy="1691575"/>
            <a:chOff x="7316420" y="1861156"/>
            <a:chExt cx="689857" cy="510345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3A6D6BC-9E2C-432C-9A5D-C060231AFDB0}"/>
                </a:ext>
              </a:extLst>
            </p:cNvPr>
            <p:cNvSpPr/>
            <p:nvPr/>
          </p:nvSpPr>
          <p:spPr>
            <a:xfrm>
              <a:off x="7316420" y="1861156"/>
              <a:ext cx="689857" cy="689857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81B2F-B325-4145-8798-0F28B0C98B7C}"/>
                </a:ext>
              </a:extLst>
            </p:cNvPr>
            <p:cNvSpPr/>
            <p:nvPr/>
          </p:nvSpPr>
          <p:spPr>
            <a:xfrm>
              <a:off x="7316420" y="2743875"/>
              <a:ext cx="689857" cy="689857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BE6035F-7CC6-46C7-9AEB-6ADA10B1D38B}"/>
                </a:ext>
              </a:extLst>
            </p:cNvPr>
            <p:cNvSpPr/>
            <p:nvPr/>
          </p:nvSpPr>
          <p:spPr>
            <a:xfrm>
              <a:off x="7316420" y="3626594"/>
              <a:ext cx="689857" cy="689857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5801913-98AE-438B-BDE8-12666D966E27}"/>
                </a:ext>
              </a:extLst>
            </p:cNvPr>
            <p:cNvSpPr/>
            <p:nvPr/>
          </p:nvSpPr>
          <p:spPr>
            <a:xfrm>
              <a:off x="7316420" y="4509313"/>
              <a:ext cx="689857" cy="689857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8C4E16A-515C-4D25-BD61-670F72620E9D}"/>
                </a:ext>
              </a:extLst>
            </p:cNvPr>
            <p:cNvSpPr/>
            <p:nvPr/>
          </p:nvSpPr>
          <p:spPr>
            <a:xfrm>
              <a:off x="7316420" y="5392032"/>
              <a:ext cx="689857" cy="689857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CCA7F11-F003-4C26-B567-7140268ADCEF}"/>
                </a:ext>
              </a:extLst>
            </p:cNvPr>
            <p:cNvSpPr/>
            <p:nvPr/>
          </p:nvSpPr>
          <p:spPr>
            <a:xfrm>
              <a:off x="7316420" y="6274751"/>
              <a:ext cx="689857" cy="689857"/>
            </a:xfrm>
            <a:prstGeom prst="ellipse">
              <a:avLst/>
            </a:prstGeom>
            <a:solidFill>
              <a:schemeClr val="accent6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324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8684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4472DF4-780C-4ADE-ADF2-F9FF59D5E3DF}"/>
              </a:ext>
            </a:extLst>
          </p:cNvPr>
          <p:cNvSpPr/>
          <p:nvPr userDrawn="1"/>
        </p:nvSpPr>
        <p:spPr>
          <a:xfrm>
            <a:off x="0" y="4146072"/>
            <a:ext cx="4218052" cy="4272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A4AA9B-DE3D-40EB-9F5D-E33991966CF3}"/>
              </a:ext>
            </a:extLst>
          </p:cNvPr>
          <p:cNvSpPr/>
          <p:nvPr userDrawn="1"/>
        </p:nvSpPr>
        <p:spPr>
          <a:xfrm>
            <a:off x="8014620" y="4146072"/>
            <a:ext cx="4218052" cy="427271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0BCB32D-63B6-403B-AF38-CB68742DC0CC}"/>
              </a:ext>
            </a:extLst>
          </p:cNvPr>
          <p:cNvSpPr/>
          <p:nvPr userDrawn="1"/>
        </p:nvSpPr>
        <p:spPr>
          <a:xfrm>
            <a:off x="3880338" y="4498201"/>
            <a:ext cx="4431324" cy="448874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>
            <a:softEdge rad="2032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5" name="Graphic 14">
            <a:extLst>
              <a:ext uri="{FF2B5EF4-FFF2-40B4-BE49-F238E27FC236}">
                <a16:creationId xmlns:a16="http://schemas.microsoft.com/office/drawing/2014/main" id="{EC269C82-1A20-453E-9C19-936C54DAF495}"/>
              </a:ext>
            </a:extLst>
          </p:cNvPr>
          <p:cNvGrpSpPr/>
          <p:nvPr userDrawn="1"/>
        </p:nvGrpSpPr>
        <p:grpSpPr>
          <a:xfrm>
            <a:off x="4181510" y="1466504"/>
            <a:ext cx="3966027" cy="3201070"/>
            <a:chOff x="2444748" y="555045"/>
            <a:chExt cx="7282048" cy="5727454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976E0F3D-2583-4D45-BFC6-CB87342E7D61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757FAD70-6D4B-482B-95A9-4E04FB55ECCF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D563A12-0F0A-4174-9A89-B35A42440D1A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0C2CEB12-9BC1-4648-9624-BD1C7A1F9020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80E5679B-A26F-4D11-A60A-B1A0979D6CDD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9D55C80-D642-4CD0-B4B5-4986DF17909C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874C12F8-D0E0-45A4-AC42-BDCA423A40CA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41FEF898-9667-4F86-A5F6-CEDDC6C293EB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4" name="Graphic 14">
            <a:extLst>
              <a:ext uri="{FF2B5EF4-FFF2-40B4-BE49-F238E27FC236}">
                <a16:creationId xmlns:a16="http://schemas.microsoft.com/office/drawing/2014/main" id="{6466E66D-3BAE-425D-BC41-650435BB6D1C}"/>
              </a:ext>
            </a:extLst>
          </p:cNvPr>
          <p:cNvGrpSpPr/>
          <p:nvPr userDrawn="1"/>
        </p:nvGrpSpPr>
        <p:grpSpPr>
          <a:xfrm>
            <a:off x="802991" y="2123122"/>
            <a:ext cx="2744170" cy="2214881"/>
            <a:chOff x="2444748" y="555045"/>
            <a:chExt cx="7282048" cy="572745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FBCB55E-BA4A-4722-B00E-1D42824A242D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756075A-4F2A-4B6D-9790-C67B8D4AAF71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753DD044-D8CB-4BE4-A652-EC88AE72017E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C0F7F19-7D20-46BD-BAF2-01D7B020C27A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DA2D2FE-EA18-49F0-9EF7-0F43A5C301F6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5A0640C-4A28-4749-A6D0-C5A294D5F97D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B336D64-6D18-4EB9-9791-519A52CC9A37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B9CE25C-4F42-4A53-A78D-C2B80F3231D2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23" name="Graphic 14">
            <a:extLst>
              <a:ext uri="{FF2B5EF4-FFF2-40B4-BE49-F238E27FC236}">
                <a16:creationId xmlns:a16="http://schemas.microsoft.com/office/drawing/2014/main" id="{4C761F98-172B-4C1D-AA69-0DDECF8B42B3}"/>
              </a:ext>
            </a:extLst>
          </p:cNvPr>
          <p:cNvGrpSpPr/>
          <p:nvPr userDrawn="1"/>
        </p:nvGrpSpPr>
        <p:grpSpPr>
          <a:xfrm>
            <a:off x="8753103" y="2123122"/>
            <a:ext cx="2744170" cy="2214881"/>
            <a:chOff x="2444748" y="555045"/>
            <a:chExt cx="7282048" cy="5727454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1DCA19F-9F67-49A5-A8DA-BAA1E14A3282}"/>
                </a:ext>
              </a:extLst>
            </p:cNvPr>
            <p:cNvSpPr/>
            <p:nvPr/>
          </p:nvSpPr>
          <p:spPr>
            <a:xfrm>
              <a:off x="4964693" y="5443837"/>
              <a:ext cx="2168250" cy="818208"/>
            </a:xfrm>
            <a:custGeom>
              <a:avLst/>
              <a:gdLst>
                <a:gd name="connsiteX0" fmla="*/ 1941333 w 2168250"/>
                <a:gd name="connsiteY0" fmla="*/ 525699 h 818207"/>
                <a:gd name="connsiteX1" fmla="*/ 1785874 w 2168250"/>
                <a:gd name="connsiteY1" fmla="*/ 30683 h 818207"/>
                <a:gd name="connsiteX2" fmla="*/ 1114943 w 2168250"/>
                <a:gd name="connsiteY2" fmla="*/ 30683 h 818207"/>
                <a:gd name="connsiteX3" fmla="*/ 1065851 w 2168250"/>
                <a:gd name="connsiteY3" fmla="*/ 30683 h 818207"/>
                <a:gd name="connsiteX4" fmla="*/ 390830 w 2168250"/>
                <a:gd name="connsiteY4" fmla="*/ 30683 h 818207"/>
                <a:gd name="connsiteX5" fmla="*/ 235370 w 2168250"/>
                <a:gd name="connsiteY5" fmla="*/ 525699 h 818207"/>
                <a:gd name="connsiteX6" fmla="*/ 259916 w 2168250"/>
                <a:gd name="connsiteY6" fmla="*/ 816162 h 818207"/>
                <a:gd name="connsiteX7" fmla="*/ 1065851 w 2168250"/>
                <a:gd name="connsiteY7" fmla="*/ 816162 h 818207"/>
                <a:gd name="connsiteX8" fmla="*/ 1114943 w 2168250"/>
                <a:gd name="connsiteY8" fmla="*/ 816162 h 818207"/>
                <a:gd name="connsiteX9" fmla="*/ 1920878 w 2168250"/>
                <a:gd name="connsiteY9" fmla="*/ 816162 h 818207"/>
                <a:gd name="connsiteX10" fmla="*/ 1941333 w 2168250"/>
                <a:gd name="connsiteY10" fmla="*/ 525699 h 818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168250" h="818207">
                  <a:moveTo>
                    <a:pt x="1941333" y="525699"/>
                  </a:moveTo>
                  <a:cubicBezTo>
                    <a:pt x="1789965" y="370239"/>
                    <a:pt x="1785874" y="30683"/>
                    <a:pt x="1785874" y="30683"/>
                  </a:cubicBezTo>
                  <a:lnTo>
                    <a:pt x="1114943" y="30683"/>
                  </a:lnTo>
                  <a:lnTo>
                    <a:pt x="1065851" y="30683"/>
                  </a:lnTo>
                  <a:lnTo>
                    <a:pt x="390830" y="30683"/>
                  </a:lnTo>
                  <a:cubicBezTo>
                    <a:pt x="390830" y="30683"/>
                    <a:pt x="386739" y="366148"/>
                    <a:pt x="235370" y="525699"/>
                  </a:cubicBezTo>
                  <a:cubicBezTo>
                    <a:pt x="84002" y="681158"/>
                    <a:pt x="-149188" y="816162"/>
                    <a:pt x="259916" y="816162"/>
                  </a:cubicBezTo>
                  <a:cubicBezTo>
                    <a:pt x="587199" y="816162"/>
                    <a:pt x="939029" y="816162"/>
                    <a:pt x="1065851" y="816162"/>
                  </a:cubicBezTo>
                  <a:cubicBezTo>
                    <a:pt x="1098579" y="816162"/>
                    <a:pt x="1114943" y="816162"/>
                    <a:pt x="1114943" y="816162"/>
                  </a:cubicBezTo>
                  <a:cubicBezTo>
                    <a:pt x="1245857" y="816162"/>
                    <a:pt x="1597686" y="816162"/>
                    <a:pt x="1920878" y="816162"/>
                  </a:cubicBezTo>
                  <a:cubicBezTo>
                    <a:pt x="2329982" y="816162"/>
                    <a:pt x="2092702" y="681158"/>
                    <a:pt x="1941333" y="525699"/>
                  </a:cubicBezTo>
                  <a:close/>
                </a:path>
              </a:pathLst>
            </a:custGeom>
            <a:gradFill>
              <a:gsLst>
                <a:gs pos="0">
                  <a:schemeClr val="bg1">
                    <a:lumMod val="75000"/>
                  </a:schemeClr>
                </a:gs>
                <a:gs pos="53000">
                  <a:schemeClr val="bg1">
                    <a:lumMod val="85000"/>
                  </a:schemeClr>
                </a:gs>
                <a:gs pos="83000">
                  <a:schemeClr val="bg1">
                    <a:lumMod val="7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6200000" scaled="0"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77B11387-2F56-4E1F-8723-F0F0CF79A78B}"/>
                </a:ext>
              </a:extLst>
            </p:cNvPr>
            <p:cNvSpPr/>
            <p:nvPr/>
          </p:nvSpPr>
          <p:spPr>
            <a:xfrm>
              <a:off x="2444748" y="555045"/>
              <a:ext cx="7282048" cy="4950157"/>
            </a:xfrm>
            <a:custGeom>
              <a:avLst/>
              <a:gdLst>
                <a:gd name="connsiteX0" fmla="*/ 7038632 w 7282048"/>
                <a:gd name="connsiteY0" fmla="*/ 30683 h 4950157"/>
                <a:gd name="connsiteX1" fmla="*/ 3704436 w 7282048"/>
                <a:gd name="connsiteY1" fmla="*/ 30683 h 4950157"/>
                <a:gd name="connsiteX2" fmla="*/ 3589886 w 7282048"/>
                <a:gd name="connsiteY2" fmla="*/ 30683 h 4950157"/>
                <a:gd name="connsiteX3" fmla="*/ 259781 w 7282048"/>
                <a:gd name="connsiteY3" fmla="*/ 30683 h 4950157"/>
                <a:gd name="connsiteX4" fmla="*/ 30683 w 7282048"/>
                <a:gd name="connsiteY4" fmla="*/ 259781 h 4950157"/>
                <a:gd name="connsiteX5" fmla="*/ 30683 w 7282048"/>
                <a:gd name="connsiteY5" fmla="*/ 4698558 h 4950157"/>
                <a:gd name="connsiteX6" fmla="*/ 239326 w 7282048"/>
                <a:gd name="connsiteY6" fmla="*/ 4931748 h 4950157"/>
                <a:gd name="connsiteX7" fmla="*/ 7042723 w 7282048"/>
                <a:gd name="connsiteY7" fmla="*/ 4931748 h 4950157"/>
                <a:gd name="connsiteX8" fmla="*/ 7251366 w 7282048"/>
                <a:gd name="connsiteY8" fmla="*/ 4698558 h 4950157"/>
                <a:gd name="connsiteX9" fmla="*/ 7251366 w 7282048"/>
                <a:gd name="connsiteY9" fmla="*/ 259781 h 4950157"/>
                <a:gd name="connsiteX10" fmla="*/ 7038632 w 7282048"/>
                <a:gd name="connsiteY10" fmla="*/ 30683 h 49501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282048" h="4950157">
                  <a:moveTo>
                    <a:pt x="7038632" y="30683"/>
                  </a:moveTo>
                  <a:lnTo>
                    <a:pt x="3704436" y="30683"/>
                  </a:lnTo>
                  <a:lnTo>
                    <a:pt x="3589886" y="30683"/>
                  </a:lnTo>
                  <a:lnTo>
                    <a:pt x="259781" y="30683"/>
                  </a:lnTo>
                  <a:cubicBezTo>
                    <a:pt x="141141" y="30683"/>
                    <a:pt x="30683" y="128868"/>
                    <a:pt x="30683" y="259781"/>
                  </a:cubicBezTo>
                  <a:lnTo>
                    <a:pt x="30683" y="4698558"/>
                  </a:lnTo>
                  <a:cubicBezTo>
                    <a:pt x="30683" y="4829472"/>
                    <a:pt x="124777" y="4931748"/>
                    <a:pt x="239326" y="4931748"/>
                  </a:cubicBezTo>
                  <a:lnTo>
                    <a:pt x="7042723" y="4931748"/>
                  </a:lnTo>
                  <a:cubicBezTo>
                    <a:pt x="7157272" y="4931748"/>
                    <a:pt x="7251366" y="4825380"/>
                    <a:pt x="7251366" y="4698558"/>
                  </a:cubicBezTo>
                  <a:lnTo>
                    <a:pt x="7251366" y="259781"/>
                  </a:lnTo>
                  <a:cubicBezTo>
                    <a:pt x="7251366" y="128868"/>
                    <a:pt x="7157272" y="30683"/>
                    <a:pt x="7038632" y="30683"/>
                  </a:cubicBez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733A570-34CE-4BC0-96F1-784046504334}"/>
                </a:ext>
              </a:extLst>
            </p:cNvPr>
            <p:cNvSpPr/>
            <p:nvPr/>
          </p:nvSpPr>
          <p:spPr>
            <a:xfrm>
              <a:off x="8706599" y="5435655"/>
              <a:ext cx="490925" cy="81821"/>
            </a:xfrm>
            <a:custGeom>
              <a:avLst/>
              <a:gdLst>
                <a:gd name="connsiteX0" fmla="*/ 32212 w 490924"/>
                <a:gd name="connsiteY0" fmla="*/ 30683 h 81820"/>
                <a:gd name="connsiteX1" fmla="*/ 64939 w 490924"/>
                <a:gd name="connsiteY1" fmla="*/ 71593 h 81820"/>
                <a:gd name="connsiteX2" fmla="*/ 461771 w 490924"/>
                <a:gd name="connsiteY2" fmla="*/ 71593 h 81820"/>
                <a:gd name="connsiteX3" fmla="*/ 498590 w 490924"/>
                <a:gd name="connsiteY3" fmla="*/ 30683 h 81820"/>
                <a:gd name="connsiteX4" fmla="*/ 32212 w 490924"/>
                <a:gd name="connsiteY4" fmla="*/ 30683 h 81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0924" h="81820">
                  <a:moveTo>
                    <a:pt x="32212" y="30683"/>
                  </a:moveTo>
                  <a:cubicBezTo>
                    <a:pt x="32212" y="30683"/>
                    <a:pt x="19938" y="67502"/>
                    <a:pt x="64939" y="71593"/>
                  </a:cubicBezTo>
                  <a:lnTo>
                    <a:pt x="461771" y="71593"/>
                  </a:lnTo>
                  <a:cubicBezTo>
                    <a:pt x="461771" y="71593"/>
                    <a:pt x="502681" y="75684"/>
                    <a:pt x="498590" y="30683"/>
                  </a:cubicBezTo>
                  <a:lnTo>
                    <a:pt x="32212" y="30683"/>
                  </a:lnTo>
                  <a:close/>
                </a:path>
              </a:pathLst>
            </a:custGeom>
            <a:solidFill>
              <a:srgbClr val="999999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06BF6594-0686-4B3A-8A22-E45AE30E1F02}"/>
                </a:ext>
              </a:extLst>
            </p:cNvPr>
            <p:cNvSpPr/>
            <p:nvPr/>
          </p:nvSpPr>
          <p:spPr>
            <a:xfrm>
              <a:off x="2481568" y="595956"/>
              <a:ext cx="7200228" cy="4336501"/>
            </a:xfrm>
            <a:custGeom>
              <a:avLst/>
              <a:gdLst>
                <a:gd name="connsiteX0" fmla="*/ 6973175 w 7200227"/>
                <a:gd name="connsiteY0" fmla="*/ 30683 h 4336501"/>
                <a:gd name="connsiteX1" fmla="*/ 3671707 w 7200227"/>
                <a:gd name="connsiteY1" fmla="*/ 30683 h 4336501"/>
                <a:gd name="connsiteX2" fmla="*/ 3561249 w 7200227"/>
                <a:gd name="connsiteY2" fmla="*/ 30683 h 4336501"/>
                <a:gd name="connsiteX3" fmla="*/ 259781 w 7200227"/>
                <a:gd name="connsiteY3" fmla="*/ 30683 h 4336501"/>
                <a:gd name="connsiteX4" fmla="*/ 30683 w 7200227"/>
                <a:gd name="connsiteY4" fmla="*/ 231144 h 4336501"/>
                <a:gd name="connsiteX5" fmla="*/ 30683 w 7200227"/>
                <a:gd name="connsiteY5" fmla="*/ 4330365 h 4336501"/>
                <a:gd name="connsiteX6" fmla="*/ 7185909 w 7200227"/>
                <a:gd name="connsiteY6" fmla="*/ 4330365 h 4336501"/>
                <a:gd name="connsiteX7" fmla="*/ 7185909 w 7200227"/>
                <a:gd name="connsiteY7" fmla="*/ 231144 h 4336501"/>
                <a:gd name="connsiteX8" fmla="*/ 6973175 w 7200227"/>
                <a:gd name="connsiteY8" fmla="*/ 30683 h 4336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4336501">
                  <a:moveTo>
                    <a:pt x="6973175" y="30683"/>
                  </a:moveTo>
                  <a:lnTo>
                    <a:pt x="3671707" y="30683"/>
                  </a:lnTo>
                  <a:lnTo>
                    <a:pt x="3561249" y="30683"/>
                  </a:lnTo>
                  <a:lnTo>
                    <a:pt x="259781" y="30683"/>
                  </a:lnTo>
                  <a:cubicBezTo>
                    <a:pt x="141141" y="30683"/>
                    <a:pt x="30683" y="112504"/>
                    <a:pt x="30683" y="231144"/>
                  </a:cubicBezTo>
                  <a:lnTo>
                    <a:pt x="30683" y="4330365"/>
                  </a:lnTo>
                  <a:lnTo>
                    <a:pt x="7185909" y="4330365"/>
                  </a:lnTo>
                  <a:lnTo>
                    <a:pt x="7185909" y="231144"/>
                  </a:lnTo>
                  <a:cubicBezTo>
                    <a:pt x="7185909" y="112504"/>
                    <a:pt x="7091815" y="30683"/>
                    <a:pt x="6973175" y="30683"/>
                  </a:cubicBezTo>
                  <a:close/>
                </a:path>
              </a:pathLst>
            </a:custGeom>
            <a:solidFill>
              <a:srgbClr val="231F2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F34423DA-D34F-461C-861F-85E6100E7803}"/>
                </a:ext>
              </a:extLst>
            </p:cNvPr>
            <p:cNvSpPr/>
            <p:nvPr/>
          </p:nvSpPr>
          <p:spPr>
            <a:xfrm>
              <a:off x="4968919" y="6159768"/>
              <a:ext cx="2168250" cy="122731"/>
            </a:xfrm>
            <a:custGeom>
              <a:avLst/>
              <a:gdLst>
                <a:gd name="connsiteX0" fmla="*/ 30683 w 2168250"/>
                <a:gd name="connsiteY0" fmla="*/ 34774 h 122731"/>
                <a:gd name="connsiteX1" fmla="*/ 30683 w 2168250"/>
                <a:gd name="connsiteY1" fmla="*/ 34774 h 122731"/>
                <a:gd name="connsiteX2" fmla="*/ 30683 w 2168250"/>
                <a:gd name="connsiteY2" fmla="*/ 38865 h 122731"/>
                <a:gd name="connsiteX3" fmla="*/ 30683 w 2168250"/>
                <a:gd name="connsiteY3" fmla="*/ 38865 h 122731"/>
                <a:gd name="connsiteX4" fmla="*/ 263872 w 2168250"/>
                <a:gd name="connsiteY4" fmla="*/ 96140 h 122731"/>
                <a:gd name="connsiteX5" fmla="*/ 1069807 w 2168250"/>
                <a:gd name="connsiteY5" fmla="*/ 96140 h 122731"/>
                <a:gd name="connsiteX6" fmla="*/ 1118899 w 2168250"/>
                <a:gd name="connsiteY6" fmla="*/ 96140 h 122731"/>
                <a:gd name="connsiteX7" fmla="*/ 1924834 w 2168250"/>
                <a:gd name="connsiteY7" fmla="*/ 96140 h 122731"/>
                <a:gd name="connsiteX8" fmla="*/ 2153932 w 2168250"/>
                <a:gd name="connsiteY8" fmla="*/ 30683 h 122731"/>
                <a:gd name="connsiteX9" fmla="*/ 2137568 w 2168250"/>
                <a:gd name="connsiteY9" fmla="*/ 30683 h 122731"/>
                <a:gd name="connsiteX10" fmla="*/ 2137568 w 2168250"/>
                <a:gd name="connsiteY10" fmla="*/ 30683 h 122731"/>
                <a:gd name="connsiteX11" fmla="*/ 30683 w 2168250"/>
                <a:gd name="connsiteY11" fmla="*/ 30683 h 1227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168250" h="122731">
                  <a:moveTo>
                    <a:pt x="30683" y="34774"/>
                  </a:moveTo>
                  <a:lnTo>
                    <a:pt x="30683" y="34774"/>
                  </a:lnTo>
                  <a:cubicBezTo>
                    <a:pt x="30683" y="38865"/>
                    <a:pt x="30683" y="38865"/>
                    <a:pt x="30683" y="38865"/>
                  </a:cubicBezTo>
                  <a:lnTo>
                    <a:pt x="30683" y="38865"/>
                  </a:lnTo>
                  <a:cubicBezTo>
                    <a:pt x="30683" y="79775"/>
                    <a:pt x="96139" y="96140"/>
                    <a:pt x="263872" y="96140"/>
                  </a:cubicBezTo>
                  <a:cubicBezTo>
                    <a:pt x="591155" y="96140"/>
                    <a:pt x="942984" y="96140"/>
                    <a:pt x="1069807" y="96140"/>
                  </a:cubicBezTo>
                  <a:cubicBezTo>
                    <a:pt x="1102535" y="96140"/>
                    <a:pt x="1118899" y="96140"/>
                    <a:pt x="1118899" y="96140"/>
                  </a:cubicBezTo>
                  <a:cubicBezTo>
                    <a:pt x="1249812" y="96140"/>
                    <a:pt x="1601642" y="96140"/>
                    <a:pt x="1924834" y="96140"/>
                  </a:cubicBezTo>
                  <a:cubicBezTo>
                    <a:pt x="2092566" y="96140"/>
                    <a:pt x="2149841" y="75684"/>
                    <a:pt x="2153932" y="30683"/>
                  </a:cubicBezTo>
                  <a:lnTo>
                    <a:pt x="2137568" y="30683"/>
                  </a:lnTo>
                  <a:lnTo>
                    <a:pt x="2137568" y="30683"/>
                  </a:lnTo>
                  <a:lnTo>
                    <a:pt x="30683" y="3068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88C16CA6-78CC-482B-B2E3-E2FE7687FF22}"/>
                </a:ext>
              </a:extLst>
            </p:cNvPr>
            <p:cNvSpPr/>
            <p:nvPr/>
          </p:nvSpPr>
          <p:spPr>
            <a:xfrm>
              <a:off x="2481568" y="4903820"/>
              <a:ext cx="7200228" cy="572745"/>
            </a:xfrm>
            <a:custGeom>
              <a:avLst/>
              <a:gdLst>
                <a:gd name="connsiteX0" fmla="*/ 30683 w 7200227"/>
                <a:gd name="connsiteY0" fmla="*/ 362057 h 572745"/>
                <a:gd name="connsiteX1" fmla="*/ 259781 w 7200227"/>
                <a:gd name="connsiteY1" fmla="*/ 562518 h 572745"/>
                <a:gd name="connsiteX2" fmla="*/ 3561249 w 7200227"/>
                <a:gd name="connsiteY2" fmla="*/ 562518 h 572745"/>
                <a:gd name="connsiteX3" fmla="*/ 3671707 w 7200227"/>
                <a:gd name="connsiteY3" fmla="*/ 562518 h 572745"/>
                <a:gd name="connsiteX4" fmla="*/ 6973175 w 7200227"/>
                <a:gd name="connsiteY4" fmla="*/ 562518 h 572745"/>
                <a:gd name="connsiteX5" fmla="*/ 7185909 w 7200227"/>
                <a:gd name="connsiteY5" fmla="*/ 362057 h 572745"/>
                <a:gd name="connsiteX6" fmla="*/ 7185909 w 7200227"/>
                <a:gd name="connsiteY6" fmla="*/ 30683 h 572745"/>
                <a:gd name="connsiteX7" fmla="*/ 30683 w 7200227"/>
                <a:gd name="connsiteY7" fmla="*/ 30683 h 572745"/>
                <a:gd name="connsiteX8" fmla="*/ 30683 w 7200227"/>
                <a:gd name="connsiteY8" fmla="*/ 362057 h 572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200227" h="572745">
                  <a:moveTo>
                    <a:pt x="30683" y="362057"/>
                  </a:moveTo>
                  <a:cubicBezTo>
                    <a:pt x="30683" y="464333"/>
                    <a:pt x="141141" y="562518"/>
                    <a:pt x="259781" y="562518"/>
                  </a:cubicBezTo>
                  <a:lnTo>
                    <a:pt x="3561249" y="562518"/>
                  </a:lnTo>
                  <a:lnTo>
                    <a:pt x="3671707" y="562518"/>
                  </a:lnTo>
                  <a:lnTo>
                    <a:pt x="6973175" y="562518"/>
                  </a:lnTo>
                  <a:cubicBezTo>
                    <a:pt x="7091815" y="562518"/>
                    <a:pt x="7185909" y="464333"/>
                    <a:pt x="7185909" y="362057"/>
                  </a:cubicBezTo>
                  <a:lnTo>
                    <a:pt x="7185909" y="30683"/>
                  </a:lnTo>
                  <a:lnTo>
                    <a:pt x="30683" y="30683"/>
                  </a:lnTo>
                  <a:lnTo>
                    <a:pt x="30683" y="362057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D733250C-BA10-4121-AF30-F82F162C6D7E}"/>
                </a:ext>
              </a:extLst>
            </p:cNvPr>
            <p:cNvSpPr/>
            <p:nvPr/>
          </p:nvSpPr>
          <p:spPr>
            <a:xfrm>
              <a:off x="2747714" y="910966"/>
              <a:ext cx="6676116" cy="3763756"/>
            </a:xfrm>
            <a:custGeom>
              <a:avLst/>
              <a:gdLst>
                <a:gd name="connsiteX0" fmla="*/ 30683 w 6586571"/>
                <a:gd name="connsiteY0" fmla="*/ 30683 h 3763755"/>
                <a:gd name="connsiteX1" fmla="*/ 6564071 w 6586571"/>
                <a:gd name="connsiteY1" fmla="*/ 30683 h 3763755"/>
                <a:gd name="connsiteX2" fmla="*/ 6564071 w 6586571"/>
                <a:gd name="connsiteY2" fmla="*/ 3753528 h 3763755"/>
                <a:gd name="connsiteX3" fmla="*/ 30683 w 6586571"/>
                <a:gd name="connsiteY3" fmla="*/ 3753528 h 37637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86571" h="3763755">
                  <a:moveTo>
                    <a:pt x="30683" y="30683"/>
                  </a:moveTo>
                  <a:lnTo>
                    <a:pt x="6564071" y="30683"/>
                  </a:lnTo>
                  <a:lnTo>
                    <a:pt x="6564071" y="3753528"/>
                  </a:lnTo>
                  <a:lnTo>
                    <a:pt x="30683" y="3753528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A2D59BB2-DE53-439B-99EC-82AAEDD01EA7}"/>
                </a:ext>
              </a:extLst>
            </p:cNvPr>
            <p:cNvSpPr/>
            <p:nvPr/>
          </p:nvSpPr>
          <p:spPr>
            <a:xfrm>
              <a:off x="5654591" y="939518"/>
              <a:ext cx="3769239" cy="3736342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2" name="그림 개체 틀 2">
            <a:extLst>
              <a:ext uri="{FF2B5EF4-FFF2-40B4-BE49-F238E27FC236}">
                <a16:creationId xmlns:a16="http://schemas.microsoft.com/office/drawing/2014/main" id="{0DB6E3C2-C40C-4102-BF69-47AA9B9BAD7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290236" y="1620355"/>
            <a:ext cx="3747829" cy="21844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3" name="그림 개체 틀 2">
            <a:extLst>
              <a:ext uri="{FF2B5EF4-FFF2-40B4-BE49-F238E27FC236}">
                <a16:creationId xmlns:a16="http://schemas.microsoft.com/office/drawing/2014/main" id="{677CFC62-2B4A-456E-BE05-1E1E77FC63B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18338" y="2225935"/>
            <a:ext cx="2513477" cy="1497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4" name="그림 개체 틀 2">
            <a:extLst>
              <a:ext uri="{FF2B5EF4-FFF2-40B4-BE49-F238E27FC236}">
                <a16:creationId xmlns:a16="http://schemas.microsoft.com/office/drawing/2014/main" id="{B8AF8CA0-D485-461D-B32B-288B7416459C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868450" y="2225935"/>
            <a:ext cx="2513477" cy="149764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5" name="Text Placeholder 9">
            <a:extLst>
              <a:ext uri="{FF2B5EF4-FFF2-40B4-BE49-F238E27FC236}">
                <a16:creationId xmlns:a16="http://schemas.microsoft.com/office/drawing/2014/main" id="{C92F677F-2353-4295-A595-533F1F0904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5B0FBAA-C8B0-4DB6-BFD4-9779F94E5944}"/>
              </a:ext>
            </a:extLst>
          </p:cNvPr>
          <p:cNvGrpSpPr/>
          <p:nvPr userDrawn="1"/>
        </p:nvGrpSpPr>
        <p:grpSpPr>
          <a:xfrm rot="5400000">
            <a:off x="5981671" y="5720329"/>
            <a:ext cx="228658" cy="1691575"/>
            <a:chOff x="7316420" y="1861156"/>
            <a:chExt cx="689857" cy="5103452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8290DD0-F2B3-4172-8DFA-3BA8A5F6400F}"/>
                </a:ext>
              </a:extLst>
            </p:cNvPr>
            <p:cNvSpPr/>
            <p:nvPr/>
          </p:nvSpPr>
          <p:spPr>
            <a:xfrm>
              <a:off x="7316420" y="1861156"/>
              <a:ext cx="689857" cy="689857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2D53E9A3-E57B-4204-BF9B-4AE6E66ADDF8}"/>
                </a:ext>
              </a:extLst>
            </p:cNvPr>
            <p:cNvSpPr/>
            <p:nvPr/>
          </p:nvSpPr>
          <p:spPr>
            <a:xfrm>
              <a:off x="7316420" y="2743875"/>
              <a:ext cx="689857" cy="689857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B4F5CA35-04A5-473F-998F-C7756015249C}"/>
                </a:ext>
              </a:extLst>
            </p:cNvPr>
            <p:cNvSpPr/>
            <p:nvPr/>
          </p:nvSpPr>
          <p:spPr>
            <a:xfrm>
              <a:off x="7316420" y="3626594"/>
              <a:ext cx="689857" cy="689857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934F24F-7B1B-4044-AFBE-2466FBD7B2C7}"/>
                </a:ext>
              </a:extLst>
            </p:cNvPr>
            <p:cNvSpPr/>
            <p:nvPr/>
          </p:nvSpPr>
          <p:spPr>
            <a:xfrm>
              <a:off x="7316420" y="4509313"/>
              <a:ext cx="689857" cy="689857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9EC92AEB-CA32-4F13-976C-FE745F858304}"/>
                </a:ext>
              </a:extLst>
            </p:cNvPr>
            <p:cNvSpPr/>
            <p:nvPr/>
          </p:nvSpPr>
          <p:spPr>
            <a:xfrm>
              <a:off x="7316420" y="5392032"/>
              <a:ext cx="689857" cy="689857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48872E85-CFD3-4815-85A8-0CCEC4689539}"/>
                </a:ext>
              </a:extLst>
            </p:cNvPr>
            <p:cNvSpPr/>
            <p:nvPr/>
          </p:nvSpPr>
          <p:spPr>
            <a:xfrm>
              <a:off x="7316420" y="6274751"/>
              <a:ext cx="689857" cy="689857"/>
            </a:xfrm>
            <a:prstGeom prst="ellipse">
              <a:avLst/>
            </a:prstGeom>
            <a:solidFill>
              <a:schemeClr val="accent6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18837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574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6366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75D3304-F06B-4905-8034-326782C7E4EA}"/>
              </a:ext>
            </a:extLst>
          </p:cNvPr>
          <p:cNvGrpSpPr/>
          <p:nvPr userDrawn="1"/>
        </p:nvGrpSpPr>
        <p:grpSpPr>
          <a:xfrm>
            <a:off x="2924901" y="1599606"/>
            <a:ext cx="6342197" cy="3484608"/>
            <a:chOff x="-548507" y="477868"/>
            <a:chExt cx="11570449" cy="6357177"/>
          </a:xfrm>
        </p:grpSpPr>
        <p:sp>
          <p:nvSpPr>
            <p:cNvPr id="3" name="Freeform: Shape 2">
              <a:extLst>
                <a:ext uri="{FF2B5EF4-FFF2-40B4-BE49-F238E27FC236}">
                  <a16:creationId xmlns:a16="http://schemas.microsoft.com/office/drawing/2014/main" id="{07F8A63B-D184-4CD5-8DBC-971A155CA923}"/>
                </a:ext>
              </a:extLst>
            </p:cNvPr>
            <p:cNvSpPr/>
            <p:nvPr/>
          </p:nvSpPr>
          <p:spPr>
            <a:xfrm>
              <a:off x="-482765" y="6440599"/>
              <a:ext cx="11438966" cy="394446"/>
            </a:xfrm>
            <a:custGeom>
              <a:avLst/>
              <a:gdLst>
                <a:gd name="connsiteX0" fmla="*/ 1605439 w 1657350"/>
                <a:gd name="connsiteY0" fmla="*/ 54769 h 57150"/>
                <a:gd name="connsiteX1" fmla="*/ 1652111 w 1657350"/>
                <a:gd name="connsiteY1" fmla="*/ 22384 h 57150"/>
                <a:gd name="connsiteX2" fmla="*/ 1652111 w 1657350"/>
                <a:gd name="connsiteY2" fmla="*/ 22384 h 57150"/>
                <a:gd name="connsiteX3" fmla="*/ 1636871 w 1657350"/>
                <a:gd name="connsiteY3" fmla="*/ 7144 h 57150"/>
                <a:gd name="connsiteX4" fmla="*/ 44291 w 1657350"/>
                <a:gd name="connsiteY4" fmla="*/ 12859 h 57150"/>
                <a:gd name="connsiteX5" fmla="*/ 23336 w 1657350"/>
                <a:gd name="connsiteY5" fmla="*/ 12859 h 57150"/>
                <a:gd name="connsiteX6" fmla="*/ 7144 w 1657350"/>
                <a:gd name="connsiteY6" fmla="*/ 26194 h 57150"/>
                <a:gd name="connsiteX7" fmla="*/ 7144 w 1657350"/>
                <a:gd name="connsiteY7" fmla="*/ 26194 h 57150"/>
                <a:gd name="connsiteX8" fmla="*/ 50959 w 1657350"/>
                <a:gd name="connsiteY8" fmla="*/ 53816 h 57150"/>
                <a:gd name="connsiteX9" fmla="*/ 51911 w 1657350"/>
                <a:gd name="connsiteY9" fmla="*/ 54769 h 57150"/>
                <a:gd name="connsiteX10" fmla="*/ 51911 w 1657350"/>
                <a:gd name="connsiteY10" fmla="*/ 54769 h 57150"/>
                <a:gd name="connsiteX11" fmla="*/ 56674 w 1657350"/>
                <a:gd name="connsiteY11" fmla="*/ 54769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57350" h="57150">
                  <a:moveTo>
                    <a:pt x="1605439" y="54769"/>
                  </a:moveTo>
                  <a:cubicBezTo>
                    <a:pt x="1605439" y="54769"/>
                    <a:pt x="1638776" y="50959"/>
                    <a:pt x="1652111" y="22384"/>
                  </a:cubicBezTo>
                  <a:lnTo>
                    <a:pt x="1652111" y="22384"/>
                  </a:lnTo>
                  <a:cubicBezTo>
                    <a:pt x="1652111" y="13811"/>
                    <a:pt x="1645444" y="7144"/>
                    <a:pt x="1636871" y="7144"/>
                  </a:cubicBezTo>
                  <a:lnTo>
                    <a:pt x="44291" y="12859"/>
                  </a:lnTo>
                  <a:lnTo>
                    <a:pt x="23336" y="12859"/>
                  </a:lnTo>
                  <a:cubicBezTo>
                    <a:pt x="14764" y="12859"/>
                    <a:pt x="7144" y="18574"/>
                    <a:pt x="7144" y="26194"/>
                  </a:cubicBezTo>
                  <a:lnTo>
                    <a:pt x="7144" y="26194"/>
                  </a:lnTo>
                  <a:cubicBezTo>
                    <a:pt x="17621" y="45244"/>
                    <a:pt x="40481" y="51911"/>
                    <a:pt x="50959" y="53816"/>
                  </a:cubicBezTo>
                  <a:lnTo>
                    <a:pt x="51911" y="54769"/>
                  </a:lnTo>
                  <a:cubicBezTo>
                    <a:pt x="51911" y="54769"/>
                    <a:pt x="51911" y="54769"/>
                    <a:pt x="51911" y="54769"/>
                  </a:cubicBezTo>
                  <a:lnTo>
                    <a:pt x="56674" y="54769"/>
                  </a:lnTo>
                </a:path>
              </a:pathLst>
            </a:custGeom>
            <a:solidFill>
              <a:srgbClr val="5F676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A0B5DC62-199C-4D62-8C73-F7A0D4D68F6E}"/>
                </a:ext>
              </a:extLst>
            </p:cNvPr>
            <p:cNvSpPr/>
            <p:nvPr/>
          </p:nvSpPr>
          <p:spPr>
            <a:xfrm>
              <a:off x="700575" y="477868"/>
              <a:ext cx="9072285" cy="5916709"/>
            </a:xfrm>
            <a:custGeom>
              <a:avLst/>
              <a:gdLst>
                <a:gd name="connsiteX0" fmla="*/ 1311116 w 1314450"/>
                <a:gd name="connsiteY0" fmla="*/ 813911 h 857250"/>
                <a:gd name="connsiteX1" fmla="*/ 1281589 w 1314450"/>
                <a:gd name="connsiteY1" fmla="*/ 852964 h 857250"/>
                <a:gd name="connsiteX2" fmla="*/ 36671 w 1314450"/>
                <a:gd name="connsiteY2" fmla="*/ 852964 h 857250"/>
                <a:gd name="connsiteX3" fmla="*/ 7144 w 1314450"/>
                <a:gd name="connsiteY3" fmla="*/ 813911 h 857250"/>
                <a:gd name="connsiteX4" fmla="*/ 7144 w 1314450"/>
                <a:gd name="connsiteY4" fmla="*/ 46196 h 857250"/>
                <a:gd name="connsiteX5" fmla="*/ 36671 w 1314450"/>
                <a:gd name="connsiteY5" fmla="*/ 7144 h 857250"/>
                <a:gd name="connsiteX6" fmla="*/ 1281589 w 1314450"/>
                <a:gd name="connsiteY6" fmla="*/ 7144 h 857250"/>
                <a:gd name="connsiteX7" fmla="*/ 1311116 w 1314450"/>
                <a:gd name="connsiteY7" fmla="*/ 46196 h 857250"/>
                <a:gd name="connsiteX8" fmla="*/ 1311116 w 1314450"/>
                <a:gd name="connsiteY8" fmla="*/ 813911 h 857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14450" h="857250">
                  <a:moveTo>
                    <a:pt x="1311116" y="813911"/>
                  </a:moveTo>
                  <a:cubicBezTo>
                    <a:pt x="1311116" y="834866"/>
                    <a:pt x="1297781" y="852964"/>
                    <a:pt x="1281589" y="852964"/>
                  </a:cubicBezTo>
                  <a:lnTo>
                    <a:pt x="36671" y="852964"/>
                  </a:lnTo>
                  <a:cubicBezTo>
                    <a:pt x="20479" y="852964"/>
                    <a:pt x="7144" y="835819"/>
                    <a:pt x="7144" y="813911"/>
                  </a:cubicBezTo>
                  <a:lnTo>
                    <a:pt x="7144" y="46196"/>
                  </a:lnTo>
                  <a:cubicBezTo>
                    <a:pt x="7144" y="25241"/>
                    <a:pt x="20479" y="7144"/>
                    <a:pt x="36671" y="7144"/>
                  </a:cubicBezTo>
                  <a:lnTo>
                    <a:pt x="1281589" y="7144"/>
                  </a:lnTo>
                  <a:cubicBezTo>
                    <a:pt x="1297781" y="7144"/>
                    <a:pt x="1311116" y="24289"/>
                    <a:pt x="1311116" y="46196"/>
                  </a:cubicBezTo>
                  <a:lnTo>
                    <a:pt x="1311116" y="813911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2E1BB28-E75E-43C6-A518-41157449D91C}"/>
                </a:ext>
              </a:extLst>
            </p:cNvPr>
            <p:cNvSpPr/>
            <p:nvPr/>
          </p:nvSpPr>
          <p:spPr>
            <a:xfrm>
              <a:off x="1088451" y="839448"/>
              <a:ext cx="8283390" cy="5062073"/>
            </a:xfrm>
            <a:custGeom>
              <a:avLst/>
              <a:gdLst>
                <a:gd name="connsiteX0" fmla="*/ 7144 w 1200150"/>
                <a:gd name="connsiteY0" fmla="*/ 7144 h 733425"/>
                <a:gd name="connsiteX1" fmla="*/ 1196816 w 1200150"/>
                <a:gd name="connsiteY1" fmla="*/ 7144 h 733425"/>
                <a:gd name="connsiteX2" fmla="*/ 1196816 w 1200150"/>
                <a:gd name="connsiteY2" fmla="*/ 730091 h 733425"/>
                <a:gd name="connsiteX3" fmla="*/ 7144 w 1200150"/>
                <a:gd name="connsiteY3" fmla="*/ 730091 h 733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0150" h="733425">
                  <a:moveTo>
                    <a:pt x="7144" y="7144"/>
                  </a:moveTo>
                  <a:lnTo>
                    <a:pt x="1196816" y="7144"/>
                  </a:lnTo>
                  <a:lnTo>
                    <a:pt x="1196816" y="730091"/>
                  </a:lnTo>
                  <a:lnTo>
                    <a:pt x="7144" y="730091"/>
                  </a:lnTo>
                  <a:close/>
                </a:path>
              </a:pathLst>
            </a:custGeom>
            <a:solidFill>
              <a:srgbClr val="F2F2F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2E3A7629-E620-4EE4-9D18-57F801E2DA6D}"/>
                </a:ext>
              </a:extLst>
            </p:cNvPr>
            <p:cNvSpPr/>
            <p:nvPr/>
          </p:nvSpPr>
          <p:spPr>
            <a:xfrm>
              <a:off x="-548507" y="6164484"/>
              <a:ext cx="11570449" cy="460187"/>
            </a:xfrm>
            <a:custGeom>
              <a:avLst/>
              <a:gdLst>
                <a:gd name="connsiteX0" fmla="*/ 50006 w 1676400"/>
                <a:gd name="connsiteY0" fmla="*/ 7144 h 66675"/>
                <a:gd name="connsiteX1" fmla="*/ 1630204 w 1676400"/>
                <a:gd name="connsiteY1" fmla="*/ 7144 h 66675"/>
                <a:gd name="connsiteX2" fmla="*/ 1672114 w 1676400"/>
                <a:gd name="connsiteY2" fmla="*/ 49054 h 66675"/>
                <a:gd name="connsiteX3" fmla="*/ 1672114 w 1676400"/>
                <a:gd name="connsiteY3" fmla="*/ 57626 h 66675"/>
                <a:gd name="connsiteX4" fmla="*/ 1656874 w 1676400"/>
                <a:gd name="connsiteY4" fmla="*/ 62389 h 66675"/>
                <a:gd name="connsiteX5" fmla="*/ 1654016 w 1676400"/>
                <a:gd name="connsiteY5" fmla="*/ 62389 h 66675"/>
                <a:gd name="connsiteX6" fmla="*/ 29051 w 1676400"/>
                <a:gd name="connsiteY6" fmla="*/ 62389 h 66675"/>
                <a:gd name="connsiteX7" fmla="*/ 21431 w 1676400"/>
                <a:gd name="connsiteY7" fmla="*/ 63341 h 66675"/>
                <a:gd name="connsiteX8" fmla="*/ 7144 w 1676400"/>
                <a:gd name="connsiteY8" fmla="*/ 55721 h 66675"/>
                <a:gd name="connsiteX9" fmla="*/ 7144 w 1676400"/>
                <a:gd name="connsiteY9" fmla="*/ 48101 h 66675"/>
                <a:gd name="connsiteX10" fmla="*/ 50006 w 1676400"/>
                <a:gd name="connsiteY10" fmla="*/ 7144 h 66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76400" h="66675">
                  <a:moveTo>
                    <a:pt x="50006" y="7144"/>
                  </a:moveTo>
                  <a:lnTo>
                    <a:pt x="1630204" y="7144"/>
                  </a:lnTo>
                  <a:cubicBezTo>
                    <a:pt x="1653064" y="7144"/>
                    <a:pt x="1672114" y="26194"/>
                    <a:pt x="1672114" y="49054"/>
                  </a:cubicBezTo>
                  <a:lnTo>
                    <a:pt x="1672114" y="57626"/>
                  </a:lnTo>
                  <a:cubicBezTo>
                    <a:pt x="1672114" y="57626"/>
                    <a:pt x="1674019" y="64294"/>
                    <a:pt x="1656874" y="62389"/>
                  </a:cubicBezTo>
                  <a:cubicBezTo>
                    <a:pt x="1655921" y="62389"/>
                    <a:pt x="1654969" y="62389"/>
                    <a:pt x="1654016" y="62389"/>
                  </a:cubicBezTo>
                  <a:lnTo>
                    <a:pt x="29051" y="62389"/>
                  </a:lnTo>
                  <a:cubicBezTo>
                    <a:pt x="26194" y="62389"/>
                    <a:pt x="24289" y="62389"/>
                    <a:pt x="21431" y="63341"/>
                  </a:cubicBezTo>
                  <a:cubicBezTo>
                    <a:pt x="16669" y="64294"/>
                    <a:pt x="8096" y="64294"/>
                    <a:pt x="7144" y="55721"/>
                  </a:cubicBezTo>
                  <a:lnTo>
                    <a:pt x="7144" y="48101"/>
                  </a:lnTo>
                  <a:cubicBezTo>
                    <a:pt x="8096" y="25241"/>
                    <a:pt x="26194" y="7144"/>
                    <a:pt x="50006" y="7144"/>
                  </a:cubicBezTo>
                  <a:close/>
                </a:path>
              </a:pathLst>
            </a:custGeom>
            <a:solidFill>
              <a:srgbClr val="CCCCCC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D2E17E0E-FDBA-4A1F-B35B-4A34A311CB8A}"/>
                </a:ext>
              </a:extLst>
            </p:cNvPr>
            <p:cNvSpPr/>
            <p:nvPr/>
          </p:nvSpPr>
          <p:spPr>
            <a:xfrm>
              <a:off x="4438629" y="6215033"/>
              <a:ext cx="1618413" cy="184076"/>
            </a:xfrm>
            <a:custGeom>
              <a:avLst/>
              <a:gdLst>
                <a:gd name="connsiteX0" fmla="*/ 1478513 w 1618413"/>
                <a:gd name="connsiteY0" fmla="*/ 177499 h 184076"/>
                <a:gd name="connsiteX1" fmla="*/ 1485084 w 1618413"/>
                <a:gd name="connsiteY1" fmla="*/ 177499 h 184076"/>
                <a:gd name="connsiteX2" fmla="*/ 1502686 w 1618413"/>
                <a:gd name="connsiteY2" fmla="*/ 178122 h 184076"/>
                <a:gd name="connsiteX3" fmla="*/ 1499879 w 1618413"/>
                <a:gd name="connsiteY3" fmla="*/ 178526 h 184076"/>
                <a:gd name="connsiteX4" fmla="*/ 1478513 w 1618413"/>
                <a:gd name="connsiteY4" fmla="*/ 177499 h 184076"/>
                <a:gd name="connsiteX5" fmla="*/ 84799 w 1618413"/>
                <a:gd name="connsiteY5" fmla="*/ 170928 h 184076"/>
                <a:gd name="connsiteX6" fmla="*/ 117666 w 1618413"/>
                <a:gd name="connsiteY6" fmla="*/ 177499 h 184076"/>
                <a:gd name="connsiteX7" fmla="*/ 104518 w 1618413"/>
                <a:gd name="connsiteY7" fmla="*/ 177499 h 184076"/>
                <a:gd name="connsiteX8" fmla="*/ 84799 w 1618413"/>
                <a:gd name="connsiteY8" fmla="*/ 170928 h 184076"/>
                <a:gd name="connsiteX9" fmla="*/ 1603418 w 1618413"/>
                <a:gd name="connsiteY9" fmla="*/ 0 h 184076"/>
                <a:gd name="connsiteX10" fmla="*/ 1616567 w 1618413"/>
                <a:gd name="connsiteY10" fmla="*/ 0 h 184076"/>
                <a:gd name="connsiteX11" fmla="*/ 1511177 w 1618413"/>
                <a:gd name="connsiteY11" fmla="*/ 178423 h 184076"/>
                <a:gd name="connsiteX12" fmla="*/ 1502686 w 1618413"/>
                <a:gd name="connsiteY12" fmla="*/ 178122 h 184076"/>
                <a:gd name="connsiteX13" fmla="*/ 1521501 w 1618413"/>
                <a:gd name="connsiteY13" fmla="*/ 175419 h 184076"/>
                <a:gd name="connsiteX14" fmla="*/ 1603418 w 1618413"/>
                <a:gd name="connsiteY14" fmla="*/ 6571 h 184076"/>
                <a:gd name="connsiteX15" fmla="*/ 5911 w 1618413"/>
                <a:gd name="connsiteY15" fmla="*/ 0 h 184076"/>
                <a:gd name="connsiteX16" fmla="*/ 19060 w 1618413"/>
                <a:gd name="connsiteY16" fmla="*/ 6571 h 184076"/>
                <a:gd name="connsiteX17" fmla="*/ 91379 w 1618413"/>
                <a:gd name="connsiteY17" fmla="*/ 184076 h 184076"/>
                <a:gd name="connsiteX18" fmla="*/ 5911 w 1618413"/>
                <a:gd name="connsiteY18" fmla="*/ 0 h 184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618413" h="184076">
                  <a:moveTo>
                    <a:pt x="1478513" y="177499"/>
                  </a:moveTo>
                  <a:lnTo>
                    <a:pt x="1485084" y="177499"/>
                  </a:lnTo>
                  <a:lnTo>
                    <a:pt x="1502686" y="178122"/>
                  </a:lnTo>
                  <a:lnTo>
                    <a:pt x="1499879" y="178526"/>
                  </a:lnTo>
                  <a:cubicBezTo>
                    <a:pt x="1487142" y="179142"/>
                    <a:pt x="1478513" y="177499"/>
                    <a:pt x="1478513" y="177499"/>
                  </a:cubicBezTo>
                  <a:close/>
                  <a:moveTo>
                    <a:pt x="84799" y="170928"/>
                  </a:moveTo>
                  <a:cubicBezTo>
                    <a:pt x="97947" y="177499"/>
                    <a:pt x="104518" y="177499"/>
                    <a:pt x="117666" y="177499"/>
                  </a:cubicBezTo>
                  <a:lnTo>
                    <a:pt x="104518" y="177499"/>
                  </a:lnTo>
                  <a:cubicBezTo>
                    <a:pt x="97947" y="177499"/>
                    <a:pt x="91370" y="177499"/>
                    <a:pt x="84799" y="170928"/>
                  </a:cubicBezTo>
                  <a:close/>
                  <a:moveTo>
                    <a:pt x="1603418" y="0"/>
                  </a:moveTo>
                  <a:lnTo>
                    <a:pt x="1616567" y="0"/>
                  </a:lnTo>
                  <a:cubicBezTo>
                    <a:pt x="1631361" y="152847"/>
                    <a:pt x="1553705" y="176266"/>
                    <a:pt x="1511177" y="178423"/>
                  </a:cubicBezTo>
                  <a:lnTo>
                    <a:pt x="1502686" y="178122"/>
                  </a:lnTo>
                  <a:lnTo>
                    <a:pt x="1521501" y="175419"/>
                  </a:lnTo>
                  <a:cubicBezTo>
                    <a:pt x="1560791" y="165788"/>
                    <a:pt x="1611636" y="129836"/>
                    <a:pt x="1603418" y="6571"/>
                  </a:cubicBezTo>
                  <a:close/>
                  <a:moveTo>
                    <a:pt x="5911" y="0"/>
                  </a:moveTo>
                  <a:lnTo>
                    <a:pt x="19060" y="6571"/>
                  </a:lnTo>
                  <a:cubicBezTo>
                    <a:pt x="19060" y="6571"/>
                    <a:pt x="-20385" y="144631"/>
                    <a:pt x="91379" y="184076"/>
                  </a:cubicBezTo>
                  <a:cubicBezTo>
                    <a:pt x="-33534" y="151202"/>
                    <a:pt x="5911" y="0"/>
                    <a:pt x="5911" y="0"/>
                  </a:cubicBezTo>
                  <a:close/>
                </a:path>
              </a:pathLst>
            </a:custGeom>
            <a:solidFill>
              <a:srgbClr val="4D4D4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78CB813-0DBC-4674-9CCC-578B191804BD}"/>
                </a:ext>
              </a:extLst>
            </p:cNvPr>
            <p:cNvGrpSpPr/>
            <p:nvPr/>
          </p:nvGrpSpPr>
          <p:grpSpPr>
            <a:xfrm>
              <a:off x="1606" y="6382978"/>
              <a:ext cx="413937" cy="115242"/>
              <a:chOff x="5955" y="6353672"/>
              <a:chExt cx="413937" cy="115242"/>
            </a:xfrm>
          </p:grpSpPr>
          <p:sp>
            <p:nvSpPr>
              <p:cNvPr id="13" name="Rectangle: Rounded Corners 12">
                <a:extLst>
                  <a:ext uri="{FF2B5EF4-FFF2-40B4-BE49-F238E27FC236}">
                    <a16:creationId xmlns:a16="http://schemas.microsoft.com/office/drawing/2014/main" id="{EA461F5A-82E3-44FD-8776-84AECCFDBA9A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: Rounded Corners 13">
                <a:extLst>
                  <a:ext uri="{FF2B5EF4-FFF2-40B4-BE49-F238E27FC236}">
                    <a16:creationId xmlns:a16="http://schemas.microsoft.com/office/drawing/2014/main" id="{6A7A05AF-5E39-45CA-B25D-95424BDF8CE4}"/>
                  </a:ext>
                </a:extLst>
              </p:cNvPr>
              <p:cNvSpPr/>
              <p:nvPr/>
            </p:nvSpPr>
            <p:spPr>
              <a:xfrm>
                <a:off x="99417" y="6382279"/>
                <a:ext cx="227012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EA28B16-E0A2-4B85-8806-216B2E392249}"/>
                </a:ext>
              </a:extLst>
            </p:cNvPr>
            <p:cNvGrpSpPr/>
            <p:nvPr/>
          </p:nvGrpSpPr>
          <p:grpSpPr>
            <a:xfrm>
              <a:off x="9855291" y="6381600"/>
              <a:ext cx="885989" cy="115242"/>
              <a:chOff x="5955" y="6353672"/>
              <a:chExt cx="413937" cy="115242"/>
            </a:xfrm>
          </p:grpSpPr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D0038EED-C7DA-48EE-AAD1-4DA9DEB75622}"/>
                  </a:ext>
                </a:extLst>
              </p:cNvPr>
              <p:cNvSpPr/>
              <p:nvPr/>
            </p:nvSpPr>
            <p:spPr>
              <a:xfrm>
                <a:off x="5955" y="6353672"/>
                <a:ext cx="413937" cy="115242"/>
              </a:xfrm>
              <a:prstGeom prst="roundRect">
                <a:avLst>
                  <a:gd name="adj" fmla="val 28154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: Rounded Corners 11">
                <a:extLst>
                  <a:ext uri="{FF2B5EF4-FFF2-40B4-BE49-F238E27FC236}">
                    <a16:creationId xmlns:a16="http://schemas.microsoft.com/office/drawing/2014/main" id="{D62659C9-8BB8-41FC-9D6E-ED553BB90C46}"/>
                  </a:ext>
                </a:extLst>
              </p:cNvPr>
              <p:cNvSpPr/>
              <p:nvPr/>
            </p:nvSpPr>
            <p:spPr>
              <a:xfrm>
                <a:off x="84761" y="6382279"/>
                <a:ext cx="256326" cy="55272"/>
              </a:xfrm>
              <a:prstGeom prst="roundRect">
                <a:avLst>
                  <a:gd name="adj" fmla="val 28154"/>
                </a:avLst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0CCA88F-3BEA-464E-A4B9-A2B716420923}"/>
                </a:ext>
              </a:extLst>
            </p:cNvPr>
            <p:cNvSpPr/>
            <p:nvPr/>
          </p:nvSpPr>
          <p:spPr>
            <a:xfrm>
              <a:off x="3892805" y="496953"/>
              <a:ext cx="5479036" cy="5431217"/>
            </a:xfrm>
            <a:custGeom>
              <a:avLst/>
              <a:gdLst>
                <a:gd name="connsiteX0" fmla="*/ 2567127 w 4009217"/>
                <a:gd name="connsiteY0" fmla="*/ 30683 h 4295590"/>
                <a:gd name="connsiteX1" fmla="*/ 3798529 w 4009217"/>
                <a:gd name="connsiteY1" fmla="*/ 30683 h 4295590"/>
                <a:gd name="connsiteX2" fmla="*/ 4007172 w 4009217"/>
                <a:gd name="connsiteY2" fmla="*/ 272054 h 4295590"/>
                <a:gd name="connsiteX3" fmla="*/ 3998990 w 4009217"/>
                <a:gd name="connsiteY3" fmla="*/ 4268999 h 4295590"/>
                <a:gd name="connsiteX4" fmla="*/ 30683 w 4009217"/>
                <a:gd name="connsiteY4" fmla="*/ 4268999 h 4295590"/>
                <a:gd name="connsiteX0" fmla="*/ 2536444 w 3976489"/>
                <a:gd name="connsiteY0" fmla="*/ 0 h 4238316"/>
                <a:gd name="connsiteX1" fmla="*/ 3976489 w 3976489"/>
                <a:gd name="connsiteY1" fmla="*/ 241371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536444 w 3976489"/>
                <a:gd name="connsiteY0" fmla="*/ 0 h 4238316"/>
                <a:gd name="connsiteX1" fmla="*/ 3976489 w 3976489"/>
                <a:gd name="connsiteY1" fmla="*/ 213683 h 4238316"/>
                <a:gd name="connsiteX2" fmla="*/ 3968307 w 3976489"/>
                <a:gd name="connsiteY2" fmla="*/ 4238316 h 4238316"/>
                <a:gd name="connsiteX3" fmla="*/ 0 w 3976489"/>
                <a:gd name="connsiteY3" fmla="*/ 4238316 h 4238316"/>
                <a:gd name="connsiteX0" fmla="*/ 2473335 w 3976489"/>
                <a:gd name="connsiteY0" fmla="*/ 0 h 4035268"/>
                <a:gd name="connsiteX1" fmla="*/ 3976489 w 3976489"/>
                <a:gd name="connsiteY1" fmla="*/ 10635 h 4035268"/>
                <a:gd name="connsiteX2" fmla="*/ 3968307 w 3976489"/>
                <a:gd name="connsiteY2" fmla="*/ 4035268 h 4035268"/>
                <a:gd name="connsiteX3" fmla="*/ 0 w 3976489"/>
                <a:gd name="connsiteY3" fmla="*/ 4035268 h 4035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76489" h="4035268">
                  <a:moveTo>
                    <a:pt x="2473335" y="0"/>
                  </a:moveTo>
                  <a:lnTo>
                    <a:pt x="3976489" y="10635"/>
                  </a:lnTo>
                  <a:cubicBezTo>
                    <a:pt x="3973762" y="1342950"/>
                    <a:pt x="3971034" y="2702953"/>
                    <a:pt x="3968307" y="4035268"/>
                  </a:cubicBezTo>
                  <a:lnTo>
                    <a:pt x="0" y="4035268"/>
                  </a:lnTo>
                </a:path>
              </a:pathLst>
            </a:custGeom>
            <a:solidFill>
              <a:srgbClr val="999999">
                <a:alpha val="10000"/>
              </a:srgb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6" name="그림 개체 틀 2">
            <a:extLst>
              <a:ext uri="{FF2B5EF4-FFF2-40B4-BE49-F238E27FC236}">
                <a16:creationId xmlns:a16="http://schemas.microsoft.com/office/drawing/2014/main" id="{64B25DB6-835E-4C42-B6ED-3C69DB29AD18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776996" y="1772575"/>
            <a:ext cx="4679027" cy="28461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94E4B220-F13F-4399-A985-9091E84BCE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5CEEFBF-292E-495F-BB21-82A3E7605A30}"/>
              </a:ext>
            </a:extLst>
          </p:cNvPr>
          <p:cNvGrpSpPr/>
          <p:nvPr userDrawn="1"/>
        </p:nvGrpSpPr>
        <p:grpSpPr>
          <a:xfrm rot="5400000">
            <a:off x="5981671" y="5720329"/>
            <a:ext cx="228658" cy="1691575"/>
            <a:chOff x="7316420" y="1861156"/>
            <a:chExt cx="689857" cy="5103452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E0120445-9D2E-4C38-8C0F-33C6328651CD}"/>
                </a:ext>
              </a:extLst>
            </p:cNvPr>
            <p:cNvSpPr/>
            <p:nvPr/>
          </p:nvSpPr>
          <p:spPr>
            <a:xfrm>
              <a:off x="7316420" y="1861156"/>
              <a:ext cx="689857" cy="689857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4B27002C-0EA3-441D-8EE5-2A664BC84F29}"/>
                </a:ext>
              </a:extLst>
            </p:cNvPr>
            <p:cNvSpPr/>
            <p:nvPr/>
          </p:nvSpPr>
          <p:spPr>
            <a:xfrm>
              <a:off x="7316420" y="2743875"/>
              <a:ext cx="689857" cy="689857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6D07AB3-E8A0-491A-8859-5F26088CA6BC}"/>
                </a:ext>
              </a:extLst>
            </p:cNvPr>
            <p:cNvSpPr/>
            <p:nvPr/>
          </p:nvSpPr>
          <p:spPr>
            <a:xfrm>
              <a:off x="7316420" y="3626594"/>
              <a:ext cx="689857" cy="689857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8446FD9E-F308-440E-B090-CBC9FC7EE219}"/>
                </a:ext>
              </a:extLst>
            </p:cNvPr>
            <p:cNvSpPr/>
            <p:nvPr/>
          </p:nvSpPr>
          <p:spPr>
            <a:xfrm>
              <a:off x="7316420" y="4509313"/>
              <a:ext cx="689857" cy="689857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06C1D924-6DAE-4F41-9584-1AA770C6A40F}"/>
                </a:ext>
              </a:extLst>
            </p:cNvPr>
            <p:cNvSpPr/>
            <p:nvPr/>
          </p:nvSpPr>
          <p:spPr>
            <a:xfrm>
              <a:off x="7316420" y="5392032"/>
              <a:ext cx="689857" cy="689857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4A545195-1C5A-4D1D-9E72-47CD0C01F8B9}"/>
                </a:ext>
              </a:extLst>
            </p:cNvPr>
            <p:cNvSpPr/>
            <p:nvPr/>
          </p:nvSpPr>
          <p:spPr>
            <a:xfrm>
              <a:off x="7316420" y="6274751"/>
              <a:ext cx="689857" cy="689857"/>
            </a:xfrm>
            <a:prstGeom prst="ellipse">
              <a:avLst/>
            </a:prstGeom>
            <a:solidFill>
              <a:schemeClr val="accent6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4928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48309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9604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NG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2482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&amp; Shapes Layout</a:t>
            </a:r>
          </a:p>
        </p:txBody>
      </p:sp>
    </p:spTree>
    <p:extLst>
      <p:ext uri="{BB962C8B-B14F-4D97-AF65-F5344CB8AC3E}">
        <p14:creationId xmlns:p14="http://schemas.microsoft.com/office/powerpoint/2010/main" val="2446392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123478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354010" y="1131591"/>
            <a:ext cx="3560767" cy="540256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/>
          </a:p>
        </p:txBody>
      </p:sp>
      <p:sp>
        <p:nvSpPr>
          <p:cNvPr id="4" name="Rounded Rectangle 3"/>
          <p:cNvSpPr/>
          <p:nvPr userDrawn="1"/>
        </p:nvSpPr>
        <p:spPr>
          <a:xfrm>
            <a:off x="531933" y="1347500"/>
            <a:ext cx="153868" cy="50152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bg1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3057177" y="1276653"/>
            <a:ext cx="685849" cy="685148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35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711704" y="1637214"/>
            <a:ext cx="2232248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Resize without losing quality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711704" y="2127463"/>
            <a:ext cx="2232248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 can Change Fill Color &amp;</a:t>
            </a:r>
          </a:p>
          <a:p>
            <a:r>
              <a:rPr lang="en-US" altLang="ko-KR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Line Color</a:t>
            </a:r>
            <a:endParaRPr lang="ko-KR" altLang="en-US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721229" y="5808438"/>
            <a:ext cx="2232000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www.allppt.com</a:t>
            </a:r>
            <a:endParaRPr lang="ko-KR" alt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721229" y="4450324"/>
            <a:ext cx="2717296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FREE </a:t>
            </a:r>
          </a:p>
          <a:p>
            <a:r>
              <a:rPr lang="en-US" altLang="ko-KR" sz="2800" b="1" dirty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313676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74F99-B8A6-45D4-B391-87D07478A266}" type="datetimeFigureOut">
              <a:rPr lang="en-US"/>
              <a:pPr>
                <a:defRPr/>
              </a:pPr>
              <a:t>11/18/2020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5C9F17-0B6B-466E-81FD-3A1C2417FA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4496944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2152B-56CD-449B-AAAE-3F2330338246}" type="datetimeFigureOut">
              <a:rPr lang="en-US"/>
              <a:pPr>
                <a:defRPr/>
              </a:pPr>
              <a:t>11/18/2020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A9F88F-9054-4ED9-895E-83700C83CAC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4720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274F99-B8A6-45D4-B391-87D07478A266}" type="datetimeFigureOut">
              <a:rPr lang="en-US" smtClean="0"/>
              <a:pPr>
                <a:defRPr/>
              </a:pPr>
              <a:t>11/18/2020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85C9F17-0B6B-466E-81FD-3A1C2417FA89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19040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2152B-56CD-449B-AAAE-3F2330338246}" type="datetimeFigureOut">
              <a:rPr lang="en-US" smtClean="0"/>
              <a:pPr>
                <a:defRPr/>
              </a:pPr>
              <a:t>11/18/2020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A9F88F-9054-4ED9-895E-83700C83CACA}" type="slidenum">
              <a:rPr lang="en-GB" altLang="en-US" smtClean="0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13066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735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5759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464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4229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9730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7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8394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926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50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31898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3488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0376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294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2128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0460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DB05156-7022-47FA-8449-64FDA730A9B5}"/>
              </a:ext>
            </a:extLst>
          </p:cNvPr>
          <p:cNvGrpSpPr/>
          <p:nvPr userDrawn="1"/>
        </p:nvGrpSpPr>
        <p:grpSpPr>
          <a:xfrm rot="5400000">
            <a:off x="5981671" y="5720329"/>
            <a:ext cx="228658" cy="1691575"/>
            <a:chOff x="7316420" y="1861156"/>
            <a:chExt cx="689857" cy="5103452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3A6D6BC-9E2C-432C-9A5D-C060231AFDB0}"/>
                </a:ext>
              </a:extLst>
            </p:cNvPr>
            <p:cNvSpPr/>
            <p:nvPr/>
          </p:nvSpPr>
          <p:spPr>
            <a:xfrm>
              <a:off x="7316420" y="1861156"/>
              <a:ext cx="689857" cy="689857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3C81B2F-B325-4145-8798-0F28B0C98B7C}"/>
                </a:ext>
              </a:extLst>
            </p:cNvPr>
            <p:cNvSpPr/>
            <p:nvPr/>
          </p:nvSpPr>
          <p:spPr>
            <a:xfrm>
              <a:off x="7316420" y="2743875"/>
              <a:ext cx="689857" cy="689857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FBE6035F-7CC6-46C7-9AEB-6ADA10B1D38B}"/>
                </a:ext>
              </a:extLst>
            </p:cNvPr>
            <p:cNvSpPr/>
            <p:nvPr/>
          </p:nvSpPr>
          <p:spPr>
            <a:xfrm>
              <a:off x="7316420" y="3626594"/>
              <a:ext cx="689857" cy="689857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55801913-98AE-438B-BDE8-12666D966E27}"/>
                </a:ext>
              </a:extLst>
            </p:cNvPr>
            <p:cNvSpPr/>
            <p:nvPr/>
          </p:nvSpPr>
          <p:spPr>
            <a:xfrm>
              <a:off x="7316420" y="4509313"/>
              <a:ext cx="689857" cy="689857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8C4E16A-515C-4D25-BD61-670F72620E9D}"/>
                </a:ext>
              </a:extLst>
            </p:cNvPr>
            <p:cNvSpPr/>
            <p:nvPr/>
          </p:nvSpPr>
          <p:spPr>
            <a:xfrm>
              <a:off x="7316420" y="5392032"/>
              <a:ext cx="689857" cy="689857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3CCA7F11-F003-4C26-B567-7140268ADCEF}"/>
                </a:ext>
              </a:extLst>
            </p:cNvPr>
            <p:cNvSpPr/>
            <p:nvPr/>
          </p:nvSpPr>
          <p:spPr>
            <a:xfrm>
              <a:off x="7316420" y="6274751"/>
              <a:ext cx="689857" cy="689857"/>
            </a:xfrm>
            <a:prstGeom prst="ellipse">
              <a:avLst/>
            </a:prstGeom>
            <a:solidFill>
              <a:schemeClr val="accent6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8291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2320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aam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EF70765A-4598-4D75-8EBE-B820808F65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Our Team LAYOUT</a:t>
            </a:r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F9DC0811-0AEE-48AE-88E3-0CE98AC8678E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523957" y="1362066"/>
            <a:ext cx="1720091" cy="1720282"/>
          </a:xfrm>
          <a:prstGeom prst="ellipse">
            <a:avLst/>
          </a:prstGeom>
          <a:solidFill>
            <a:schemeClr val="bg1">
              <a:lumMod val="95000"/>
            </a:schemeClr>
          </a:solidFill>
          <a:ln w="4762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BB684A2A-4E63-4C7E-9DDA-5481BB9652DD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56409" y="4067345"/>
            <a:ext cx="1586755" cy="15869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4762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7FF7F52A-8872-45A7-9CB0-6399F1B288D6}"/>
              </a:ext>
            </a:extLst>
          </p:cNvPr>
          <p:cNvSpPr>
            <a:spLocks noGrp="1"/>
          </p:cNvSpPr>
          <p:nvPr userDrawn="1">
            <p:ph type="pic" sz="quarter" idx="45" hasCustomPrompt="1"/>
          </p:nvPr>
        </p:nvSpPr>
        <p:spPr>
          <a:xfrm>
            <a:off x="4554917" y="4067345"/>
            <a:ext cx="1586755" cy="15869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4762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08A4017F-6A05-43A5-995A-D8C10EA54CBA}"/>
              </a:ext>
            </a:extLst>
          </p:cNvPr>
          <p:cNvSpPr>
            <a:spLocks noGrp="1"/>
          </p:cNvSpPr>
          <p:nvPr userDrawn="1">
            <p:ph type="pic" sz="quarter" idx="46" hasCustomPrompt="1"/>
          </p:nvPr>
        </p:nvSpPr>
        <p:spPr>
          <a:xfrm>
            <a:off x="8353425" y="4067345"/>
            <a:ext cx="1586755" cy="1586931"/>
          </a:xfrm>
          <a:prstGeom prst="ellipse">
            <a:avLst/>
          </a:prstGeom>
          <a:solidFill>
            <a:schemeClr val="bg1">
              <a:lumMod val="95000"/>
            </a:schemeClr>
          </a:solidFill>
          <a:ln w="4762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anchor="ctr"/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770E9868-3AAD-4B34-BEA2-B50526787336}"/>
              </a:ext>
            </a:extLst>
          </p:cNvPr>
          <p:cNvGrpSpPr/>
          <p:nvPr userDrawn="1"/>
        </p:nvGrpSpPr>
        <p:grpSpPr>
          <a:xfrm rot="5400000">
            <a:off x="5981671" y="5720329"/>
            <a:ext cx="228658" cy="1691575"/>
            <a:chOff x="7316420" y="1861156"/>
            <a:chExt cx="689857" cy="5103452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514F1D8-E525-4DE8-B724-643ABAC9AE07}"/>
                </a:ext>
              </a:extLst>
            </p:cNvPr>
            <p:cNvSpPr/>
            <p:nvPr/>
          </p:nvSpPr>
          <p:spPr>
            <a:xfrm>
              <a:off x="7316420" y="1861156"/>
              <a:ext cx="689857" cy="689857"/>
            </a:xfrm>
            <a:prstGeom prst="ellipse">
              <a:avLst/>
            </a:prstGeom>
            <a:solidFill>
              <a:schemeClr val="accent5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FE862A4C-2F3A-44EA-9B13-AB448370E669}"/>
                </a:ext>
              </a:extLst>
            </p:cNvPr>
            <p:cNvSpPr/>
            <p:nvPr/>
          </p:nvSpPr>
          <p:spPr>
            <a:xfrm>
              <a:off x="7316420" y="2743875"/>
              <a:ext cx="689857" cy="689857"/>
            </a:xfrm>
            <a:prstGeom prst="ellipse">
              <a:avLst/>
            </a:prstGeom>
            <a:solidFill>
              <a:schemeClr val="accent4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D6328244-9B76-44AD-9D98-ECA17C45B083}"/>
                </a:ext>
              </a:extLst>
            </p:cNvPr>
            <p:cNvSpPr/>
            <p:nvPr/>
          </p:nvSpPr>
          <p:spPr>
            <a:xfrm>
              <a:off x="7316420" y="3626594"/>
              <a:ext cx="689857" cy="689857"/>
            </a:xfrm>
            <a:prstGeom prst="ellipse">
              <a:avLst/>
            </a:prstGeom>
            <a:solidFill>
              <a:schemeClr val="accent3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089F497-0BD5-4E18-85F6-8EE310F96D0B}"/>
                </a:ext>
              </a:extLst>
            </p:cNvPr>
            <p:cNvSpPr/>
            <p:nvPr/>
          </p:nvSpPr>
          <p:spPr>
            <a:xfrm>
              <a:off x="7316420" y="4509313"/>
              <a:ext cx="689857" cy="689857"/>
            </a:xfrm>
            <a:prstGeom prst="ellipse">
              <a:avLst/>
            </a:prstGeom>
            <a:solidFill>
              <a:schemeClr val="accent2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56970D4C-7529-482D-9E5A-8E42BE680D8D}"/>
                </a:ext>
              </a:extLst>
            </p:cNvPr>
            <p:cNvSpPr/>
            <p:nvPr/>
          </p:nvSpPr>
          <p:spPr>
            <a:xfrm>
              <a:off x="7316420" y="5392032"/>
              <a:ext cx="689857" cy="689857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F4CAE1C-AB8A-430F-A858-3AD8B0746998}"/>
                </a:ext>
              </a:extLst>
            </p:cNvPr>
            <p:cNvSpPr/>
            <p:nvPr/>
          </p:nvSpPr>
          <p:spPr>
            <a:xfrm>
              <a:off x="7316420" y="6274751"/>
              <a:ext cx="689857" cy="689857"/>
            </a:xfrm>
            <a:prstGeom prst="ellipse">
              <a:avLst/>
            </a:prstGeom>
            <a:solidFill>
              <a:schemeClr val="accent6"/>
            </a:solidFill>
            <a:ln w="63500">
              <a:noFill/>
            </a:ln>
            <a:effectLst>
              <a:innerShdw blurRad="101600" dist="88900" dir="13500000">
                <a:prstClr val="black">
                  <a:alpha val="56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866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3EDA40FE-25EC-4F3B-AFD0-21C347F85953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769399" y="-1"/>
            <a:ext cx="6881081" cy="6871547"/>
          </a:xfrm>
          <a:custGeom>
            <a:avLst/>
            <a:gdLst>
              <a:gd name="connsiteX0" fmla="*/ 0 w 6858000"/>
              <a:gd name="connsiteY0" fmla="*/ 0 h 6848498"/>
              <a:gd name="connsiteX1" fmla="*/ 3429000 w 6858000"/>
              <a:gd name="connsiteY1" fmla="*/ 0 h 6848498"/>
              <a:gd name="connsiteX2" fmla="*/ 6858000 w 6858000"/>
              <a:gd name="connsiteY2" fmla="*/ 3429000 h 6848498"/>
              <a:gd name="connsiteX3" fmla="*/ 3438502 w 6858000"/>
              <a:gd name="connsiteY3" fmla="*/ 6848498 h 6848498"/>
              <a:gd name="connsiteX4" fmla="*/ 9502 w 6858000"/>
              <a:gd name="connsiteY4" fmla="*/ 6848498 h 6848498"/>
              <a:gd name="connsiteX5" fmla="*/ 3429000 w 6858000"/>
              <a:gd name="connsiteY5" fmla="*/ 3429000 h 6848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58000" h="6848498">
                <a:moveTo>
                  <a:pt x="0" y="0"/>
                </a:moveTo>
                <a:lnTo>
                  <a:pt x="3429000" y="0"/>
                </a:lnTo>
                <a:lnTo>
                  <a:pt x="6858000" y="3429000"/>
                </a:lnTo>
                <a:lnTo>
                  <a:pt x="3438502" y="6848498"/>
                </a:lnTo>
                <a:lnTo>
                  <a:pt x="9502" y="6848498"/>
                </a:lnTo>
                <a:lnTo>
                  <a:pt x="3429000" y="3429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3B18C6E2-188D-48FE-BE1D-63F8CBBE66EE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-5528" y="0"/>
            <a:ext cx="3990210" cy="6858000"/>
          </a:xfrm>
          <a:custGeom>
            <a:avLst/>
            <a:gdLst>
              <a:gd name="connsiteX0" fmla="*/ 0 w 3984681"/>
              <a:gd name="connsiteY0" fmla="*/ 0 h 6848498"/>
              <a:gd name="connsiteX1" fmla="*/ 555684 w 3984681"/>
              <a:gd name="connsiteY1" fmla="*/ 0 h 6848498"/>
              <a:gd name="connsiteX2" fmla="*/ 3984681 w 3984681"/>
              <a:gd name="connsiteY2" fmla="*/ 3428997 h 6848498"/>
              <a:gd name="connsiteX3" fmla="*/ 565179 w 3984681"/>
              <a:gd name="connsiteY3" fmla="*/ 6848498 h 6848498"/>
              <a:gd name="connsiteX4" fmla="*/ 0 w 3984681"/>
              <a:gd name="connsiteY4" fmla="*/ 6848498 h 6848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4681" h="6848498">
                <a:moveTo>
                  <a:pt x="0" y="0"/>
                </a:moveTo>
                <a:lnTo>
                  <a:pt x="555684" y="0"/>
                </a:lnTo>
                <a:lnTo>
                  <a:pt x="3984681" y="3428997"/>
                </a:lnTo>
                <a:lnTo>
                  <a:pt x="565179" y="6848498"/>
                </a:lnTo>
                <a:lnTo>
                  <a:pt x="0" y="68484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33295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044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Freeform: Shape 140">
            <a:extLst>
              <a:ext uri="{FF2B5EF4-FFF2-40B4-BE49-F238E27FC236}">
                <a16:creationId xmlns:a16="http://schemas.microsoft.com/office/drawing/2014/main" id="{E1A58DF6-EE24-4D91-8403-F5F5EE802B14}"/>
              </a:ext>
            </a:extLst>
          </p:cNvPr>
          <p:cNvSpPr/>
          <p:nvPr userDrawn="1"/>
        </p:nvSpPr>
        <p:spPr>
          <a:xfrm>
            <a:off x="0" y="-1"/>
            <a:ext cx="6210518" cy="6263593"/>
          </a:xfrm>
          <a:custGeom>
            <a:avLst/>
            <a:gdLst>
              <a:gd name="connsiteX0" fmla="*/ 0 w 6210518"/>
              <a:gd name="connsiteY0" fmla="*/ 0 h 6344514"/>
              <a:gd name="connsiteX1" fmla="*/ 6210518 w 6210518"/>
              <a:gd name="connsiteY1" fmla="*/ 0 h 6344514"/>
              <a:gd name="connsiteX2" fmla="*/ 0 w 6210518"/>
              <a:gd name="connsiteY2" fmla="*/ 6344514 h 6344514"/>
              <a:gd name="connsiteX0" fmla="*/ 0 w 6210518"/>
              <a:gd name="connsiteY0" fmla="*/ 0 h 6295961"/>
              <a:gd name="connsiteX1" fmla="*/ 6210518 w 6210518"/>
              <a:gd name="connsiteY1" fmla="*/ 0 h 6295961"/>
              <a:gd name="connsiteX2" fmla="*/ 0 w 6210518"/>
              <a:gd name="connsiteY2" fmla="*/ 6295961 h 6295961"/>
              <a:gd name="connsiteX3" fmla="*/ 0 w 6210518"/>
              <a:gd name="connsiteY3" fmla="*/ 0 h 6295961"/>
              <a:gd name="connsiteX0" fmla="*/ 0 w 6210518"/>
              <a:gd name="connsiteY0" fmla="*/ 0 h 6263593"/>
              <a:gd name="connsiteX1" fmla="*/ 6210518 w 6210518"/>
              <a:gd name="connsiteY1" fmla="*/ 0 h 6263593"/>
              <a:gd name="connsiteX2" fmla="*/ 0 w 6210518"/>
              <a:gd name="connsiteY2" fmla="*/ 6263593 h 6263593"/>
              <a:gd name="connsiteX3" fmla="*/ 0 w 6210518"/>
              <a:gd name="connsiteY3" fmla="*/ 0 h 626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10518" h="6263593">
                <a:moveTo>
                  <a:pt x="0" y="0"/>
                </a:moveTo>
                <a:lnTo>
                  <a:pt x="6210518" y="0"/>
                </a:lnTo>
                <a:lnTo>
                  <a:pt x="0" y="62635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Picture Placeholder 135">
            <a:extLst>
              <a:ext uri="{FF2B5EF4-FFF2-40B4-BE49-F238E27FC236}">
                <a16:creationId xmlns:a16="http://schemas.microsoft.com/office/drawing/2014/main" id="{52619E89-8BE6-4882-80BE-E5B90A2E25D0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274951" y="665214"/>
            <a:ext cx="11588489" cy="3069750"/>
          </a:xfrm>
          <a:custGeom>
            <a:avLst/>
            <a:gdLst>
              <a:gd name="connsiteX0" fmla="*/ 8538295 w 11588489"/>
              <a:gd name="connsiteY0" fmla="*/ 1638313 h 3069750"/>
              <a:gd name="connsiteX1" fmla="*/ 9254015 w 11588489"/>
              <a:gd name="connsiteY1" fmla="*/ 2354032 h 3069750"/>
              <a:gd name="connsiteX2" fmla="*/ 8538297 w 11588489"/>
              <a:gd name="connsiteY2" fmla="*/ 3069750 h 3069750"/>
              <a:gd name="connsiteX3" fmla="*/ 7822577 w 11588489"/>
              <a:gd name="connsiteY3" fmla="*/ 2354032 h 3069750"/>
              <a:gd name="connsiteX4" fmla="*/ 10099736 w 11588489"/>
              <a:gd name="connsiteY4" fmla="*/ 1634131 h 3069750"/>
              <a:gd name="connsiteX5" fmla="*/ 10815454 w 11588489"/>
              <a:gd name="connsiteY5" fmla="*/ 2349850 h 3069750"/>
              <a:gd name="connsiteX6" fmla="*/ 10099737 w 11588489"/>
              <a:gd name="connsiteY6" fmla="*/ 3065568 h 3069750"/>
              <a:gd name="connsiteX7" fmla="*/ 9384018 w 11588489"/>
              <a:gd name="connsiteY7" fmla="*/ 2349849 h 3069750"/>
              <a:gd name="connsiteX8" fmla="*/ 6976855 w 11588489"/>
              <a:gd name="connsiteY8" fmla="*/ 1622938 h 3069750"/>
              <a:gd name="connsiteX9" fmla="*/ 7692574 w 11588489"/>
              <a:gd name="connsiteY9" fmla="*/ 2338658 h 3069750"/>
              <a:gd name="connsiteX10" fmla="*/ 6976856 w 11588489"/>
              <a:gd name="connsiteY10" fmla="*/ 3054377 h 3069750"/>
              <a:gd name="connsiteX11" fmla="*/ 6261136 w 11588489"/>
              <a:gd name="connsiteY11" fmla="*/ 2338657 h 3069750"/>
              <a:gd name="connsiteX12" fmla="*/ 5415414 w 11588489"/>
              <a:gd name="connsiteY12" fmla="*/ 1607564 h 3069750"/>
              <a:gd name="connsiteX13" fmla="*/ 6131134 w 11588489"/>
              <a:gd name="connsiteY13" fmla="*/ 2323284 h 3069750"/>
              <a:gd name="connsiteX14" fmla="*/ 5415415 w 11588489"/>
              <a:gd name="connsiteY14" fmla="*/ 3039002 h 3069750"/>
              <a:gd name="connsiteX15" fmla="*/ 4699696 w 11588489"/>
              <a:gd name="connsiteY15" fmla="*/ 2323283 h 3069750"/>
              <a:gd name="connsiteX16" fmla="*/ 3853976 w 11588489"/>
              <a:gd name="connsiteY16" fmla="*/ 1592191 h 3069750"/>
              <a:gd name="connsiteX17" fmla="*/ 4569692 w 11588489"/>
              <a:gd name="connsiteY17" fmla="*/ 2307910 h 3069750"/>
              <a:gd name="connsiteX18" fmla="*/ 3853976 w 11588489"/>
              <a:gd name="connsiteY18" fmla="*/ 3023628 h 3069750"/>
              <a:gd name="connsiteX19" fmla="*/ 3138256 w 11588489"/>
              <a:gd name="connsiteY19" fmla="*/ 2307910 h 3069750"/>
              <a:gd name="connsiteX20" fmla="*/ 2292535 w 11588489"/>
              <a:gd name="connsiteY20" fmla="*/ 1576817 h 3069750"/>
              <a:gd name="connsiteX21" fmla="*/ 3008253 w 11588489"/>
              <a:gd name="connsiteY21" fmla="*/ 2292536 h 3069750"/>
              <a:gd name="connsiteX22" fmla="*/ 2292536 w 11588489"/>
              <a:gd name="connsiteY22" fmla="*/ 3008255 h 3069750"/>
              <a:gd name="connsiteX23" fmla="*/ 1576817 w 11588489"/>
              <a:gd name="connsiteY23" fmla="*/ 2292535 h 3069750"/>
              <a:gd name="connsiteX24" fmla="*/ 731094 w 11588489"/>
              <a:gd name="connsiteY24" fmla="*/ 1561441 h 3069750"/>
              <a:gd name="connsiteX25" fmla="*/ 1446815 w 11588489"/>
              <a:gd name="connsiteY25" fmla="*/ 2277160 h 3069750"/>
              <a:gd name="connsiteX26" fmla="*/ 731095 w 11588489"/>
              <a:gd name="connsiteY26" fmla="*/ 2992879 h 3069750"/>
              <a:gd name="connsiteX27" fmla="*/ 15375 w 11588489"/>
              <a:gd name="connsiteY27" fmla="*/ 2277159 h 3069750"/>
              <a:gd name="connsiteX28" fmla="*/ 10872769 w 11588489"/>
              <a:gd name="connsiteY28" fmla="*/ 861096 h 3069750"/>
              <a:gd name="connsiteX29" fmla="*/ 11588489 w 11588489"/>
              <a:gd name="connsiteY29" fmla="*/ 1576815 h 3069750"/>
              <a:gd name="connsiteX30" fmla="*/ 10872770 w 11588489"/>
              <a:gd name="connsiteY30" fmla="*/ 2292534 h 3069750"/>
              <a:gd name="connsiteX31" fmla="*/ 10157052 w 11588489"/>
              <a:gd name="connsiteY31" fmla="*/ 1576814 h 3069750"/>
              <a:gd name="connsiteX32" fmla="*/ 7749888 w 11588489"/>
              <a:gd name="connsiteY32" fmla="*/ 849905 h 3069750"/>
              <a:gd name="connsiteX33" fmla="*/ 8465606 w 11588489"/>
              <a:gd name="connsiteY33" fmla="*/ 1565624 h 3069750"/>
              <a:gd name="connsiteX34" fmla="*/ 7749889 w 11588489"/>
              <a:gd name="connsiteY34" fmla="*/ 2281343 h 3069750"/>
              <a:gd name="connsiteX35" fmla="*/ 7034169 w 11588489"/>
              <a:gd name="connsiteY35" fmla="*/ 1565624 h 3069750"/>
              <a:gd name="connsiteX36" fmla="*/ 9311327 w 11588489"/>
              <a:gd name="connsiteY36" fmla="*/ 845723 h 3069750"/>
              <a:gd name="connsiteX37" fmla="*/ 10027046 w 11588489"/>
              <a:gd name="connsiteY37" fmla="*/ 1561442 h 3069750"/>
              <a:gd name="connsiteX38" fmla="*/ 9311329 w 11588489"/>
              <a:gd name="connsiteY38" fmla="*/ 2277161 h 3069750"/>
              <a:gd name="connsiteX39" fmla="*/ 8595610 w 11588489"/>
              <a:gd name="connsiteY39" fmla="*/ 1561441 h 3069750"/>
              <a:gd name="connsiteX40" fmla="*/ 6188447 w 11588489"/>
              <a:gd name="connsiteY40" fmla="*/ 834531 h 3069750"/>
              <a:gd name="connsiteX41" fmla="*/ 6904166 w 11588489"/>
              <a:gd name="connsiteY41" fmla="*/ 1550250 h 3069750"/>
              <a:gd name="connsiteX42" fmla="*/ 6188447 w 11588489"/>
              <a:gd name="connsiteY42" fmla="*/ 2265969 h 3069750"/>
              <a:gd name="connsiteX43" fmla="*/ 5472728 w 11588489"/>
              <a:gd name="connsiteY43" fmla="*/ 1550249 h 3069750"/>
              <a:gd name="connsiteX44" fmla="*/ 4627006 w 11588489"/>
              <a:gd name="connsiteY44" fmla="*/ 819156 h 3069750"/>
              <a:gd name="connsiteX45" fmla="*/ 5342726 w 11588489"/>
              <a:gd name="connsiteY45" fmla="*/ 1534875 h 3069750"/>
              <a:gd name="connsiteX46" fmla="*/ 4627008 w 11588489"/>
              <a:gd name="connsiteY46" fmla="*/ 2250595 h 3069750"/>
              <a:gd name="connsiteX47" fmla="*/ 3911289 w 11588489"/>
              <a:gd name="connsiteY47" fmla="*/ 1534875 h 3069750"/>
              <a:gd name="connsiteX48" fmla="*/ 3065568 w 11588489"/>
              <a:gd name="connsiteY48" fmla="*/ 803783 h 3069750"/>
              <a:gd name="connsiteX49" fmla="*/ 3781287 w 11588489"/>
              <a:gd name="connsiteY49" fmla="*/ 1519502 h 3069750"/>
              <a:gd name="connsiteX50" fmla="*/ 3065567 w 11588489"/>
              <a:gd name="connsiteY50" fmla="*/ 2235221 h 3069750"/>
              <a:gd name="connsiteX51" fmla="*/ 2349849 w 11588489"/>
              <a:gd name="connsiteY51" fmla="*/ 1519502 h 3069750"/>
              <a:gd name="connsiteX52" fmla="*/ 1504128 w 11588489"/>
              <a:gd name="connsiteY52" fmla="*/ 788408 h 3069750"/>
              <a:gd name="connsiteX53" fmla="*/ 2219846 w 11588489"/>
              <a:gd name="connsiteY53" fmla="*/ 1504127 h 3069750"/>
              <a:gd name="connsiteX54" fmla="*/ 1504128 w 11588489"/>
              <a:gd name="connsiteY54" fmla="*/ 2219847 h 3069750"/>
              <a:gd name="connsiteX55" fmla="*/ 788409 w 11588489"/>
              <a:gd name="connsiteY55" fmla="*/ 1504127 h 3069750"/>
              <a:gd name="connsiteX56" fmla="*/ 8522921 w 11588489"/>
              <a:gd name="connsiteY56" fmla="*/ 76872 h 3069750"/>
              <a:gd name="connsiteX57" fmla="*/ 9238640 w 11588489"/>
              <a:gd name="connsiteY57" fmla="*/ 792590 h 3069750"/>
              <a:gd name="connsiteX58" fmla="*/ 8522921 w 11588489"/>
              <a:gd name="connsiteY58" fmla="*/ 1508309 h 3069750"/>
              <a:gd name="connsiteX59" fmla="*/ 7807202 w 11588489"/>
              <a:gd name="connsiteY59" fmla="*/ 792589 h 3069750"/>
              <a:gd name="connsiteX60" fmla="*/ 10084360 w 11588489"/>
              <a:gd name="connsiteY60" fmla="*/ 72688 h 3069750"/>
              <a:gd name="connsiteX61" fmla="*/ 10800080 w 11588489"/>
              <a:gd name="connsiteY61" fmla="*/ 788407 h 3069750"/>
              <a:gd name="connsiteX62" fmla="*/ 10084362 w 11588489"/>
              <a:gd name="connsiteY62" fmla="*/ 1504125 h 3069750"/>
              <a:gd name="connsiteX63" fmla="*/ 9368642 w 11588489"/>
              <a:gd name="connsiteY63" fmla="*/ 788406 h 3069750"/>
              <a:gd name="connsiteX64" fmla="*/ 6961480 w 11588489"/>
              <a:gd name="connsiteY64" fmla="*/ 61496 h 3069750"/>
              <a:gd name="connsiteX65" fmla="*/ 7677199 w 11588489"/>
              <a:gd name="connsiteY65" fmla="*/ 777215 h 3069750"/>
              <a:gd name="connsiteX66" fmla="*/ 6961481 w 11588489"/>
              <a:gd name="connsiteY66" fmla="*/ 1492934 h 3069750"/>
              <a:gd name="connsiteX67" fmla="*/ 6245761 w 11588489"/>
              <a:gd name="connsiteY67" fmla="*/ 777215 h 3069750"/>
              <a:gd name="connsiteX68" fmla="*/ 5400039 w 11588489"/>
              <a:gd name="connsiteY68" fmla="*/ 46123 h 3069750"/>
              <a:gd name="connsiteX69" fmla="*/ 6115758 w 11588489"/>
              <a:gd name="connsiteY69" fmla="*/ 761842 h 3069750"/>
              <a:gd name="connsiteX70" fmla="*/ 5400040 w 11588489"/>
              <a:gd name="connsiteY70" fmla="*/ 1477561 h 3069750"/>
              <a:gd name="connsiteX71" fmla="*/ 4684320 w 11588489"/>
              <a:gd name="connsiteY71" fmla="*/ 761841 h 3069750"/>
              <a:gd name="connsiteX72" fmla="*/ 3838601 w 11588489"/>
              <a:gd name="connsiteY72" fmla="*/ 30748 h 3069750"/>
              <a:gd name="connsiteX73" fmla="*/ 4554317 w 11588489"/>
              <a:gd name="connsiteY73" fmla="*/ 746468 h 3069750"/>
              <a:gd name="connsiteX74" fmla="*/ 3838601 w 11588489"/>
              <a:gd name="connsiteY74" fmla="*/ 1462185 h 3069750"/>
              <a:gd name="connsiteX75" fmla="*/ 3122882 w 11588489"/>
              <a:gd name="connsiteY75" fmla="*/ 746466 h 3069750"/>
              <a:gd name="connsiteX76" fmla="*/ 2277161 w 11588489"/>
              <a:gd name="connsiteY76" fmla="*/ 15374 h 3069750"/>
              <a:gd name="connsiteX77" fmla="*/ 2992879 w 11588489"/>
              <a:gd name="connsiteY77" fmla="*/ 731094 h 3069750"/>
              <a:gd name="connsiteX78" fmla="*/ 2277161 w 11588489"/>
              <a:gd name="connsiteY78" fmla="*/ 1446812 h 3069750"/>
              <a:gd name="connsiteX79" fmla="*/ 1561440 w 11588489"/>
              <a:gd name="connsiteY79" fmla="*/ 731092 h 3069750"/>
              <a:gd name="connsiteX80" fmla="*/ 715719 w 11588489"/>
              <a:gd name="connsiteY80" fmla="*/ 0 h 3069750"/>
              <a:gd name="connsiteX81" fmla="*/ 1431439 w 11588489"/>
              <a:gd name="connsiteY81" fmla="*/ 715719 h 3069750"/>
              <a:gd name="connsiteX82" fmla="*/ 715719 w 11588489"/>
              <a:gd name="connsiteY82" fmla="*/ 1431438 h 3069750"/>
              <a:gd name="connsiteX83" fmla="*/ 0 w 11588489"/>
              <a:gd name="connsiteY83" fmla="*/ 715719 h 306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11588489" h="3069750">
                <a:moveTo>
                  <a:pt x="8538295" y="1638313"/>
                </a:moveTo>
                <a:lnTo>
                  <a:pt x="9254015" y="2354032"/>
                </a:lnTo>
                <a:lnTo>
                  <a:pt x="8538297" y="3069750"/>
                </a:lnTo>
                <a:lnTo>
                  <a:pt x="7822577" y="2354032"/>
                </a:lnTo>
                <a:close/>
                <a:moveTo>
                  <a:pt x="10099736" y="1634131"/>
                </a:moveTo>
                <a:lnTo>
                  <a:pt x="10815454" y="2349850"/>
                </a:lnTo>
                <a:lnTo>
                  <a:pt x="10099737" y="3065568"/>
                </a:lnTo>
                <a:lnTo>
                  <a:pt x="9384018" y="2349849"/>
                </a:lnTo>
                <a:close/>
                <a:moveTo>
                  <a:pt x="6976855" y="1622938"/>
                </a:moveTo>
                <a:lnTo>
                  <a:pt x="7692574" y="2338658"/>
                </a:lnTo>
                <a:lnTo>
                  <a:pt x="6976856" y="3054377"/>
                </a:lnTo>
                <a:lnTo>
                  <a:pt x="6261136" y="2338657"/>
                </a:lnTo>
                <a:close/>
                <a:moveTo>
                  <a:pt x="5415414" y="1607564"/>
                </a:moveTo>
                <a:lnTo>
                  <a:pt x="6131134" y="2323284"/>
                </a:lnTo>
                <a:lnTo>
                  <a:pt x="5415415" y="3039002"/>
                </a:lnTo>
                <a:lnTo>
                  <a:pt x="4699696" y="2323283"/>
                </a:lnTo>
                <a:close/>
                <a:moveTo>
                  <a:pt x="3853976" y="1592191"/>
                </a:moveTo>
                <a:lnTo>
                  <a:pt x="4569692" y="2307910"/>
                </a:lnTo>
                <a:lnTo>
                  <a:pt x="3853976" y="3023628"/>
                </a:lnTo>
                <a:lnTo>
                  <a:pt x="3138256" y="2307910"/>
                </a:lnTo>
                <a:close/>
                <a:moveTo>
                  <a:pt x="2292535" y="1576817"/>
                </a:moveTo>
                <a:lnTo>
                  <a:pt x="3008253" y="2292536"/>
                </a:lnTo>
                <a:lnTo>
                  <a:pt x="2292536" y="3008255"/>
                </a:lnTo>
                <a:lnTo>
                  <a:pt x="1576817" y="2292535"/>
                </a:lnTo>
                <a:close/>
                <a:moveTo>
                  <a:pt x="731094" y="1561441"/>
                </a:moveTo>
                <a:lnTo>
                  <a:pt x="1446815" y="2277160"/>
                </a:lnTo>
                <a:lnTo>
                  <a:pt x="731095" y="2992879"/>
                </a:lnTo>
                <a:lnTo>
                  <a:pt x="15375" y="2277159"/>
                </a:lnTo>
                <a:close/>
                <a:moveTo>
                  <a:pt x="10872769" y="861096"/>
                </a:moveTo>
                <a:lnTo>
                  <a:pt x="11588489" y="1576815"/>
                </a:lnTo>
                <a:lnTo>
                  <a:pt x="10872770" y="2292534"/>
                </a:lnTo>
                <a:lnTo>
                  <a:pt x="10157052" y="1576814"/>
                </a:lnTo>
                <a:close/>
                <a:moveTo>
                  <a:pt x="7749888" y="849905"/>
                </a:moveTo>
                <a:lnTo>
                  <a:pt x="8465606" y="1565624"/>
                </a:lnTo>
                <a:lnTo>
                  <a:pt x="7749889" y="2281343"/>
                </a:lnTo>
                <a:lnTo>
                  <a:pt x="7034169" y="1565624"/>
                </a:lnTo>
                <a:close/>
                <a:moveTo>
                  <a:pt x="9311327" y="845723"/>
                </a:moveTo>
                <a:lnTo>
                  <a:pt x="10027046" y="1561442"/>
                </a:lnTo>
                <a:lnTo>
                  <a:pt x="9311329" y="2277161"/>
                </a:lnTo>
                <a:lnTo>
                  <a:pt x="8595610" y="1561441"/>
                </a:lnTo>
                <a:close/>
                <a:moveTo>
                  <a:pt x="6188447" y="834531"/>
                </a:moveTo>
                <a:lnTo>
                  <a:pt x="6904166" y="1550250"/>
                </a:lnTo>
                <a:lnTo>
                  <a:pt x="6188447" y="2265969"/>
                </a:lnTo>
                <a:lnTo>
                  <a:pt x="5472728" y="1550249"/>
                </a:lnTo>
                <a:close/>
                <a:moveTo>
                  <a:pt x="4627006" y="819156"/>
                </a:moveTo>
                <a:lnTo>
                  <a:pt x="5342726" y="1534875"/>
                </a:lnTo>
                <a:lnTo>
                  <a:pt x="4627008" y="2250595"/>
                </a:lnTo>
                <a:lnTo>
                  <a:pt x="3911289" y="1534875"/>
                </a:lnTo>
                <a:close/>
                <a:moveTo>
                  <a:pt x="3065568" y="803783"/>
                </a:moveTo>
                <a:lnTo>
                  <a:pt x="3781287" y="1519502"/>
                </a:lnTo>
                <a:lnTo>
                  <a:pt x="3065567" y="2235221"/>
                </a:lnTo>
                <a:lnTo>
                  <a:pt x="2349849" y="1519502"/>
                </a:lnTo>
                <a:close/>
                <a:moveTo>
                  <a:pt x="1504128" y="788408"/>
                </a:moveTo>
                <a:lnTo>
                  <a:pt x="2219846" y="1504127"/>
                </a:lnTo>
                <a:lnTo>
                  <a:pt x="1504128" y="2219847"/>
                </a:lnTo>
                <a:lnTo>
                  <a:pt x="788409" y="1504127"/>
                </a:lnTo>
                <a:close/>
                <a:moveTo>
                  <a:pt x="8522921" y="76872"/>
                </a:moveTo>
                <a:lnTo>
                  <a:pt x="9238640" y="792590"/>
                </a:lnTo>
                <a:lnTo>
                  <a:pt x="8522921" y="1508309"/>
                </a:lnTo>
                <a:lnTo>
                  <a:pt x="7807202" y="792589"/>
                </a:lnTo>
                <a:close/>
                <a:moveTo>
                  <a:pt x="10084360" y="72688"/>
                </a:moveTo>
                <a:lnTo>
                  <a:pt x="10800080" y="788407"/>
                </a:lnTo>
                <a:lnTo>
                  <a:pt x="10084362" y="1504125"/>
                </a:lnTo>
                <a:lnTo>
                  <a:pt x="9368642" y="788406"/>
                </a:lnTo>
                <a:close/>
                <a:moveTo>
                  <a:pt x="6961480" y="61496"/>
                </a:moveTo>
                <a:lnTo>
                  <a:pt x="7677199" y="777215"/>
                </a:lnTo>
                <a:lnTo>
                  <a:pt x="6961481" y="1492934"/>
                </a:lnTo>
                <a:lnTo>
                  <a:pt x="6245761" y="777215"/>
                </a:lnTo>
                <a:close/>
                <a:moveTo>
                  <a:pt x="5400039" y="46123"/>
                </a:moveTo>
                <a:lnTo>
                  <a:pt x="6115758" y="761842"/>
                </a:lnTo>
                <a:lnTo>
                  <a:pt x="5400040" y="1477561"/>
                </a:lnTo>
                <a:lnTo>
                  <a:pt x="4684320" y="761841"/>
                </a:lnTo>
                <a:close/>
                <a:moveTo>
                  <a:pt x="3838601" y="30748"/>
                </a:moveTo>
                <a:lnTo>
                  <a:pt x="4554317" y="746468"/>
                </a:lnTo>
                <a:lnTo>
                  <a:pt x="3838601" y="1462185"/>
                </a:lnTo>
                <a:lnTo>
                  <a:pt x="3122882" y="746466"/>
                </a:lnTo>
                <a:close/>
                <a:moveTo>
                  <a:pt x="2277161" y="15374"/>
                </a:moveTo>
                <a:lnTo>
                  <a:pt x="2992879" y="731094"/>
                </a:lnTo>
                <a:lnTo>
                  <a:pt x="2277161" y="1446812"/>
                </a:lnTo>
                <a:lnTo>
                  <a:pt x="1561440" y="731092"/>
                </a:lnTo>
                <a:close/>
                <a:moveTo>
                  <a:pt x="715719" y="0"/>
                </a:moveTo>
                <a:lnTo>
                  <a:pt x="1431439" y="715719"/>
                </a:lnTo>
                <a:lnTo>
                  <a:pt x="715719" y="1431438"/>
                </a:lnTo>
                <a:lnTo>
                  <a:pt x="0" y="7157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marR="0" indent="0" algn="ctr" defTabSz="914446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99585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9266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C1EFFF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53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2" r:id="rId10"/>
    <p:sldLayoutId id="2147483683" r:id="rId11"/>
    <p:sldLayoutId id="2147483684" r:id="rId12"/>
    <p:sldLayoutId id="2147483686" r:id="rId13"/>
    <p:sldLayoutId id="2147483689" r:id="rId14"/>
    <p:sldLayoutId id="2147483687" r:id="rId15"/>
    <p:sldLayoutId id="2147483688" r:id="rId16"/>
    <p:sldLayoutId id="2147483671" r:id="rId17"/>
    <p:sldLayoutId id="2147483672" r:id="rId18"/>
    <p:sldLayoutId id="2147483694" r:id="rId19"/>
    <p:sldLayoutId id="2147483695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rgbClr val="C1EFFF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840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1EFFF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74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5CC69.DDE6079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6131" y="336898"/>
            <a:ext cx="10270067" cy="3402184"/>
          </a:xfrm>
        </p:spPr>
        <p:txBody>
          <a:bodyPr rtlCol="0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CS" b="1" dirty="0" smtClean="0">
                <a:latin typeface="+mn-lt"/>
                <a:cs typeface="Times New Roman" pitchFamily="18" charset="0"/>
              </a:rPr>
              <a:t/>
            </a:r>
            <a:br>
              <a:rPr lang="sr-Cyrl-CS" b="1" dirty="0" smtClean="0">
                <a:latin typeface="+mn-lt"/>
                <a:cs typeface="Times New Roman" pitchFamily="18" charset="0"/>
              </a:rPr>
            </a:br>
            <a:r>
              <a:rPr lang="sr-Cyrl-CS" b="1" dirty="0" smtClean="0">
                <a:latin typeface="+mn-lt"/>
                <a:cs typeface="Times New Roman" pitchFamily="18" charset="0"/>
              </a:rPr>
              <a:t/>
            </a:r>
            <a:br>
              <a:rPr lang="sr-Cyrl-CS" b="1" dirty="0" smtClean="0">
                <a:latin typeface="+mn-lt"/>
                <a:cs typeface="Times New Roman" pitchFamily="18" charset="0"/>
              </a:rPr>
            </a:br>
            <a:r>
              <a:rPr lang="sr-Cyrl-R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Политика запошљавања </a:t>
            </a:r>
            <a:r>
              <a:rPr lang="sr-Latn-R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националном нивоу </a:t>
            </a:r>
            <a:r>
              <a:rPr lang="sr-Latn-R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4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стање и даљи правци развоја</a:t>
            </a:r>
            <a:endParaRPr lang="en-GB" sz="4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4715" y="4706294"/>
            <a:ext cx="8437033" cy="889000"/>
          </a:xfrm>
        </p:spPr>
        <p:txBody>
          <a:bodyPr rtlCol="0"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sr-Cyrl-C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endParaRPr lang="sr-Cyrl-C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sr-Cyrl-R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en-U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Cyrl-R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sr-Cyrl-C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новембар </a:t>
            </a:r>
            <a:r>
              <a:rPr lang="en-GB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sr-Cyrl-R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GB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36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године</a:t>
            </a:r>
            <a:endParaRPr lang="en-GB" sz="36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1596" y="274637"/>
            <a:ext cx="9110804" cy="624773"/>
          </a:xfrm>
        </p:spPr>
        <p:txBody>
          <a:bodyPr>
            <a:normAutofit/>
          </a:bodyPr>
          <a:lstStyle/>
          <a:p>
            <a:pPr algn="ctr"/>
            <a:r>
              <a:rPr lang="sr-Cyrl-R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МЕРЕ АКТИВНЕ ПОЛИТИКЕ ЗАПОШЉАВАЊА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18098" y="1394234"/>
            <a:ext cx="9364301" cy="5463765"/>
          </a:xfrm>
        </p:spPr>
        <p:txBody>
          <a:bodyPr/>
          <a:lstStyle/>
          <a:p>
            <a:pPr marL="342900" indent="-342900" algn="just">
              <a:buFont typeface="+mj-lt"/>
              <a:buAutoNum type="arabicPeriod"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Посредовање у запошљавању;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Професионална оријентација и саветовање о планирању каријере;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Додатно образовање и обука: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Програм стручне праксе;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Програм приправника за младе са високим образовањем;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Програм приправника за незапослене са средњим образовањем;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Програм стицања практичних знања за НК, вишкове и дугорочно незапослене;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Обуке за тржиште рада (обуке за незапослене ОСИ, обуке за НК и лица која завршавају основно образовање по моделу ФООО, обуке за остала незапослена лица и специјалистичке информатичке обуке);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Обуке на захтев послодавца – за незапослене;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Обуке за потребе послодавца за запосленог;</a:t>
            </a:r>
          </a:p>
          <a:p>
            <a:pPr marL="800100" lvl="1" indent="-342900" algn="just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Функционално основно образовање одраслих.</a:t>
            </a:r>
          </a:p>
          <a:p>
            <a:pPr marL="0" indent="0" algn="ctr">
              <a:buNone/>
            </a:pPr>
            <a:endParaRPr lang="sr-Cyrl-RS" sz="2400" b="1" dirty="0" smtClean="0">
              <a:solidFill>
                <a:schemeClr val="accent6">
                  <a:lumMod val="5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0209" y="42825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sr-Cyrl-R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МЕРЕ АКТИВНЕ ПОЛИТИКЕ ЗАПОШЉАВАЊА </a:t>
            </a: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1719" y="1555231"/>
            <a:ext cx="8980642" cy="4525963"/>
          </a:xfrm>
        </p:spPr>
        <p:txBody>
          <a:bodyPr/>
          <a:lstStyle/>
          <a:p>
            <a:pPr marL="342900" indent="-342900">
              <a:buNone/>
            </a:pPr>
            <a:r>
              <a:rPr lang="sr-Cyrl-RS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. Субвенције за запошљавање: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Субвенције за запошљавање незапослених лица из категорије теже запошљивих;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Подршка самозапошљавању;</a:t>
            </a:r>
          </a:p>
          <a:p>
            <a:pPr marL="800100" lvl="1" indent="-342900">
              <a:buFont typeface="+mj-lt"/>
              <a:buAutoNum type="arabicPeriod"/>
            </a:pPr>
            <a:r>
              <a:rPr lang="sr-Cyrl-RS" i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Субвенција зараде за ОСИ без радног искуства.</a:t>
            </a:r>
          </a:p>
          <a:p>
            <a:pPr marL="342900" indent="-342900">
              <a:buAutoNum type="arabicPeriod" startAt="5"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Подстицаји за запошљавање корисника новчане накнаде за случај незапослености;</a:t>
            </a:r>
          </a:p>
          <a:p>
            <a:pPr marL="342900" indent="-342900">
              <a:buAutoNum type="arabicPeriod" startAt="5"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Јавни радови;</a:t>
            </a:r>
          </a:p>
          <a:p>
            <a:pPr marL="342900" indent="-342900">
              <a:buNone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7.  Мере АПЗ за ОСИ које се запошљавају под посебним условима;</a:t>
            </a:r>
          </a:p>
          <a:p>
            <a:pPr marL="342900" indent="-342900">
              <a:buNone/>
            </a:pPr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8.  Суфинансирање ЛАПЗ.</a:t>
            </a:r>
          </a:p>
          <a:p>
            <a:pPr marL="342900" indent="-342900" algn="just">
              <a:buFont typeface="+mj-lt"/>
              <a:buAutoNum type="arabicPeriod"/>
            </a:pPr>
            <a:endParaRPr lang="sr-Cyrl-RS" sz="1500" b="1" dirty="0" smtClean="0">
              <a:solidFill>
                <a:srgbClr val="C0000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0713" y="348906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Категорије теже запошљивих лица</a:t>
            </a: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4681" y="1530036"/>
            <a:ext cx="8757719" cy="4695716"/>
          </a:xfrm>
        </p:spPr>
        <p:txBody>
          <a:bodyPr>
            <a:normAutofit fontScale="92500" lnSpcReduction="20000"/>
          </a:bodyPr>
          <a:lstStyle/>
          <a:p>
            <a:pPr marL="112050" indent="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dirty="0" smtClean="0">
                <a:solidFill>
                  <a:srgbClr val="002060"/>
                </a:solidFill>
                <a:latin typeface="Cambria" pitchFamily="18" charset="0"/>
              </a:rPr>
              <a:t>  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Лица без квалификација и нискоквалификовани, 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Лица старости 50 и више година,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Дугорочно незапослена лица која посао траже дуже од 12 месеци, а посебно незапослена лица која посао траже дуже од 18 месеци,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Жене, посебно дугорочно незапослене жене,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Млади до 30 година старости, а посебно младе жене, млади без квалификација и нискоквалификован, као и млади без радног искуства,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Особе са инвалидитетом,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Роми,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Корисници новчане социјалне помоћи,</a:t>
            </a:r>
          </a:p>
          <a:p>
            <a:pPr marL="569250" indent="-45720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Вишкови запослених.</a:t>
            </a:r>
          </a:p>
          <a:p>
            <a:pPr marL="112050" indent="0" algn="just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None/>
            </a:pPr>
            <a:endParaRPr lang="ru-RU" dirty="0" smtClean="0">
              <a:solidFill>
                <a:schemeClr val="bg2">
                  <a:lumMod val="10000"/>
                </a:schemeClr>
              </a:solidFill>
              <a:latin typeface="Cambria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Посебно осетљиве категорије незапослених лица 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  <a:t/>
            </a:r>
            <a:b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Cambria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29212"/>
            <a:ext cx="8915400" cy="4182010"/>
          </a:xfrm>
        </p:spPr>
        <p:txBody>
          <a:bodyPr>
            <a:normAutofit fontScale="92500" lnSpcReduction="10000"/>
          </a:bodyPr>
          <a:lstStyle/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Млади у домском смештају, хранитељским и старатељским породицама,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Жртве породичног насиља,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Жртве трговине људима,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Избегла и расељена лица,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Повратници према Споразуму о реадмисији,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Самохрани родитељи,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Супружници из породице у којој су оба супружника незапослена,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Родитељи деце са сметњама у развоју, </a:t>
            </a:r>
          </a:p>
          <a:p>
            <a:pPr marL="112050" indent="0">
              <a:lnSpc>
                <a:spcPct val="100000"/>
              </a:lnSpc>
              <a:buClr>
                <a:schemeClr val="tx1">
                  <a:lumMod val="50000"/>
                </a:schemeClr>
              </a:buClr>
              <a:buSzPct val="90000"/>
              <a:buFont typeface="Wingdings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Бивши извршиоци кривичних дела. </a:t>
            </a:r>
            <a:endParaRPr lang="en-GB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Бруто</a:t>
            </a:r>
            <a:r>
              <a:rPr lang="sr-Latn-R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</a:t>
            </a:r>
            <a:r>
              <a:rPr lang="sr-Latn-R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финансијских</a:t>
            </a:r>
            <a:r>
              <a:rPr lang="sr-Latn-R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мера</a:t>
            </a:r>
            <a:r>
              <a:rPr lang="sr-Latn-R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АПЗ </a:t>
            </a:r>
            <a:r>
              <a:rPr lang="sr-Cyrl-R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RS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sr-Latn-RS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%) </a:t>
            </a:r>
            <a:r>
              <a:rPr lang="sr-Cyrl-RS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годинама </a:t>
            </a:r>
            <a:r>
              <a:rPr lang="sr-Latn-RS" sz="2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2017-2019</a:t>
            </a:r>
            <a:r>
              <a:rPr lang="sr-Latn-RS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sr-Latn-RS" sz="27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године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693225"/>
              </p:ext>
            </p:extLst>
          </p:nvPr>
        </p:nvGraphicFramePr>
        <p:xfrm>
          <a:off x="1747319" y="1765419"/>
          <a:ext cx="9668140" cy="46715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93438">
                  <a:extLst>
                    <a:ext uri="{9D8B030D-6E8A-4147-A177-3AD203B41FA5}">
                      <a16:colId xmlns:a16="http://schemas.microsoft.com/office/drawing/2014/main" val="3997823243"/>
                    </a:ext>
                  </a:extLst>
                </a:gridCol>
                <a:gridCol w="1414356">
                  <a:extLst>
                    <a:ext uri="{9D8B030D-6E8A-4147-A177-3AD203B41FA5}">
                      <a16:colId xmlns:a16="http://schemas.microsoft.com/office/drawing/2014/main" val="1208142767"/>
                    </a:ext>
                  </a:extLst>
                </a:gridCol>
                <a:gridCol w="1448554">
                  <a:extLst>
                    <a:ext uri="{9D8B030D-6E8A-4147-A177-3AD203B41FA5}">
                      <a16:colId xmlns:a16="http://schemas.microsoft.com/office/drawing/2014/main" val="1731384332"/>
                    </a:ext>
                  </a:extLst>
                </a:gridCol>
                <a:gridCol w="1311792">
                  <a:extLst>
                    <a:ext uri="{9D8B030D-6E8A-4147-A177-3AD203B41FA5}">
                      <a16:colId xmlns:a16="http://schemas.microsoft.com/office/drawing/2014/main" val="3576400802"/>
                    </a:ext>
                  </a:extLst>
                </a:gridCol>
              </a:tblGrid>
              <a:tr h="2240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2017.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r>
                        <a:rPr lang="sr-Cyrl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1935385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Функционално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образовање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одраслих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9572948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Обука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тржиште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рада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674048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Обука на захтев послодавца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994672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Обука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захтев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послодавца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запослене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7971314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Cyrl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 с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тручне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праксе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66908581"/>
                  </a:ext>
                </a:extLst>
              </a:tr>
              <a:tr h="82948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Програми</a:t>
                      </a: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приправника</a:t>
                      </a:r>
                      <a:r>
                        <a:rPr lang="sr-Latn-R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приправника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младе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високим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образовањем</a:t>
                      </a:r>
                      <a:endParaRPr lang="en-US" sz="1200" i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sr-Latn-RS" sz="1200" i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</a:t>
                      </a:r>
                      <a:r>
                        <a:rPr lang="sr-Latn-RS" sz="1200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приправника</a:t>
                      </a:r>
                      <a:r>
                        <a:rPr lang="sr-Latn-RS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sr-Latn-RS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незапослене</a:t>
                      </a:r>
                      <a:r>
                        <a:rPr lang="sr-Latn-RS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</a:t>
                      </a:r>
                      <a:r>
                        <a:rPr lang="sr-Latn-RS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средњим</a:t>
                      </a:r>
                      <a:r>
                        <a:rPr lang="sr-Latn-RS" sz="1200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r-Latn-RS" sz="1200" i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образовањем</a:t>
                      </a:r>
                      <a:endParaRPr lang="en-US" sz="12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7491306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Стицање практичних знања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0422272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Субвенција за самозапошљавање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3361169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Исплата новчане накнаде у једнократном износу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1041253"/>
                  </a:ext>
                </a:extLst>
              </a:tr>
              <a:tr h="464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Субвенција за отварање нових радних места/за запошљавање теже запошљивих лица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97235797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Јавни радови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293312"/>
                  </a:ext>
                </a:extLst>
              </a:tr>
              <a:tr h="464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Подстицај за запошљавање корисника новчане накнаде</a:t>
                      </a:r>
                      <a:r>
                        <a:rPr lang="sr-Cyrl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 случај незапослености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42455382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Субвенција зараде за ОСИ без радног искуства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34545894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Рефундација примерених трошкова прилагођавања радног места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3856327"/>
                  </a:ext>
                </a:extLst>
              </a:tr>
              <a:tr h="22409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Рефундација трошкова зараде - Радна асистенција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sr-Latn-R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838470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1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Извор:</a:t>
            </a:r>
            <a:r>
              <a:rPr kumimoji="0" lang="sr-Latn-R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НСЗ</a:t>
            </a:r>
            <a:endParaRPr kumimoji="0" lang="sr-Latn-R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3698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746" y="756744"/>
            <a:ext cx="9762653" cy="1198179"/>
          </a:xfrm>
        </p:spPr>
        <p:txBody>
          <a:bodyPr>
            <a:normAutofit fontScale="90000"/>
          </a:bodyPr>
          <a:lstStyle/>
          <a:p>
            <a:pPr lvl="0" algn="ctr"/>
            <a:r>
              <a:rPr lang="sr-Cyrl-RS" sz="3100" dirty="0" smtClean="0"/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Израда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новог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стратешког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оквира</a:t>
            </a:r>
            <a:r>
              <a:rPr lang="sr-Cyrl-R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политике</a:t>
            </a:r>
            <a:r>
              <a:rPr lang="sr-Cyrl-R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запошљавања</a:t>
            </a:r>
            <a:r>
              <a:rPr lang="sr-Cyrl-R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sr-Cyrl-R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en-U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 – 2026. </a:t>
            </a:r>
            <a:r>
              <a:rPr lang="en-US" sz="3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dirty="0" smtClean="0"/>
              <a:t/>
            </a:r>
            <a:br>
              <a:rPr lang="sr-Cyrl-C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Стратегија запошљавања у РС за период 2021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-2026. </a:t>
            </a:r>
            <a:r>
              <a:rPr lang="sr-Cyrl-R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Cyrl-R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Акциони план запошљавања за период 2021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Cyrl-R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2023. године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477" y="153330"/>
            <a:ext cx="8037135" cy="128089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Активности: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774479"/>
            <a:ext cx="8915400" cy="4653481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Образована РГ за израду Стратегије запошљав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ња и АП,</a:t>
            </a:r>
          </a:p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Објављен почетак консултативног процеса,</a:t>
            </a:r>
          </a:p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Израда анализа: </a:t>
            </a:r>
          </a:p>
          <a:p>
            <a:pPr lvl="3" algn="just">
              <a:buFontTx/>
              <a:buChar char="-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post 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анализа Националне стратегије запошљавања 2021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-2020.</a:t>
            </a:r>
          </a:p>
          <a:p>
            <a:pPr lvl="3" algn="just">
              <a:buFontTx/>
              <a:buChar char="-"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 ante 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анализа нове стратегије запошљавања</a:t>
            </a:r>
          </a:p>
          <a:p>
            <a:pPr lvl="3"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Анализа ефеката програма стручне праксе спровођене у јавном и приватном сектору </a:t>
            </a:r>
          </a:p>
          <a:p>
            <a:pPr lvl="3"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Функционална анализа НСЗ и ОЈ у оквиру Сектора за рад и запошљавање МРЗБСП</a:t>
            </a:r>
          </a:p>
          <a:p>
            <a:pPr lvl="3"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Анализа предуслова за увођење програма Гаранција за младе 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Представљање резултата анализа члановима РГ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8806" y="506415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Активности: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357735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Израда Предлога Стратегије запошљавања и АП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Представљање РГ, Социјално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економском савету, Републичком савету за запошљавање</a:t>
            </a:r>
          </a:p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Организовање јавне расправе</a:t>
            </a:r>
          </a:p>
          <a:p>
            <a:pPr algn="just">
              <a:buFontTx/>
              <a:buChar char="-"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Прибављање мишљења од надлежних органа и упућивање Влади на усвајање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крај децембра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јануар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sr-Cyrl-RS" dirty="0" smtClean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35F7F3-C1B5-4B60-A00A-4EB618DDFB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31271" y="339509"/>
            <a:ext cx="10665455" cy="724247"/>
          </a:xfrm>
        </p:spPr>
        <p:txBody>
          <a:bodyPr/>
          <a:lstStyle/>
          <a:p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rPr>
              <a:t>Правци даљег развоја политике запошљавања 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ea typeface="Cambria" panose="02040503050406030204" pitchFamily="18" charset="0"/>
              <a:cs typeface="Times New Roman" pitchFamily="18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8FD8814-AC78-42D4-A0FB-2A276C5622CE}"/>
              </a:ext>
            </a:extLst>
          </p:cNvPr>
          <p:cNvGrpSpPr/>
          <p:nvPr/>
        </p:nvGrpSpPr>
        <p:grpSpPr>
          <a:xfrm>
            <a:off x="794480" y="1693889"/>
            <a:ext cx="1910492" cy="4789708"/>
            <a:chOff x="998761" y="2100869"/>
            <a:chExt cx="1910492" cy="2876077"/>
          </a:xfrm>
        </p:grpSpPr>
        <p:sp>
          <p:nvSpPr>
            <p:cNvPr id="35" name="Text Placeholder 2">
              <a:extLst>
                <a:ext uri="{FF2B5EF4-FFF2-40B4-BE49-F238E27FC236}">
                  <a16:creationId xmlns:a16="http://schemas.microsoft.com/office/drawing/2014/main" id="{6242A8F8-3F6B-4616-A6EF-60F3629232A1}"/>
                </a:ext>
              </a:extLst>
            </p:cNvPr>
            <p:cNvSpPr txBox="1">
              <a:spLocks/>
            </p:cNvSpPr>
            <p:nvPr/>
          </p:nvSpPr>
          <p:spPr>
            <a:xfrm>
              <a:off x="998761" y="2739281"/>
              <a:ext cx="1910492" cy="223766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sr-Cyrl-RS" altLang="ko-KR" sz="1600" b="1" dirty="0" smtClean="0">
                  <a:solidFill>
                    <a:srgbClr val="002060"/>
                  </a:solidFill>
                  <a:latin typeface="Times New Roman" pitchFamily="18" charset="0"/>
                  <a:ea typeface="Cambria" panose="02040503050406030204" pitchFamily="18" charset="0"/>
                  <a:cs typeface="Times New Roman" pitchFamily="18" charset="0"/>
                </a:rPr>
                <a:t>Успостављање стабилног и одрживог раста запослености који се заснива на квалитетном људском капиталу и у складу је са захтевима конкурентне тржишне економије</a:t>
              </a:r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itchFamily="34" charset="0"/>
                </a:rPr>
                <a:t>	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					</a:t>
              </a: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C5682BA-448A-485B-80EA-34DC9CE67056}"/>
                </a:ext>
              </a:extLst>
            </p:cNvPr>
            <p:cNvSpPr txBox="1"/>
            <p:nvPr/>
          </p:nvSpPr>
          <p:spPr>
            <a:xfrm>
              <a:off x="1010876" y="2100869"/>
              <a:ext cx="1538611" cy="49898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Cyrl-RS" altLang="ko-KR" sz="24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Општи циљ</a:t>
              </a:r>
              <a:endParaRPr lang="ko-KR" altLang="en-US" sz="2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20D72EF-479B-42AD-A229-5A0449F69CE4}"/>
              </a:ext>
            </a:extLst>
          </p:cNvPr>
          <p:cNvGrpSpPr/>
          <p:nvPr/>
        </p:nvGrpSpPr>
        <p:grpSpPr>
          <a:xfrm>
            <a:off x="3127304" y="1618938"/>
            <a:ext cx="1598572" cy="5239062"/>
            <a:chOff x="2853815" y="1974772"/>
            <a:chExt cx="1598572" cy="2938063"/>
          </a:xfrm>
        </p:grpSpPr>
        <p:sp>
          <p:nvSpPr>
            <p:cNvPr id="38" name="Text Placeholder 2">
              <a:extLst>
                <a:ext uri="{FF2B5EF4-FFF2-40B4-BE49-F238E27FC236}">
                  <a16:creationId xmlns:a16="http://schemas.microsoft.com/office/drawing/2014/main" id="{782AA03E-CA38-4F78-8081-C803B8A29982}"/>
                </a:ext>
              </a:extLst>
            </p:cNvPr>
            <p:cNvSpPr txBox="1">
              <a:spLocks/>
            </p:cNvSpPr>
            <p:nvPr/>
          </p:nvSpPr>
          <p:spPr>
            <a:xfrm>
              <a:off x="2913776" y="2675170"/>
              <a:ext cx="1538611" cy="2237665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sr-Cyrl-RS" altLang="ko-KR" sz="1600" b="1" dirty="0" smtClean="0">
                  <a:solidFill>
                    <a:srgbClr val="002060"/>
                  </a:solidFill>
                  <a:latin typeface="Times New Roman" pitchFamily="18" charset="0"/>
                  <a:ea typeface="Cambria" panose="02040503050406030204" pitchFamily="18" charset="0"/>
                  <a:cs typeface="Times New Roman" pitchFamily="18" charset="0"/>
                </a:rPr>
                <a:t>Раст запослености кроз координацију политике тржишта рада са економском политиком и секторским политикама</a:t>
              </a:r>
              <a:endParaRPr lang="en-US" altLang="ko-KR" sz="16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E5C792E-E448-453A-B803-875C089037CF}"/>
                </a:ext>
              </a:extLst>
            </p:cNvPr>
            <p:cNvSpPr txBox="1"/>
            <p:nvPr/>
          </p:nvSpPr>
          <p:spPr>
            <a:xfrm>
              <a:off x="2853815" y="1974772"/>
              <a:ext cx="1538611" cy="39698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Cyrl-RS" altLang="ko-KR" sz="2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Посебан</a:t>
              </a:r>
              <a:r>
                <a:rPr lang="sr-Cyrl-RS" altLang="ko-KR" sz="1400" b="1" dirty="0" smtClean="0">
                  <a:solidFill>
                    <a:srgbClr val="C00000"/>
                  </a:solidFill>
                  <a:cs typeface="Arial" pitchFamily="34" charset="0"/>
                </a:rPr>
                <a:t> </a:t>
              </a:r>
              <a:r>
                <a:rPr lang="sr-Cyrl-RS" altLang="ko-KR" sz="2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циљ</a:t>
              </a:r>
              <a:endParaRPr lang="ko-KR" alt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0DF8CE9C-5DE6-4B1F-85AD-F508EF145C43}"/>
              </a:ext>
            </a:extLst>
          </p:cNvPr>
          <p:cNvGrpSpPr/>
          <p:nvPr/>
        </p:nvGrpSpPr>
        <p:grpSpPr>
          <a:xfrm>
            <a:off x="5226963" y="1671145"/>
            <a:ext cx="1538611" cy="3109195"/>
            <a:chOff x="4696755" y="1742933"/>
            <a:chExt cx="1538611" cy="2876285"/>
          </a:xfrm>
        </p:grpSpPr>
        <p:sp>
          <p:nvSpPr>
            <p:cNvPr id="41" name="Text Placeholder 2">
              <a:extLst>
                <a:ext uri="{FF2B5EF4-FFF2-40B4-BE49-F238E27FC236}">
                  <a16:creationId xmlns:a16="http://schemas.microsoft.com/office/drawing/2014/main" id="{2B7E8AA8-48EE-4AD2-B0E0-6E2E36BC8C0A}"/>
                </a:ext>
              </a:extLst>
            </p:cNvPr>
            <p:cNvSpPr txBox="1">
              <a:spLocks/>
            </p:cNvSpPr>
            <p:nvPr/>
          </p:nvSpPr>
          <p:spPr>
            <a:xfrm>
              <a:off x="4696755" y="3317105"/>
              <a:ext cx="1538611" cy="1302113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sr-Cyrl-RS" altLang="ko-KR" sz="16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itchFamily="34" charset="0"/>
                </a:rPr>
                <a:t>Унапређење положаја теже запошљивих категорија</a:t>
              </a:r>
              <a:endParaRPr lang="en-US" altLang="ko-KR" sz="1600" dirty="0">
                <a:solidFill>
                  <a:srgbClr val="002060"/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	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		</a:t>
              </a: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0" indent="0" algn="ctr">
                <a:buNone/>
              </a:pP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4A19F8B-D8DB-4111-8278-F9AAAC7932E9}"/>
                </a:ext>
              </a:extLst>
            </p:cNvPr>
            <p:cNvSpPr txBox="1"/>
            <p:nvPr/>
          </p:nvSpPr>
          <p:spPr>
            <a:xfrm>
              <a:off x="4696755" y="1742933"/>
              <a:ext cx="1538611" cy="65485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Cyrl-RS" altLang="ko-KR" sz="2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Посебан циљ</a:t>
              </a:r>
              <a:endParaRPr lang="ko-KR" alt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46A60766-B9C6-4108-A51D-7096BA8D004E}"/>
              </a:ext>
            </a:extLst>
          </p:cNvPr>
          <p:cNvGrpSpPr/>
          <p:nvPr/>
        </p:nvGrpSpPr>
        <p:grpSpPr>
          <a:xfrm>
            <a:off x="7626845" y="1753849"/>
            <a:ext cx="1747891" cy="4280041"/>
            <a:chOff x="6539695" y="2055381"/>
            <a:chExt cx="1538611" cy="2597522"/>
          </a:xfrm>
        </p:grpSpPr>
        <p:sp>
          <p:nvSpPr>
            <p:cNvPr id="44" name="Text Placeholder 2">
              <a:extLst>
                <a:ext uri="{FF2B5EF4-FFF2-40B4-BE49-F238E27FC236}">
                  <a16:creationId xmlns:a16="http://schemas.microsoft.com/office/drawing/2014/main" id="{2C691E01-E644-479E-A4B1-B0D71E831D95}"/>
                </a:ext>
              </a:extLst>
            </p:cNvPr>
            <p:cNvSpPr txBox="1">
              <a:spLocks/>
            </p:cNvSpPr>
            <p:nvPr/>
          </p:nvSpPr>
          <p:spPr>
            <a:xfrm>
              <a:off x="6539695" y="2992414"/>
              <a:ext cx="1538611" cy="1660489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sr-Cyrl-RS" altLang="ko-KR" sz="1600" b="1" dirty="0" smtClean="0">
                  <a:solidFill>
                    <a:srgbClr val="002060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Arial" pitchFamily="34" charset="0"/>
                </a:rPr>
                <a:t>Даље јачање институционалног оквира за политику тржишта рада</a:t>
              </a:r>
              <a:r>
                <a:rPr lang="en-US" altLang="ko-KR" sz="1600" dirty="0">
                  <a:solidFill>
                    <a:srgbClr val="002060"/>
                  </a:solidFill>
                  <a:cs typeface="Arial" pitchFamily="34" charset="0"/>
                </a:rPr>
                <a:t>	</a:t>
              </a:r>
              <a:r>
                <a:rPr lang="en-US" altLang="ko-KR" sz="16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	</a:t>
              </a:r>
            </a:p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		</a:t>
              </a:r>
            </a:p>
            <a:p>
              <a:pPr marL="0" indent="0" algn="ctr">
                <a:buNone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		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252203B-E67E-482D-8B00-EE6E5B165EEB}"/>
                </a:ext>
              </a:extLst>
            </p:cNvPr>
            <p:cNvSpPr txBox="1"/>
            <p:nvPr/>
          </p:nvSpPr>
          <p:spPr>
            <a:xfrm>
              <a:off x="6539695" y="2055381"/>
              <a:ext cx="1538611" cy="429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Cyrl-RS" altLang="ko-KR" sz="2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Посебан </a:t>
              </a:r>
              <a:endParaRPr lang="en-US" altLang="ko-KR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sr-Cyrl-RS" altLang="ko-KR" sz="2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циљ</a:t>
              </a:r>
              <a:endParaRPr lang="ko-KR" alt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6" name="Group 5">
            <a:extLst>
              <a:ext uri="{FF2B5EF4-FFF2-40B4-BE49-F238E27FC236}">
                <a16:creationId xmlns:a16="http://schemas.microsoft.com/office/drawing/2014/main" id="{6DD2DE8A-7315-45C9-96F1-559D5E278F72}"/>
              </a:ext>
            </a:extLst>
          </p:cNvPr>
          <p:cNvGrpSpPr/>
          <p:nvPr/>
        </p:nvGrpSpPr>
        <p:grpSpPr>
          <a:xfrm>
            <a:off x="9698636" y="1738859"/>
            <a:ext cx="2174953" cy="4630418"/>
            <a:chOff x="6323078" y="298219"/>
            <a:chExt cx="2174953" cy="4340633"/>
          </a:xfrm>
        </p:grpSpPr>
        <p:sp>
          <p:nvSpPr>
            <p:cNvPr id="47" name="Text Placeholder 2">
              <a:extLst>
                <a:ext uri="{FF2B5EF4-FFF2-40B4-BE49-F238E27FC236}">
                  <a16:creationId xmlns:a16="http://schemas.microsoft.com/office/drawing/2014/main" id="{E00E47E5-E79A-4D72-B7C4-ED4FB378B7D0}"/>
                </a:ext>
              </a:extLst>
            </p:cNvPr>
            <p:cNvSpPr txBox="1">
              <a:spLocks/>
            </p:cNvSpPr>
            <p:nvPr/>
          </p:nvSpPr>
          <p:spPr>
            <a:xfrm>
              <a:off x="6323078" y="1605058"/>
              <a:ext cx="2174953" cy="3033794"/>
            </a:xfrm>
            <a:prstGeom prst="rect">
              <a:avLst/>
            </a:prstGeom>
          </p:spPr>
          <p:txBody>
            <a:bodyPr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sr-Cyrl-RS" altLang="ko-KR" sz="1600" b="1" dirty="0" smtClean="0">
                  <a:solidFill>
                    <a:srgbClr val="002060"/>
                  </a:solidFill>
                  <a:latin typeface="Times New Roman" pitchFamily="18" charset="0"/>
                  <a:ea typeface="Cambria" panose="02040503050406030204" pitchFamily="18" charset="0"/>
                  <a:cs typeface="Times New Roman" pitchFamily="18" charset="0"/>
                </a:rPr>
                <a:t>Буџетска средства, родна равноправност и забрана дискриминације,</a:t>
              </a:r>
            </a:p>
            <a:p>
              <a:pPr marL="0" indent="0" algn="ctr">
                <a:buNone/>
              </a:pPr>
              <a:r>
                <a:rPr lang="sr-Cyrl-RS" altLang="ko-KR" sz="1600" b="1" dirty="0" smtClean="0">
                  <a:solidFill>
                    <a:srgbClr val="002060"/>
                  </a:solidFill>
                  <a:latin typeface="Times New Roman" pitchFamily="18" charset="0"/>
                  <a:ea typeface="Cambria" panose="02040503050406030204" pitchFamily="18" charset="0"/>
                  <a:cs typeface="Times New Roman" pitchFamily="18" charset="0"/>
                </a:rPr>
                <a:t> организациона структура за праћење реализације Стратегије и АП</a:t>
              </a:r>
              <a:endParaRPr lang="en-US" altLang="ko-KR" sz="1600" b="1" dirty="0">
                <a:solidFill>
                  <a:srgbClr val="002060"/>
                </a:solidFill>
                <a:latin typeface="Times New Roman" pitchFamily="18" charset="0"/>
                <a:ea typeface="Cambria" panose="02040503050406030204" pitchFamily="18" charset="0"/>
                <a:cs typeface="Times New Roman" pitchFamily="18" charset="0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58D459E-5A02-43AD-BF08-8BA730EB57B3}"/>
                </a:ext>
              </a:extLst>
            </p:cNvPr>
            <p:cNvSpPr txBox="1"/>
            <p:nvPr/>
          </p:nvSpPr>
          <p:spPr>
            <a:xfrm>
              <a:off x="6539695" y="298219"/>
              <a:ext cx="1852026" cy="663584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sr-Cyrl-RS" altLang="ko-KR" sz="20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Хоризонтална питања</a:t>
              </a:r>
              <a:endParaRPr lang="ko-KR" alt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7129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04497"/>
            <a:ext cx="10972800" cy="562166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sr-Cyrl-R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ХВАЛА НА ПАЖЊИ!</a:t>
            </a:r>
          </a:p>
          <a:p>
            <a:pPr algn="ctr">
              <a:buNone/>
            </a:pPr>
            <a:endParaRPr lang="sr-Cyrl-R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sr-Cyrl-R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sr-Cyrl-RS" sz="3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00000"/>
              </a:lnSpc>
              <a:buNone/>
            </a:pPr>
            <a:r>
              <a:rPr lang="sr-Cyrl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          </a:t>
            </a:r>
            <a:r>
              <a:rPr lang="sr-Latn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sr-Cyrl-R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Министарство за рад, запошљавање, </a:t>
            </a:r>
          </a:p>
          <a:p>
            <a:pPr algn="just">
              <a:lnSpc>
                <a:spcPct val="100000"/>
              </a:lnSpc>
              <a:buNone/>
            </a:pPr>
            <a:r>
              <a:rPr lang="sr-Cyrl-R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	                      </a:t>
            </a:r>
            <a:r>
              <a:rPr lang="sr-Latn-R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sr-Cyrl-RS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борачка и социјална питања </a:t>
            </a:r>
          </a:p>
          <a:p>
            <a:pPr>
              <a:buNone/>
            </a:pPr>
            <a:endParaRPr lang="sr-Cyrl-R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Latn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sr-Cyrl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Пројекат </a:t>
            </a:r>
            <a:r>
              <a:rPr lang="sr-Latn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sr-Cyrl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Институционална подршка СКГО – трећа фаза</a:t>
            </a:r>
            <a:r>
              <a:rPr lang="en-U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ˮ</a:t>
            </a:r>
            <a:r>
              <a:rPr lang="sr-Cyrl-RS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који подржава Влада Швајцарске</a:t>
            </a:r>
            <a:endParaRPr lang="en-US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Grb"/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026980"/>
            <a:ext cx="1312644" cy="16080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Image result for sdc log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290" y="3515710"/>
            <a:ext cx="2396357" cy="1324303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C:\Users\vladimir.jovanovic\Pictures\SKGO2-sr-cyr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366" y="3673366"/>
            <a:ext cx="2718763" cy="103408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769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Cyrl-C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Садржај презентације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36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1874067" y="1484769"/>
            <a:ext cx="9708333" cy="4641396"/>
          </a:xfrm>
        </p:spPr>
        <p:txBody>
          <a:bodyPr>
            <a:normAutofit fontScale="92500" lnSpcReduction="10000"/>
          </a:bodyPr>
          <a:lstStyle/>
          <a:p>
            <a:pPr lvl="0"/>
            <a:endParaRPr lang="sr-Cyrl-R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Изазови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тржишту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одговор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за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пошљавања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Општи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посебни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циљеви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запошљавања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2020.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години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Мере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активне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запошљавања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категорије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теже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запошљивих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лица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 2020.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години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Израда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новог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стратешког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оквира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политике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запошљавања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за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период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2021. – 2026.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sr-Cyrl-CS" dirty="0" smtClean="0"/>
          </a:p>
          <a:p>
            <a:pPr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7246" y="71849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Стратешки оквир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политику запошљавања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0359" y="1600201"/>
            <a:ext cx="8974951" cy="4525963"/>
          </a:xfrm>
        </p:spPr>
        <p:txBody>
          <a:bodyPr/>
          <a:lstStyle/>
          <a:p>
            <a:pPr>
              <a:buNone/>
            </a:pPr>
            <a:endParaRPr lang="en-US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Cyrl-R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Национална стратегија запошљавања </a:t>
            </a:r>
            <a:endParaRPr lang="sr-Latn-RS" sz="28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sr-Cyrl-R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 период 2011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sr-Cyrl-R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2020.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године</a:t>
            </a:r>
          </a:p>
          <a:p>
            <a:pPr>
              <a:buNone/>
            </a:pPr>
            <a:endParaRPr lang="en-US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Спровођење Стратегије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Национални акциони план запошљавања </a:t>
            </a:r>
          </a:p>
          <a:p>
            <a:pPr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Покрајински акциони план запошљавања</a:t>
            </a:r>
          </a:p>
          <a:p>
            <a:pPr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Локални акциони планови запошљавања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63365" y="357189"/>
            <a:ext cx="9185685" cy="1296987"/>
          </a:xfrm>
        </p:spPr>
        <p:txBody>
          <a:bodyPr>
            <a:normAutofit fontScale="90000"/>
          </a:bodyPr>
          <a:lstStyle/>
          <a:p>
            <a:pPr lvl="0" algn="ctr" eaLnBrk="1" hangingPunct="1">
              <a:defRPr/>
            </a:pPr>
            <a:r>
              <a:rPr lang="sr-Cyrl-R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Изазови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тржишту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одговор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политике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за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пошљавања</a:t>
            </a: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36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2498755" y="1643050"/>
            <a:ext cx="9236007" cy="4768850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endParaRPr lang="sr-Cyrl-C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Arial" charset="0"/>
              <a:buNone/>
              <a:defRPr/>
            </a:pPr>
            <a:endParaRPr lang="sr-Cyrl-CS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Демографски изазов, радне миграције и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регионалне разлике</a:t>
            </a:r>
            <a:r>
              <a:rPr lang="sr-Latn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Образовни изазов</a:t>
            </a:r>
            <a:r>
              <a:rPr lang="sr-Latn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sr-Cyrl-C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Институционални изазов</a:t>
            </a:r>
            <a:r>
              <a:rPr lang="sr-Latn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GB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Дуалност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изазови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на тржишту рада</a:t>
            </a:r>
            <a:r>
              <a:rPr lang="sr-Latn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GB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R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Општи циљ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Повећање запослености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sr-Cyrl-C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Успостав</a:t>
            </a:r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љање</a:t>
            </a: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ефикасног, стабилног и одрживог тренда раста запослености </a:t>
            </a:r>
          </a:p>
          <a:p>
            <a:pPr lvl="0"/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Усклађивање политике запошљавања и институција тржишта рада са тековинама ЕУ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GB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Смањење</a:t>
            </a:r>
            <a:r>
              <a:rPr lang="en-GB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разлика</a:t>
            </a:r>
            <a:r>
              <a:rPr lang="en-GB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GB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индикаторима</a:t>
            </a:r>
            <a:r>
              <a:rPr lang="en-GB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између</a:t>
            </a:r>
            <a:r>
              <a:rPr lang="en-GB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тржишта</a:t>
            </a:r>
            <a:r>
              <a:rPr lang="en-GB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рада</a:t>
            </a:r>
            <a:r>
              <a:rPr lang="en-GB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 РС и ЕУ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57213" y="-357214"/>
            <a:ext cx="10953827" cy="157163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sr-Cyrl-C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Стратешки правци и приоритети</a:t>
            </a:r>
            <a:r>
              <a:rPr lang="en-GB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GB" sz="3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C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Cyrl-C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GB" sz="3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571105" y="1780515"/>
            <a:ext cx="8915400" cy="3777622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sr-Cyrl-CS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Подстицање запошљавања у мање развијеним регионима и развој регионалне и локалне политике запошљавања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en-GB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Унапређење људског капитала и веће социјално укључивање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ü"/>
              <a:defRPr/>
            </a:pPr>
            <a:endParaRPr lang="en-GB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Унапређење институција и развој 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тржишта рада </a:t>
            </a:r>
          </a:p>
          <a:p>
            <a:pPr>
              <a:buNone/>
              <a:defRPr/>
            </a:pPr>
            <a:endParaRPr lang="en-GB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  <a:defRPr/>
            </a:pPr>
            <a:r>
              <a:rPr lang="sr-Cyrl-C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Редуковање дуалности на тржишту рада</a:t>
            </a:r>
            <a:endParaRPr lang="en-GB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endParaRPr lang="en-GB" sz="28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en-GB" sz="24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954" y="274638"/>
            <a:ext cx="9219446" cy="714713"/>
          </a:xfrm>
        </p:spPr>
        <p:txBody>
          <a:bodyPr>
            <a:normAutofit/>
          </a:bodyPr>
          <a:lstStyle/>
          <a:p>
            <a:pPr algn="ctr"/>
            <a:r>
              <a:rPr lang="sr-Cyrl-R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Национални акциони план запошљавања за 2020.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6040" y="1213163"/>
            <a:ext cx="8866360" cy="535252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Партнерство у изради НАПЗ</a:t>
            </a:r>
          </a:p>
          <a:p>
            <a:pPr algn="just">
              <a:buNone/>
            </a:pP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Радна група за израду НАПЗ</a:t>
            </a:r>
          </a:p>
          <a:p>
            <a:pPr algn="just">
              <a:buNone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Консултативни састанци</a:t>
            </a:r>
          </a:p>
          <a:p>
            <a:pPr algn="just">
              <a:buNone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Регионални састанци са ЈЛС</a:t>
            </a:r>
          </a:p>
          <a:p>
            <a:pPr algn="just">
              <a:buNone/>
            </a:pP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Јавна расправа</a:t>
            </a:r>
          </a:p>
          <a:p>
            <a:pPr>
              <a:buNone/>
            </a:pPr>
            <a:r>
              <a:rPr lang="sr-Cyrl-R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Усаглашеност са докум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Cyrl-R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нтима ЕУ</a:t>
            </a:r>
          </a:p>
          <a:p>
            <a:pPr lv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Cyrl-C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Препорука Савета (2016.) о интегрисању дугорочно незапослених лица на тржиште рада</a:t>
            </a:r>
            <a:endParaRPr lang="en-GB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GB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Cyrl-C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Европски стуб социјалних права</a:t>
            </a:r>
            <a:endParaRPr lang="en-GB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Cyrl-C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Смернице за политике запошљавања држава чланица Е</a:t>
            </a:r>
            <a:r>
              <a:rPr lang="sr-Cyrl-CS" sz="2400" dirty="0" smtClean="0">
                <a:solidFill>
                  <a:srgbClr val="002060"/>
                </a:solidFill>
                <a:latin typeface="Cambria" pitchFamily="18" charset="0"/>
              </a:rPr>
              <a:t>У</a:t>
            </a:r>
            <a:endParaRPr lang="en-US" sz="2400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buNone/>
            </a:pPr>
            <a:r>
              <a:rPr lang="sr-Cyrl-R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Подршка</a:t>
            </a:r>
            <a:r>
              <a:rPr lang="en-US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СДЦ, СИПРУ, СКГО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УНДП, ГИЗ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GB" sz="2400" b="1" dirty="0" smtClean="0">
              <a:solidFill>
                <a:srgbClr val="002060"/>
              </a:solidFill>
              <a:latin typeface="Cambria" pitchFamily="18" charset="0"/>
            </a:endParaRPr>
          </a:p>
          <a:p>
            <a:pPr>
              <a:buNone/>
            </a:pPr>
            <a:endParaRPr lang="sr-Cyrl-R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Cyrl-R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8634" y="555295"/>
            <a:ext cx="9273766" cy="729703"/>
          </a:xfrm>
        </p:spPr>
        <p:txBody>
          <a:bodyPr>
            <a:normAutofit/>
          </a:bodyPr>
          <a:lstStyle/>
          <a:p>
            <a:pPr algn="ctr"/>
            <a:r>
              <a:rPr lang="sr-Cyrl-R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Национални акциони план запошљавања за 2020. </a:t>
            </a:r>
            <a:endParaRPr lang="en-US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8879" y="1668063"/>
            <a:ext cx="8893521" cy="5091843"/>
          </a:xfrm>
        </p:spPr>
        <p:txBody>
          <a:bodyPr/>
          <a:lstStyle/>
          <a:p>
            <a:pPr>
              <a:buNone/>
            </a:pPr>
            <a:r>
              <a:rPr lang="sr-Cyrl-R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Општи циљ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sr-Cyrl-R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sr-Cyrl-C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Повећање запослености</a:t>
            </a:r>
          </a:p>
          <a:p>
            <a:pPr>
              <a:buNone/>
            </a:pPr>
            <a:endParaRPr lang="sr-Cyrl-CS" i="1" dirty="0" smtClean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C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Посебни циљеви</a:t>
            </a:r>
            <a:r>
              <a:rPr lang="en-US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Редуковање дуалности на тржишту рада кроз побољшање услова и унапређење институција тржишта рада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Подстицање запошљавања и укључивања теже запошљивих лица на тржиште рада кроз реализацију мера активне политике запошљавања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Подршка регионалној и локалној политици запошљавања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Унапређење квалитета радне снаге и улагање у људски капитал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sr-Cyrl-RS" sz="3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Национални акциони план запошљавања за 2020. </a:t>
            </a:r>
            <a:r>
              <a:rPr lang="sr-Latn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sr-Latn-R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290526"/>
            <a:ext cx="8915400" cy="3620695"/>
          </a:xfrm>
        </p:spPr>
        <p:txBody>
          <a:bodyPr/>
          <a:lstStyle/>
          <a:p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Финансијски оквир</a:t>
            </a:r>
          </a:p>
          <a:p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Одговорности, носиоци активности </a:t>
            </a:r>
          </a:p>
          <a:p>
            <a:r>
              <a:rPr lang="sr-Cyrl-RS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Очекивани резултати и показатељи учинка </a:t>
            </a:r>
            <a:endParaRPr lang="en-US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nts Slide Master">
  <a:themeElements>
    <a:clrScheme name="ALLPPT-COLOR 1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E1F0B"/>
      </a:accent1>
      <a:accent2>
        <a:srgbClr val="DB6D25"/>
      </a:accent2>
      <a:accent3>
        <a:srgbClr val="FFB03B"/>
      </a:accent3>
      <a:accent4>
        <a:srgbClr val="FFCE4B"/>
      </a:accent4>
      <a:accent5>
        <a:srgbClr val="FCE68A"/>
      </a:accent5>
      <a:accent6>
        <a:srgbClr val="63070A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ection Break Slide Master">
  <a:themeElements>
    <a:clrScheme name="ALLPPT-COLOR 10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E1F0B"/>
      </a:accent1>
      <a:accent2>
        <a:srgbClr val="DB6D25"/>
      </a:accent2>
      <a:accent3>
        <a:srgbClr val="FFB03B"/>
      </a:accent3>
      <a:accent4>
        <a:srgbClr val="FFCE4B"/>
      </a:accent4>
      <a:accent5>
        <a:srgbClr val="FCE68A"/>
      </a:accent5>
      <a:accent6>
        <a:srgbClr val="63070A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LLPPT-COLOR 102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8E1F0B"/>
    </a:accent1>
    <a:accent2>
      <a:srgbClr val="DB6D25"/>
    </a:accent2>
    <a:accent3>
      <a:srgbClr val="FFB03B"/>
    </a:accent3>
    <a:accent4>
      <a:srgbClr val="FFCE4B"/>
    </a:accent4>
    <a:accent5>
      <a:srgbClr val="FCE68A"/>
    </a:accent5>
    <a:accent6>
      <a:srgbClr val="63070A"/>
    </a:accent6>
    <a:hlink>
      <a:srgbClr val="FFFFFF"/>
    </a:hlink>
    <a:folHlink>
      <a:srgbClr val="FFFF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2795</TotalTime>
  <Words>956</Words>
  <Application>Microsoft Office PowerPoint</Application>
  <PresentationFormat>Widescreen</PresentationFormat>
  <Paragraphs>234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</vt:lpstr>
      <vt:lpstr>Arial Unicode MS</vt:lpstr>
      <vt:lpstr>Calibri</vt:lpstr>
      <vt:lpstr>Cambria</vt:lpstr>
      <vt:lpstr>Century Gothic</vt:lpstr>
      <vt:lpstr>HY중고딕</vt:lpstr>
      <vt:lpstr>Times New Roman</vt:lpstr>
      <vt:lpstr>Wingdings</vt:lpstr>
      <vt:lpstr>Wingdings 3</vt:lpstr>
      <vt:lpstr>Contents Slide Master</vt:lpstr>
      <vt:lpstr>Section Break Slide Master</vt:lpstr>
      <vt:lpstr>Wisp</vt:lpstr>
      <vt:lpstr>  Политика запошљавања  на националном нивоу   стање и даљи правци развоја</vt:lpstr>
      <vt:lpstr>Садржај презентације  </vt:lpstr>
      <vt:lpstr> Стратешки оквир за политику запошљавања </vt:lpstr>
      <vt:lpstr> Изазови на тржишту рада и одговор политике  запошљавања </vt:lpstr>
      <vt:lpstr> Општи циљ: Повећање запослености  </vt:lpstr>
      <vt:lpstr>  Стратешки правци и приоритети  </vt:lpstr>
      <vt:lpstr>Национални акциони план запошљавања за 2020. </vt:lpstr>
      <vt:lpstr>Национални акциони план запошљавања за 2020. </vt:lpstr>
      <vt:lpstr> Национални акциони план запошљавања за 2020.  </vt:lpstr>
      <vt:lpstr>МЕРЕ АКТИВНЕ ПОЛИТИКЕ ЗАПОШЉАВАЊА </vt:lpstr>
      <vt:lpstr>МЕРЕ АКТИВНЕ ПОЛИТИКЕ ЗАПОШЉАВАЊА </vt:lpstr>
      <vt:lpstr>Категорије теже запошљивих лица</vt:lpstr>
      <vt:lpstr>Посебно осетљиве категорије незапослених лица  </vt:lpstr>
      <vt:lpstr>Бруто ефекти финансијских мера АПЗ  (у %) по годинама 2017-2019. године </vt:lpstr>
      <vt:lpstr> Израда новог стратешког  оквира политике запошљавања за период 2021 – 2026. године  </vt:lpstr>
      <vt:lpstr> Активности: </vt:lpstr>
      <vt:lpstr> Активности: 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</dc:creator>
  <cp:lastModifiedBy>Milica Janackovic</cp:lastModifiedBy>
  <cp:revision>231</cp:revision>
  <cp:lastPrinted>2020-11-18T11:08:58Z</cp:lastPrinted>
  <dcterms:created xsi:type="dcterms:W3CDTF">2020-01-20T05:08:25Z</dcterms:created>
  <dcterms:modified xsi:type="dcterms:W3CDTF">2020-11-18T11:11:23Z</dcterms:modified>
</cp:coreProperties>
</file>