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9" r:id="rId2"/>
    <p:sldId id="270" r:id="rId3"/>
    <p:sldId id="271" r:id="rId4"/>
    <p:sldId id="272" r:id="rId5"/>
    <p:sldId id="273" r:id="rId6"/>
    <p:sldId id="274" r:id="rId7"/>
    <p:sldId id="275" r:id="rId8"/>
    <p:sldId id="256" r:id="rId9"/>
    <p:sldId id="257" r:id="rId10"/>
    <p:sldId id="258" r:id="rId11"/>
    <p:sldId id="259" r:id="rId12"/>
    <p:sldId id="276" r:id="rId13"/>
    <p:sldId id="260" r:id="rId14"/>
    <p:sldId id="261" r:id="rId15"/>
    <p:sldId id="262" r:id="rId16"/>
    <p:sldId id="263" r:id="rId17"/>
    <p:sldId id="278" r:id="rId18"/>
    <p:sldId id="279" r:id="rId19"/>
    <p:sldId id="280" r:id="rId20"/>
    <p:sldId id="264" r:id="rId21"/>
    <p:sldId id="265" r:id="rId22"/>
    <p:sldId id="266" r:id="rId23"/>
    <p:sldId id="267" r:id="rId24"/>
    <p:sldId id="268" r:id="rId25"/>
    <p:sldId id="27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132" y="8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350813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113155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1288082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74837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4245310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4"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2925450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4"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158708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2165881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306202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379977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387612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14358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86993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3"/>
          <p:cNvSpPr>
            <a:spLocks noGrp="1"/>
          </p:cNvSpPr>
          <p:nvPr>
            <p:ph type="ftr" sz="quarter" idx="11"/>
          </p:nvPr>
        </p:nvSpPr>
        <p:spPr/>
        <p:txBody>
          <a:bodyPr/>
          <a:lstStyle/>
          <a:p>
            <a:endParaRPr lang="sr-Latn-RS"/>
          </a:p>
        </p:txBody>
      </p:sp>
      <p:sp>
        <p:nvSpPr>
          <p:cNvPr id="6" name="Slide Number Placeholder 4"/>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2904343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2"/>
          <p:cNvSpPr>
            <a:spLocks noGrp="1"/>
          </p:cNvSpPr>
          <p:nvPr>
            <p:ph type="ftr" sz="quarter" idx="11"/>
          </p:nvPr>
        </p:nvSpPr>
        <p:spPr/>
        <p:txBody>
          <a:bodyPr/>
          <a:lstStyle/>
          <a:p>
            <a:endParaRPr lang="sr-Latn-RS"/>
          </a:p>
        </p:txBody>
      </p:sp>
      <p:sp>
        <p:nvSpPr>
          <p:cNvPr id="6" name="Slide Number Placeholder 3"/>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375274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5" name="Footer Placeholder 5"/>
          <p:cNvSpPr>
            <a:spLocks noGrp="1"/>
          </p:cNvSpPr>
          <p:nvPr>
            <p:ph type="ftr" sz="quarter" idx="11"/>
          </p:nvPr>
        </p:nvSpPr>
        <p:spPr/>
        <p:txBody>
          <a:bodyPr/>
          <a:lstStyle/>
          <a:p>
            <a:endParaRPr lang="sr-Latn-RS"/>
          </a:p>
        </p:txBody>
      </p:sp>
      <p:sp>
        <p:nvSpPr>
          <p:cNvPr id="6" name="Slide Number Placeholder 6"/>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3597982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C758532-63FB-4899-8CB5-BF29F9D324F3}" type="datetimeFigureOut">
              <a:rPr lang="sr-Latn-RS" smtClean="0"/>
              <a:t>21.2.2021</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EC2100D2-4E90-4687-82A7-63624D15B00C}" type="slidenum">
              <a:rPr lang="sr-Latn-RS" smtClean="0"/>
              <a:t>‹#›</a:t>
            </a:fld>
            <a:endParaRPr lang="sr-Latn-RS"/>
          </a:p>
        </p:txBody>
      </p:sp>
    </p:spTree>
    <p:extLst>
      <p:ext uri="{BB962C8B-B14F-4D97-AF65-F5344CB8AC3E}">
        <p14:creationId xmlns:p14="http://schemas.microsoft.com/office/powerpoint/2010/main" val="257044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C758532-63FB-4899-8CB5-BF29F9D324F3}" type="datetimeFigureOut">
              <a:rPr lang="sr-Latn-RS" smtClean="0"/>
              <a:t>21.2.2021</a:t>
            </a:fld>
            <a:endParaRPr lang="sr-Latn-R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r-Latn-R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2100D2-4E90-4687-82A7-63624D15B00C}" type="slidenum">
              <a:rPr lang="sr-Latn-RS" smtClean="0"/>
              <a:t>‹#›</a:t>
            </a:fld>
            <a:endParaRPr lang="sr-Latn-RS"/>
          </a:p>
        </p:txBody>
      </p:sp>
    </p:spTree>
    <p:extLst>
      <p:ext uri="{BB962C8B-B14F-4D97-AF65-F5344CB8AC3E}">
        <p14:creationId xmlns:p14="http://schemas.microsoft.com/office/powerpoint/2010/main" val="37393194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54955" y="1117600"/>
            <a:ext cx="8825658" cy="3659781"/>
          </a:xfrm>
        </p:spPr>
        <p:txBody>
          <a:bodyPr/>
          <a:lstStyle/>
          <a:p>
            <a:r>
              <a:rPr lang="sr-Cyrl-RS" sz="6000" dirty="0" smtClean="0"/>
              <a:t>Евиденција станова</a:t>
            </a:r>
            <a:br>
              <a:rPr lang="sr-Cyrl-RS" sz="6000" dirty="0" smtClean="0"/>
            </a:br>
            <a:r>
              <a:rPr lang="sr-Cyrl-RS" sz="6000" dirty="0" smtClean="0"/>
              <a:t/>
            </a:r>
            <a:br>
              <a:rPr lang="sr-Cyrl-RS" sz="6000" dirty="0" smtClean="0"/>
            </a:br>
            <a:r>
              <a:rPr lang="sr-Cyrl-RS" sz="6000" dirty="0" smtClean="0"/>
              <a:t>Поступак </a:t>
            </a:r>
            <a:r>
              <a:rPr lang="sr-Cyrl-RS" sz="6000" dirty="0"/>
              <a:t>доделе стамбене подршке</a:t>
            </a:r>
            <a:r>
              <a:rPr lang="en-US" sz="6000" dirty="0" smtClean="0"/>
              <a:t> </a:t>
            </a:r>
            <a:endParaRPr lang="en-US" sz="6000" dirty="0"/>
          </a:p>
        </p:txBody>
      </p:sp>
      <p:sp>
        <p:nvSpPr>
          <p:cNvPr id="3" name="Untertitel 2"/>
          <p:cNvSpPr>
            <a:spLocks noGrp="1"/>
          </p:cNvSpPr>
          <p:nvPr>
            <p:ph type="subTitle" idx="1"/>
          </p:nvPr>
        </p:nvSpPr>
        <p:spPr>
          <a:xfrm>
            <a:off x="1154955" y="5069480"/>
            <a:ext cx="8825658" cy="861420"/>
          </a:xfrm>
        </p:spPr>
        <p:txBody>
          <a:bodyPr>
            <a:normAutofit fontScale="70000" lnSpcReduction="20000"/>
          </a:bodyPr>
          <a:lstStyle/>
          <a:p>
            <a:r>
              <a:rPr lang="sr-Cyrl-RS" cap="none" dirty="0" smtClean="0"/>
              <a:t>Горан </a:t>
            </a:r>
            <a:r>
              <a:rPr lang="sr-Cyrl-RS" cap="none" dirty="0"/>
              <a:t>Благојевић, дипл. правник</a:t>
            </a:r>
          </a:p>
          <a:p>
            <a:r>
              <a:rPr lang="sr-Cyrl-RS" cap="none" dirty="0"/>
              <a:t>Руководилац Сектора за становање</a:t>
            </a:r>
          </a:p>
          <a:p>
            <a:r>
              <a:rPr lang="sr-Cyrl-RS" cap="none" dirty="0"/>
              <a:t>Градска управа града Београда – Секретаријат за имовинске и правне послове</a:t>
            </a:r>
            <a:endParaRPr lang="sr-Latn-RS" cap="none" dirty="0"/>
          </a:p>
        </p:txBody>
      </p:sp>
    </p:spTree>
    <p:extLst>
      <p:ext uri="{BB962C8B-B14F-4D97-AF65-F5344CB8AC3E}">
        <p14:creationId xmlns:p14="http://schemas.microsoft.com/office/powerpoint/2010/main" val="869357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58232"/>
            <a:ext cx="8534400" cy="1507067"/>
          </a:xfrm>
        </p:spPr>
        <p:txBody>
          <a:bodyPr/>
          <a:lstStyle/>
          <a:p>
            <a:r>
              <a:rPr lang="sr-Cyrl-RS" dirty="0" smtClean="0"/>
              <a:t>ДОНОШЕЊЕ ПРОГРАМА СТАМБЕНЕ ПОДРШКЕ</a:t>
            </a:r>
            <a:endParaRPr lang="sr-Latn-RS" dirty="0"/>
          </a:p>
        </p:txBody>
      </p:sp>
      <p:sp>
        <p:nvSpPr>
          <p:cNvPr id="3" name="Content Placeholder 2"/>
          <p:cNvSpPr>
            <a:spLocks noGrp="1"/>
          </p:cNvSpPr>
          <p:nvPr>
            <p:ph idx="1"/>
          </p:nvPr>
        </p:nvSpPr>
        <p:spPr>
          <a:xfrm>
            <a:off x="695324" y="2908300"/>
            <a:ext cx="8534400" cy="3615267"/>
          </a:xfrm>
        </p:spPr>
        <p:txBody>
          <a:bodyPr/>
          <a:lstStyle/>
          <a:p>
            <a:r>
              <a:rPr lang="sr-Cyrl-RS" dirty="0" smtClean="0"/>
              <a:t>Скупштина ЈЛС доноси Програм </a:t>
            </a:r>
            <a:r>
              <a:rPr lang="sr-Cyrl-RS" dirty="0"/>
              <a:t>стамбене подршке </a:t>
            </a:r>
            <a:endParaRPr lang="sr-Cyrl-RS" dirty="0" smtClean="0"/>
          </a:p>
          <a:p>
            <a:r>
              <a:rPr lang="sr-Cyrl-RS" dirty="0" smtClean="0"/>
              <a:t>Обухвата </a:t>
            </a:r>
            <a:r>
              <a:rPr lang="sr-Cyrl-RS" dirty="0"/>
              <a:t>стамбене </a:t>
            </a:r>
            <a:r>
              <a:rPr lang="sr-Cyrl-RS" dirty="0" smtClean="0"/>
              <a:t>пројекте:</a:t>
            </a:r>
          </a:p>
          <a:p>
            <a:pPr lvl="1"/>
            <a:r>
              <a:rPr lang="sr-Cyrl-RS" dirty="0" smtClean="0"/>
              <a:t>прибављање нових станова </a:t>
            </a:r>
            <a:r>
              <a:rPr lang="sr-Cyrl-RS" dirty="0"/>
              <a:t>за стамбену подршку, </a:t>
            </a:r>
            <a:endParaRPr lang="sr-Cyrl-RS" dirty="0" smtClean="0"/>
          </a:p>
          <a:p>
            <a:pPr lvl="1"/>
            <a:r>
              <a:rPr lang="sr-Cyrl-RS" dirty="0" smtClean="0"/>
              <a:t>давање </a:t>
            </a:r>
            <a:r>
              <a:rPr lang="sr-Cyrl-RS" dirty="0"/>
              <a:t>у закуп или продају постојећих станова којима локална самоуправа располаже и које је определила за стамбену подршку, у складу са одредбама одлуке о располагању становима у својини </a:t>
            </a:r>
            <a:endParaRPr lang="sr-Latn-RS" dirty="0"/>
          </a:p>
        </p:txBody>
      </p:sp>
    </p:spTree>
    <p:extLst>
      <p:ext uri="{BB962C8B-B14F-4D97-AF65-F5344CB8AC3E}">
        <p14:creationId xmlns:p14="http://schemas.microsoft.com/office/powerpoint/2010/main" val="45174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2800" i="1" dirty="0" smtClean="0"/>
              <a:t>ОБРАЗОВАЊЕ КОМИСИЈЕ ЗА СТАМБЕНА ПИТАЊА И ДОНОШЕЊЕ ОДЛУКЕ О РАСПОЛАГАЊУ СТАНОВИМА У СВОЈИНИ ЈЛС</a:t>
            </a:r>
            <a:r>
              <a:rPr lang="sr-Latn-RS" dirty="0"/>
              <a:t/>
            </a:r>
            <a:br>
              <a:rPr lang="sr-Latn-RS" dirty="0"/>
            </a:br>
            <a:endParaRPr lang="sr-Latn-RS" dirty="0"/>
          </a:p>
        </p:txBody>
      </p:sp>
      <p:sp>
        <p:nvSpPr>
          <p:cNvPr id="3" name="Content Placeholder 2"/>
          <p:cNvSpPr>
            <a:spLocks noGrp="1"/>
          </p:cNvSpPr>
          <p:nvPr>
            <p:ph idx="1"/>
          </p:nvPr>
        </p:nvSpPr>
        <p:spPr>
          <a:xfrm>
            <a:off x="1103312" y="2438400"/>
            <a:ext cx="8946541" cy="3809999"/>
          </a:xfrm>
        </p:spPr>
        <p:txBody>
          <a:bodyPr>
            <a:normAutofit lnSpcReduction="10000"/>
          </a:bodyPr>
          <a:lstStyle/>
          <a:p>
            <a:r>
              <a:rPr lang="sr-Cyrl-RS" dirty="0" smtClean="0"/>
              <a:t>Комисија за стамбена питања</a:t>
            </a:r>
          </a:p>
          <a:p>
            <a:pPr lvl="1"/>
            <a:r>
              <a:rPr lang="sr-Cyrl-RS" dirty="0" smtClean="0"/>
              <a:t>Састав</a:t>
            </a:r>
          </a:p>
          <a:p>
            <a:pPr lvl="1"/>
            <a:r>
              <a:rPr lang="sr-Cyrl-RS" dirty="0" smtClean="0"/>
              <a:t>Надлежност</a:t>
            </a:r>
          </a:p>
          <a:p>
            <a:pPr lvl="1"/>
            <a:endParaRPr lang="sr-Cyrl-RS" dirty="0"/>
          </a:p>
          <a:p>
            <a:r>
              <a:rPr lang="sr-Cyrl-RS" i="1" dirty="0" smtClean="0"/>
              <a:t>Одлука </a:t>
            </a:r>
            <a:r>
              <a:rPr lang="sr-Cyrl-RS" i="1" dirty="0"/>
              <a:t>о располагању становима у својини </a:t>
            </a:r>
            <a:r>
              <a:rPr lang="sr-Cyrl-RS" i="1" dirty="0" smtClean="0"/>
              <a:t>ЈЛС</a:t>
            </a:r>
          </a:p>
          <a:p>
            <a:pPr lvl="1"/>
            <a:r>
              <a:rPr lang="sr-Cyrl-RS" i="1" dirty="0" smtClean="0"/>
              <a:t>Доноси се за сваки програм доделе стамбене подршке, или</a:t>
            </a:r>
          </a:p>
          <a:p>
            <a:pPr lvl="1"/>
            <a:r>
              <a:rPr lang="sr-Cyrl-RS" dirty="0" smtClean="0"/>
              <a:t>Доноси се као акт ЈЛС који прописује надлежности за </a:t>
            </a:r>
            <a:r>
              <a:rPr lang="sr-Cyrl-RS" dirty="0"/>
              <a:t>уређивање </a:t>
            </a:r>
            <a:r>
              <a:rPr lang="sr-Cyrl-RS" dirty="0" smtClean="0"/>
              <a:t>читаве области, </a:t>
            </a:r>
            <a:r>
              <a:rPr lang="sr-Cyrl-RS" dirty="0"/>
              <a:t>јер су послови становања шири од доделе стамбене подршке (организовање одржавања, контрола коришћења, наплата закупнине, решавање имовинско-правних питања по претходним прописима и сл.).</a:t>
            </a:r>
            <a:endParaRPr lang="sr-Cyrl-RS" i="1" dirty="0" smtClean="0"/>
          </a:p>
          <a:p>
            <a:pPr lvl="1"/>
            <a:endParaRPr lang="sr-Cyrl-RS" dirty="0" smtClean="0"/>
          </a:p>
          <a:p>
            <a:endParaRPr lang="sr-Latn-RS" dirty="0"/>
          </a:p>
        </p:txBody>
      </p:sp>
    </p:spTree>
    <p:extLst>
      <p:ext uri="{BB962C8B-B14F-4D97-AF65-F5344CB8AC3E}">
        <p14:creationId xmlns:p14="http://schemas.microsoft.com/office/powerpoint/2010/main" val="887357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sr-Cyrl-RS" sz="3600" i="1" dirty="0" smtClean="0"/>
              <a:t>ОДЛУК</a:t>
            </a:r>
            <a:r>
              <a:rPr lang="en-US" sz="3600" i="1" dirty="0" smtClean="0"/>
              <a:t>A</a:t>
            </a:r>
            <a:r>
              <a:rPr lang="sr-Cyrl-RS" sz="3600" i="1" dirty="0" smtClean="0"/>
              <a:t> </a:t>
            </a:r>
            <a:r>
              <a:rPr lang="sr-Cyrl-RS" sz="3600" i="1" dirty="0"/>
              <a:t>О РАСПОЛАГАЊУ СТАНОВИМА У СВОЈИНИ </a:t>
            </a:r>
            <a:r>
              <a:rPr lang="sr-Cyrl-RS" sz="3600" i="1" dirty="0" smtClean="0"/>
              <a:t>ЈЛС</a:t>
            </a:r>
            <a:r>
              <a:rPr lang="sr-Latn-RS" sz="3600" i="1" dirty="0" smtClean="0"/>
              <a:t> (</a:t>
            </a:r>
            <a:r>
              <a:rPr lang="sr-Cyrl-RS" sz="3600" i="1" dirty="0" smtClean="0"/>
              <a:t>модел)</a:t>
            </a:r>
            <a:r>
              <a:rPr lang="sr-Latn-RS" sz="3600" dirty="0"/>
              <a:t/>
            </a:r>
            <a:br>
              <a:rPr lang="sr-Latn-RS" sz="3600" dirty="0"/>
            </a:br>
            <a:endParaRPr lang="en-US" sz="3600" dirty="0"/>
          </a:p>
        </p:txBody>
      </p:sp>
      <p:sp>
        <p:nvSpPr>
          <p:cNvPr id="3" name="Inhaltsplatzhalter 2"/>
          <p:cNvSpPr>
            <a:spLocks noGrp="1"/>
          </p:cNvSpPr>
          <p:nvPr>
            <p:ph idx="1"/>
          </p:nvPr>
        </p:nvSpPr>
        <p:spPr/>
        <p:txBody>
          <a:bodyPr>
            <a:normAutofit fontScale="92500" lnSpcReduction="20000"/>
          </a:bodyPr>
          <a:lstStyle/>
          <a:p>
            <a:pPr lvl="0"/>
            <a:r>
              <a:rPr lang="sr-Cyrl-RS" b="1" dirty="0"/>
              <a:t>OПШTE </a:t>
            </a:r>
            <a:r>
              <a:rPr lang="sr-Cyrl-RS" b="1" dirty="0" smtClean="0"/>
              <a:t>OДРEДБE</a:t>
            </a:r>
            <a:endParaRPr lang="en-US" b="1" dirty="0" smtClean="0"/>
          </a:p>
          <a:p>
            <a:r>
              <a:rPr lang="sr-Cyrl-RS" b="1" dirty="0"/>
              <a:t>НАЧИН РАСПОЛАГАЊА СТАНОВИМА У СВОЈИНИ ОПШТИНЕ/ГРАДА</a:t>
            </a:r>
            <a:endParaRPr lang="en-US" b="1" dirty="0"/>
          </a:p>
          <a:p>
            <a:pPr lvl="1"/>
            <a:r>
              <a:rPr lang="sr-Cyrl-RS" b="1" dirty="0"/>
              <a:t>УСЛОВИ И НАЧИН ДОДЕЛЕ СТАНА КАО ВИДА СТАМБЕНЕ </a:t>
            </a:r>
            <a:r>
              <a:rPr lang="sr-Cyrl-RS" b="1" dirty="0" smtClean="0"/>
              <a:t>ПОДРШКЕ</a:t>
            </a:r>
            <a:endParaRPr lang="en-US" b="1" dirty="0" smtClean="0"/>
          </a:p>
          <a:p>
            <a:pPr lvl="2"/>
            <a:r>
              <a:rPr lang="sr-Cyrl-RS" b="1" dirty="0"/>
              <a:t>Корисници стамбене подршке </a:t>
            </a:r>
            <a:r>
              <a:rPr lang="sr-Cyrl-RS" dirty="0"/>
              <a:t>су држављани Републике Србије са пријавом пребивалишта на територији општине/града у периоду који не може бити краћи од </a:t>
            </a:r>
            <a:r>
              <a:rPr lang="en-US" dirty="0"/>
              <a:t> </a:t>
            </a:r>
            <a:r>
              <a:rPr lang="en-US" dirty="0" smtClean="0"/>
              <a:t>1 </a:t>
            </a:r>
            <a:r>
              <a:rPr lang="sr-Cyrl-RS" dirty="0" smtClean="0"/>
              <a:t>године, </a:t>
            </a:r>
            <a:r>
              <a:rPr lang="sr-Cyrl-RS" dirty="0"/>
              <a:t>који су без стана, односно без стана одговарајућег стандарда и који не могу сопственим средствима да реше стамбену потребу за себе и своје породично домаћинство под тржишним условима</a:t>
            </a:r>
            <a:r>
              <a:rPr lang="sr-Cyrl-RS" dirty="0" smtClean="0"/>
              <a:t>.</a:t>
            </a:r>
          </a:p>
          <a:p>
            <a:pPr lvl="1"/>
            <a:r>
              <a:rPr lang="sr-Cyrl-RS" b="1" dirty="0"/>
              <a:t>KРИТЕРИЈУМИ И МЕРИЛА ЗА УТВРЂИВАЊЕ РЕДА ПРВЕНСТВА </a:t>
            </a:r>
            <a:endParaRPr lang="en-US" b="1" dirty="0"/>
          </a:p>
          <a:p>
            <a:pPr lvl="1"/>
            <a:r>
              <a:rPr lang="sr-Cyrl-RS" b="1" dirty="0"/>
              <a:t>ПОСТУПАК ДОДЕЛЕ СТАНА КАО ВИДА СТАМБЕНЕ ПОДРШКЕ </a:t>
            </a:r>
            <a:endParaRPr lang="en-US" b="1" dirty="0"/>
          </a:p>
          <a:p>
            <a:pPr lvl="1"/>
            <a:r>
              <a:rPr lang="sr-Cyrl-RS" b="1" dirty="0"/>
              <a:t>КОРИШЋЕЊЕ СТАНОВА ЗА СТАМБЕНУ ПОДРШКУ</a:t>
            </a:r>
            <a:endParaRPr lang="en-US" b="1" dirty="0"/>
          </a:p>
          <a:p>
            <a:pPr lvl="2"/>
            <a:r>
              <a:rPr lang="sr-Cyrl-RS" dirty="0" smtClean="0"/>
              <a:t>Закуп, купопродаја, стамбено збрињавање, становање у заштићеним условима</a:t>
            </a:r>
          </a:p>
          <a:p>
            <a:pPr lvl="1"/>
            <a:r>
              <a:rPr lang="sr-Cyrl-RS" b="1" dirty="0"/>
              <a:t>УПРАВЉАЊЕ И ОДРЖАВАЊЕ</a:t>
            </a:r>
            <a:endParaRPr lang="en-US" b="1" dirty="0"/>
          </a:p>
          <a:p>
            <a:pPr lvl="1"/>
            <a:endParaRPr lang="en-US" dirty="0"/>
          </a:p>
          <a:p>
            <a:endParaRPr lang="en-US" sz="1600" dirty="0"/>
          </a:p>
          <a:p>
            <a:pPr lvl="1"/>
            <a:endParaRPr lang="en-US" b="1" dirty="0"/>
          </a:p>
          <a:p>
            <a:pPr lvl="0"/>
            <a:endParaRPr lang="en-US" b="1" dirty="0"/>
          </a:p>
        </p:txBody>
      </p:sp>
    </p:spTree>
    <p:extLst>
      <p:ext uri="{BB962C8B-B14F-4D97-AF65-F5344CB8AC3E}">
        <p14:creationId xmlns:p14="http://schemas.microsoft.com/office/powerpoint/2010/main" val="2638815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4000" i="1" dirty="0" smtClean="0"/>
              <a:t>ОБЈАВЉИВАЊЕ ЈАВНОГ ПОЗИВА И ОРГАНИЗАЦИЈА ПРИЈЕМА ПРИЈАВА</a:t>
            </a:r>
            <a:r>
              <a:rPr lang="sr-Latn-RS" dirty="0"/>
              <a:t/>
            </a:r>
            <a:br>
              <a:rPr lang="sr-Latn-RS" dirty="0"/>
            </a:br>
            <a:endParaRPr lang="sr-Latn-RS" dirty="0"/>
          </a:p>
        </p:txBody>
      </p:sp>
      <p:sp>
        <p:nvSpPr>
          <p:cNvPr id="3" name="Content Placeholder 2"/>
          <p:cNvSpPr>
            <a:spLocks noGrp="1"/>
          </p:cNvSpPr>
          <p:nvPr>
            <p:ph idx="1"/>
          </p:nvPr>
        </p:nvSpPr>
        <p:spPr>
          <a:xfrm>
            <a:off x="1103312" y="2052918"/>
            <a:ext cx="8946541" cy="4411382"/>
          </a:xfrm>
        </p:spPr>
        <p:txBody>
          <a:bodyPr>
            <a:normAutofit fontScale="85000" lnSpcReduction="10000"/>
          </a:bodyPr>
          <a:lstStyle/>
          <a:p>
            <a:r>
              <a:rPr lang="sr-Cyrl-RS" dirty="0"/>
              <a:t>Комисија за стамбена питања формално објављује јавни позив за доделу стамбене </a:t>
            </a:r>
            <a:r>
              <a:rPr lang="sr-Cyrl-RS" dirty="0" smtClean="0"/>
              <a:t>подршке на сајту ЈЛС, у једним дневним новинама и на огласној табли ЈЛС</a:t>
            </a:r>
          </a:p>
          <a:p>
            <a:r>
              <a:rPr lang="sr-Cyrl-RS" dirty="0" smtClean="0"/>
              <a:t>Текст </a:t>
            </a:r>
            <a:r>
              <a:rPr lang="sr-Cyrl-RS" dirty="0"/>
              <a:t>јавног позива </a:t>
            </a:r>
            <a:r>
              <a:rPr lang="sr-Cyrl-RS" dirty="0" smtClean="0"/>
              <a:t>садржи </a:t>
            </a:r>
            <a:r>
              <a:rPr lang="sr-Cyrl-RS" dirty="0"/>
              <a:t>битне елементе из програма стамбене подршке (ко су корисници, шта је предмет: закуп или куповина, локације, услови), рок за пријављивање и начин </a:t>
            </a:r>
            <a:r>
              <a:rPr lang="sr-Cyrl-RS" dirty="0" smtClean="0"/>
              <a:t>пријављивања</a:t>
            </a:r>
          </a:p>
          <a:p>
            <a:r>
              <a:rPr lang="sr-Cyrl-RS" dirty="0"/>
              <a:t>О</a:t>
            </a:r>
            <a:r>
              <a:rPr lang="sr-Cyrl-RS" dirty="0" smtClean="0"/>
              <a:t>бразац </a:t>
            </a:r>
            <a:r>
              <a:rPr lang="sr-Cyrl-RS" dirty="0"/>
              <a:t>пријаве на јавни позив, у којем мора бити представљен начин бодовања, наведен комплетан списак потребне документације, начин пријављивања, последњи дан рока за пријављивање, као и овлашћење за прибављање докумената по службеној дужности. </a:t>
            </a:r>
            <a:endParaRPr lang="sr-Cyrl-RS" dirty="0" smtClean="0"/>
          </a:p>
          <a:p>
            <a:r>
              <a:rPr lang="sr-Cyrl-RS" dirty="0"/>
              <a:t>П</a:t>
            </a:r>
            <a:r>
              <a:rPr lang="sr-Cyrl-RS" dirty="0" smtClean="0"/>
              <a:t>ријем </a:t>
            </a:r>
            <a:r>
              <a:rPr lang="sr-Cyrl-RS" dirty="0"/>
              <a:t>пријава, </a:t>
            </a:r>
            <a:r>
              <a:rPr lang="sr-Cyrl-RS" dirty="0" smtClean="0"/>
              <a:t>кроз </a:t>
            </a:r>
            <a:r>
              <a:rPr lang="sr-Cyrl-RS" dirty="0"/>
              <a:t>редовну пошту и писарницу тако да свака пријава има свој заводни број или – а то је препорука ако се очекује велики број пријава – ће се пријаве </a:t>
            </a:r>
            <a:r>
              <a:rPr lang="nl-NL" dirty="0"/>
              <a:t>   </a:t>
            </a:r>
            <a:r>
              <a:rPr lang="sr-Cyrl-RS" dirty="0"/>
              <a:t>примати кроз попис аката (један заводни број за јавни позив и подброј за сваку пријаву) и то на посебно организованом шалтеру</a:t>
            </a:r>
            <a:r>
              <a:rPr lang="sr-Cyrl-RS" dirty="0" smtClean="0"/>
              <a:t>.</a:t>
            </a:r>
          </a:p>
          <a:p>
            <a:r>
              <a:rPr lang="sr-Cyrl-RS" dirty="0" smtClean="0"/>
              <a:t>Електронска обрада пријава</a:t>
            </a:r>
            <a:endParaRPr lang="sr-Latn-RS" dirty="0"/>
          </a:p>
          <a:p>
            <a:endParaRPr lang="sr-Latn-RS" dirty="0"/>
          </a:p>
        </p:txBody>
      </p:sp>
    </p:spTree>
    <p:extLst>
      <p:ext uri="{BB962C8B-B14F-4D97-AF65-F5344CB8AC3E}">
        <p14:creationId xmlns:p14="http://schemas.microsoft.com/office/powerpoint/2010/main" val="3087993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ПРАВНА ПРИРОДА АКАТА СТАМБЕНЕ ПОДРШКЕ</a:t>
            </a:r>
            <a:endParaRPr lang="sr-Latn-RS" dirty="0"/>
          </a:p>
        </p:txBody>
      </p:sp>
      <p:sp>
        <p:nvSpPr>
          <p:cNvPr id="3" name="Content Placeholder 2"/>
          <p:cNvSpPr>
            <a:spLocks noGrp="1"/>
          </p:cNvSpPr>
          <p:nvPr>
            <p:ph idx="1"/>
          </p:nvPr>
        </p:nvSpPr>
        <p:spPr/>
        <p:txBody>
          <a:bodyPr/>
          <a:lstStyle/>
          <a:p>
            <a:r>
              <a:rPr lang="sr-Cyrl-RS" dirty="0"/>
              <a:t>П</a:t>
            </a:r>
            <a:r>
              <a:rPr lang="sr-Cyrl-RS" dirty="0" smtClean="0"/>
              <a:t>оступак </a:t>
            </a:r>
            <a:r>
              <a:rPr lang="sr-Cyrl-RS" dirty="0"/>
              <a:t>доделе стамбене подршке није управни поступак него акт располагања. Акти који се доносе кроз овај поступак нису управни акти нити је судска заштита у надлежности Управног суда, него је код суда редовне надлежности. </a:t>
            </a:r>
            <a:endParaRPr lang="sr-Cyrl-RS" dirty="0" smtClean="0"/>
          </a:p>
          <a:p>
            <a:r>
              <a:rPr lang="sr-Cyrl-RS" dirty="0" smtClean="0"/>
              <a:t>Закуп и купопродаја стана представљају располагање у складу са Законом о јавној својини</a:t>
            </a:r>
          </a:p>
          <a:p>
            <a:r>
              <a:rPr lang="sr-Cyrl-RS" dirty="0" smtClean="0"/>
              <a:t>Јавни позив за давање стана  у закуп или куповину је општа понуда у складу са Законом облигационим односима</a:t>
            </a:r>
            <a:endParaRPr lang="sr-Latn-RS" dirty="0"/>
          </a:p>
        </p:txBody>
      </p:sp>
    </p:spTree>
    <p:extLst>
      <p:ext uri="{BB962C8B-B14F-4D97-AF65-F5344CB8AC3E}">
        <p14:creationId xmlns:p14="http://schemas.microsoft.com/office/powerpoint/2010/main" val="1403619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smtClean="0"/>
              <a:t>ОБРАДА ПРИЈАВА</a:t>
            </a:r>
            <a:r>
              <a:rPr lang="sr-Latn-RS" dirty="0"/>
              <a:t/>
            </a:r>
            <a:br>
              <a:rPr lang="sr-Latn-RS" dirty="0"/>
            </a:br>
            <a:endParaRPr lang="sr-Latn-RS" dirty="0"/>
          </a:p>
        </p:txBody>
      </p:sp>
      <p:sp>
        <p:nvSpPr>
          <p:cNvPr id="3" name="Content Placeholder 2"/>
          <p:cNvSpPr>
            <a:spLocks noGrp="1"/>
          </p:cNvSpPr>
          <p:nvPr>
            <p:ph idx="1"/>
          </p:nvPr>
        </p:nvSpPr>
        <p:spPr/>
        <p:txBody>
          <a:bodyPr/>
          <a:lstStyle/>
          <a:p>
            <a:r>
              <a:rPr lang="sr-Cyrl-RS" dirty="0"/>
              <a:t>Прва фаза је елиминациона, односно проверава се да ли лице испуњава услове за учешће на јавном позиву: да ли је лице без стана, држављанин </a:t>
            </a:r>
            <a:r>
              <a:rPr lang="sr-Cyrl-RS" dirty="0" smtClean="0"/>
              <a:t>Србије, </a:t>
            </a:r>
            <a:r>
              <a:rPr lang="sr-Cyrl-RS" dirty="0"/>
              <a:t>пријављено са пребивалиштем на територији </a:t>
            </a:r>
            <a:r>
              <a:rPr lang="sr-Cyrl-RS" dirty="0" smtClean="0"/>
              <a:t>ЈЛС најмање годину дана и са приходима испод цензуса</a:t>
            </a:r>
          </a:p>
          <a:p>
            <a:r>
              <a:rPr lang="sr-Cyrl-RS" dirty="0"/>
              <a:t>Друга фаза је провера достављене документације и, ако није све достављено, обавештавање подносиоца шта још мора да достави.</a:t>
            </a:r>
            <a:endParaRPr lang="sr-Latn-RS" dirty="0"/>
          </a:p>
          <a:p>
            <a:r>
              <a:rPr lang="sr-Cyrl-RS" dirty="0"/>
              <a:t>Трећа фаза је бодовање пријаве у складу са критеријумима утврђеним у Закону и </a:t>
            </a:r>
            <a:r>
              <a:rPr lang="sr-Cyrl-RS" dirty="0" smtClean="0"/>
              <a:t>Одлуци о располагању становима у јавној својини ЈЛС.</a:t>
            </a:r>
            <a:endParaRPr lang="sr-Latn-RS" dirty="0"/>
          </a:p>
          <a:p>
            <a:endParaRPr lang="sr-Latn-RS" dirty="0"/>
          </a:p>
        </p:txBody>
      </p:sp>
    </p:spTree>
    <p:extLst>
      <p:ext uri="{BB962C8B-B14F-4D97-AF65-F5344CB8AC3E}">
        <p14:creationId xmlns:p14="http://schemas.microsoft.com/office/powerpoint/2010/main" val="777722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a:t>ОБРАДА </a:t>
            </a:r>
            <a:r>
              <a:rPr lang="sr-Cyrl-RS" i="1" dirty="0" smtClean="0"/>
              <a:t>ПРИЈАВА - БОДОВАЊЕ</a:t>
            </a:r>
            <a:endParaRPr lang="sr-Latn-RS" dirty="0"/>
          </a:p>
        </p:txBody>
      </p:sp>
      <p:sp>
        <p:nvSpPr>
          <p:cNvPr id="3" name="Content Placeholder 2"/>
          <p:cNvSpPr>
            <a:spLocks noGrp="1"/>
          </p:cNvSpPr>
          <p:nvPr>
            <p:ph idx="1"/>
          </p:nvPr>
        </p:nvSpPr>
        <p:spPr/>
        <p:txBody>
          <a:bodyPr/>
          <a:lstStyle/>
          <a:p>
            <a:r>
              <a:rPr lang="sr-Cyrl-RS" dirty="0" smtClean="0"/>
              <a:t>Критерији за утврђивање реда првенства</a:t>
            </a:r>
          </a:p>
          <a:p>
            <a:pPr lvl="2"/>
            <a:r>
              <a:rPr lang="sr-Cyrl-RS" dirty="0"/>
              <a:t>стамбени статус односно услови становања,</a:t>
            </a:r>
            <a:endParaRPr lang="sr-Latn-RS" dirty="0"/>
          </a:p>
          <a:p>
            <a:pPr lvl="2"/>
            <a:r>
              <a:rPr lang="sr-Cyrl-RS" dirty="0"/>
              <a:t>здравствено стање,</a:t>
            </a:r>
            <a:endParaRPr lang="sr-Latn-RS" dirty="0"/>
          </a:p>
          <a:p>
            <a:pPr lvl="2"/>
            <a:r>
              <a:rPr lang="sr-Cyrl-RS" dirty="0"/>
              <a:t>инвалидност и телесно оштећење,</a:t>
            </a:r>
            <a:endParaRPr lang="sr-Latn-RS" dirty="0"/>
          </a:p>
          <a:p>
            <a:pPr lvl="2"/>
            <a:r>
              <a:rPr lang="sr-Cyrl-RS" dirty="0"/>
              <a:t>број чланова породичног домаћинства</a:t>
            </a:r>
            <a:endParaRPr lang="sr-Latn-RS" dirty="0"/>
          </a:p>
          <a:p>
            <a:pPr lvl="2"/>
            <a:r>
              <a:rPr lang="sr-Cyrl-RS" dirty="0"/>
              <a:t>дужина пребивалишта на територији општине/града</a:t>
            </a:r>
            <a:r>
              <a:rPr lang="sr-Cyrl-RS" dirty="0" smtClean="0"/>
              <a:t>.</a:t>
            </a:r>
          </a:p>
          <a:p>
            <a:r>
              <a:rPr lang="sr-Cyrl-RS" dirty="0" smtClean="0"/>
              <a:t>Документација</a:t>
            </a:r>
            <a:endParaRPr lang="sr-Latn-RS" dirty="0" smtClean="0"/>
          </a:p>
          <a:p>
            <a:pPr lvl="1"/>
            <a:r>
              <a:rPr lang="sr-Cyrl-RS" dirty="0" smtClean="0"/>
              <a:t>Јавне исправе и службена документација</a:t>
            </a:r>
          </a:p>
          <a:p>
            <a:pPr lvl="1"/>
            <a:r>
              <a:rPr lang="sr-Cyrl-RS" dirty="0" smtClean="0"/>
              <a:t>Стамбени статус</a:t>
            </a:r>
            <a:endParaRPr lang="sr-Latn-RS" dirty="0"/>
          </a:p>
          <a:p>
            <a:endParaRPr lang="sr-Latn-RS" dirty="0"/>
          </a:p>
        </p:txBody>
      </p:sp>
    </p:spTree>
    <p:extLst>
      <p:ext uri="{BB962C8B-B14F-4D97-AF65-F5344CB8AC3E}">
        <p14:creationId xmlns:p14="http://schemas.microsoft.com/office/powerpoint/2010/main" val="65737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a:t>ОБРАДА </a:t>
            </a:r>
            <a:r>
              <a:rPr lang="sr-Cyrl-RS" i="1" dirty="0" smtClean="0"/>
              <a:t>ПРИЈАВА – Стамбени статус</a:t>
            </a:r>
            <a:endParaRPr lang="sr-Latn-RS" dirty="0"/>
          </a:p>
        </p:txBody>
      </p:sp>
      <p:sp>
        <p:nvSpPr>
          <p:cNvPr id="3" name="Content Placeholder 2"/>
          <p:cNvSpPr>
            <a:spLocks noGrp="1"/>
          </p:cNvSpPr>
          <p:nvPr>
            <p:ph idx="1"/>
          </p:nvPr>
        </p:nvSpPr>
        <p:spPr/>
        <p:txBody>
          <a:bodyPr>
            <a:normAutofit lnSpcReduction="10000"/>
          </a:bodyPr>
          <a:lstStyle/>
          <a:p>
            <a:r>
              <a:rPr lang="sr-Cyrl-RS" dirty="0" smtClean="0"/>
              <a:t>Подстанар </a:t>
            </a:r>
          </a:p>
          <a:p>
            <a:pPr lvl="1"/>
            <a:r>
              <a:rPr lang="sr-Cyrl-RS" dirty="0" smtClean="0"/>
              <a:t>уговор </a:t>
            </a:r>
            <a:r>
              <a:rPr lang="sr-Cyrl-RS" dirty="0"/>
              <a:t>о подстанарском односу,</a:t>
            </a:r>
            <a:endParaRPr lang="sr-Latn-RS" dirty="0"/>
          </a:p>
          <a:p>
            <a:pPr lvl="1"/>
            <a:r>
              <a:rPr lang="sr-Cyrl-RS" dirty="0" smtClean="0"/>
              <a:t> оверена изјава </a:t>
            </a:r>
            <a:r>
              <a:rPr lang="sr-Cyrl-RS" dirty="0"/>
              <a:t>станодавца о начину коришћења стана,</a:t>
            </a:r>
            <a:endParaRPr lang="sr-Latn-RS" dirty="0"/>
          </a:p>
          <a:p>
            <a:pPr lvl="1"/>
            <a:r>
              <a:rPr lang="sr-Cyrl-RS" dirty="0" smtClean="0"/>
              <a:t>доказ </a:t>
            </a:r>
            <a:r>
              <a:rPr lang="sr-Cyrl-RS" dirty="0"/>
              <a:t>о својини станодавца на стану,</a:t>
            </a:r>
            <a:endParaRPr lang="sr-Latn-RS" dirty="0"/>
          </a:p>
          <a:p>
            <a:pPr lvl="1"/>
            <a:r>
              <a:rPr lang="sr-Cyrl-RS" dirty="0" smtClean="0"/>
              <a:t>оверена изјава да лице нема стан или породичну стамбену зграду,</a:t>
            </a:r>
            <a:endParaRPr lang="sr-Latn-RS" dirty="0" smtClean="0"/>
          </a:p>
          <a:p>
            <a:pPr lvl="1"/>
            <a:r>
              <a:rPr lang="sr-Cyrl-RS" dirty="0" smtClean="0"/>
              <a:t>оверена изјава </a:t>
            </a:r>
            <a:r>
              <a:rPr lang="sr-Cyrl-RS" dirty="0"/>
              <a:t>о станодавцима, периодима и адресама на којима је лице становало, пријавом пребивалишта, односно боравка,</a:t>
            </a:r>
            <a:endParaRPr lang="sr-Latn-RS" dirty="0"/>
          </a:p>
          <a:p>
            <a:pPr lvl="1"/>
            <a:r>
              <a:rPr lang="sr-Cyrl-RS" dirty="0" smtClean="0"/>
              <a:t>потврда </a:t>
            </a:r>
            <a:r>
              <a:rPr lang="sr-Cyrl-RS" dirty="0"/>
              <a:t>органа управљања стамбеном зградом потписаном од овлашћеног лица и овереном печатом стамбене зграде,</a:t>
            </a:r>
            <a:endParaRPr lang="sr-Latn-RS" dirty="0"/>
          </a:p>
          <a:p>
            <a:r>
              <a:rPr lang="sr-Cyrl-RS" dirty="0" smtClean="0"/>
              <a:t>Становање код родитеља и блиских сродника</a:t>
            </a:r>
          </a:p>
          <a:p>
            <a:r>
              <a:rPr lang="sr-Cyrl-RS" dirty="0" smtClean="0"/>
              <a:t>Остали стамбени статуси</a:t>
            </a:r>
          </a:p>
          <a:p>
            <a:endParaRPr lang="sr-Latn-RS" dirty="0"/>
          </a:p>
        </p:txBody>
      </p:sp>
    </p:spTree>
    <p:extLst>
      <p:ext uri="{BB962C8B-B14F-4D97-AF65-F5344CB8AC3E}">
        <p14:creationId xmlns:p14="http://schemas.microsoft.com/office/powerpoint/2010/main" val="2695249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3200" i="1" dirty="0"/>
              <a:t>ОБРАДА </a:t>
            </a:r>
            <a:r>
              <a:rPr lang="sr-Cyrl-RS" sz="3200" i="1" dirty="0" smtClean="0"/>
              <a:t>ПРИЈАВА – здравствено стање, инвалидност, чланови домаћинства, пребивалиште</a:t>
            </a:r>
            <a:endParaRPr lang="sr-Latn-RS" sz="3200" dirty="0"/>
          </a:p>
        </p:txBody>
      </p:sp>
      <p:sp>
        <p:nvSpPr>
          <p:cNvPr id="3" name="Content Placeholder 2"/>
          <p:cNvSpPr>
            <a:spLocks noGrp="1"/>
          </p:cNvSpPr>
          <p:nvPr>
            <p:ph idx="1"/>
          </p:nvPr>
        </p:nvSpPr>
        <p:spPr/>
        <p:txBody>
          <a:bodyPr/>
          <a:lstStyle/>
          <a:p>
            <a:r>
              <a:rPr lang="sr-Cyrl-RS" dirty="0" smtClean="0"/>
              <a:t>Медицинска документација (лекар)</a:t>
            </a:r>
          </a:p>
          <a:p>
            <a:r>
              <a:rPr lang="sr-Cyrl-RS" dirty="0" smtClean="0"/>
              <a:t>Решења надлежних институција</a:t>
            </a:r>
          </a:p>
          <a:p>
            <a:r>
              <a:rPr lang="sr-Cyrl-RS" dirty="0" smtClean="0"/>
              <a:t>Изводи из матичних књига</a:t>
            </a:r>
          </a:p>
          <a:p>
            <a:pPr lvl="1"/>
            <a:r>
              <a:rPr lang="sr-Cyrl-RS" dirty="0" smtClean="0"/>
              <a:t>Ванбрачно партнерство</a:t>
            </a:r>
          </a:p>
          <a:p>
            <a:r>
              <a:rPr lang="sr-Cyrl-RS" dirty="0" smtClean="0"/>
              <a:t>Уверење о пребивалишту</a:t>
            </a:r>
            <a:endParaRPr lang="sr-Latn-RS" dirty="0"/>
          </a:p>
        </p:txBody>
      </p:sp>
    </p:spTree>
    <p:extLst>
      <p:ext uri="{BB962C8B-B14F-4D97-AF65-F5344CB8AC3E}">
        <p14:creationId xmlns:p14="http://schemas.microsoft.com/office/powerpoint/2010/main" val="156676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a:t>ОБРАДА </a:t>
            </a:r>
            <a:r>
              <a:rPr lang="sr-Cyrl-RS" i="1" dirty="0" smtClean="0"/>
              <a:t>ПРИЈАВА – посебни услови</a:t>
            </a:r>
            <a:endParaRPr lang="sr-Latn-RS" dirty="0"/>
          </a:p>
        </p:txBody>
      </p:sp>
      <p:sp>
        <p:nvSpPr>
          <p:cNvPr id="3" name="Content Placeholder 2"/>
          <p:cNvSpPr>
            <a:spLocks noGrp="1"/>
          </p:cNvSpPr>
          <p:nvPr>
            <p:ph idx="1"/>
          </p:nvPr>
        </p:nvSpPr>
        <p:spPr/>
        <p:txBody>
          <a:bodyPr/>
          <a:lstStyle/>
          <a:p>
            <a:r>
              <a:rPr lang="sr-Cyrl-RS" dirty="0" smtClean="0"/>
              <a:t>Родитељи, усвојиоци </a:t>
            </a:r>
            <a:r>
              <a:rPr lang="sr-Cyrl-RS" dirty="0"/>
              <a:t>или  </a:t>
            </a:r>
            <a:r>
              <a:rPr lang="sr-Cyrl-RS" dirty="0" smtClean="0"/>
              <a:t>старатељи лица </a:t>
            </a:r>
            <a:r>
              <a:rPr lang="sr-Cyrl-RS" dirty="0"/>
              <a:t>са психофизичком ометеношћу, менталном заосталошћу и/или инвалидитетом и сметњама у развоју</a:t>
            </a:r>
            <a:r>
              <a:rPr lang="sr-Latn-RS" dirty="0"/>
              <a:t> </a:t>
            </a:r>
            <a:endParaRPr lang="sr-Cyrl-RS" dirty="0" smtClean="0"/>
          </a:p>
          <a:p>
            <a:r>
              <a:rPr lang="sr-Cyrl-RS" dirty="0" smtClean="0"/>
              <a:t>Лица са </a:t>
            </a:r>
            <a:r>
              <a:rPr lang="sr-Cyrl-RS" smtClean="0"/>
              <a:t>тешким инвалидитетом</a:t>
            </a:r>
            <a:endParaRPr lang="sr-Cyrl-RS" dirty="0" smtClean="0"/>
          </a:p>
          <a:p>
            <a:r>
              <a:rPr lang="sr-Cyrl-RS" dirty="0" smtClean="0"/>
              <a:t>Жртве породичног насиља</a:t>
            </a:r>
            <a:endParaRPr lang="sr-Latn-RS" dirty="0"/>
          </a:p>
          <a:p>
            <a:endParaRPr lang="sr-Latn-RS" dirty="0"/>
          </a:p>
        </p:txBody>
      </p:sp>
    </p:spTree>
    <p:extLst>
      <p:ext uri="{BB962C8B-B14F-4D97-AF65-F5344CB8AC3E}">
        <p14:creationId xmlns:p14="http://schemas.microsoft.com/office/powerpoint/2010/main" val="962800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8138" y="1537952"/>
            <a:ext cx="8825658" cy="3329581"/>
          </a:xfrm>
        </p:spPr>
        <p:txBody>
          <a:bodyPr/>
          <a:lstStyle/>
          <a:p>
            <a:r>
              <a:rPr lang="sr-Cyrl-RS" dirty="0" smtClean="0"/>
              <a:t>Евиденција непокретности - станова</a:t>
            </a:r>
            <a:endParaRPr lang="sr-Latn-RS" dirty="0"/>
          </a:p>
        </p:txBody>
      </p:sp>
      <p:sp>
        <p:nvSpPr>
          <p:cNvPr id="3" name="Subtitle 2"/>
          <p:cNvSpPr>
            <a:spLocks noGrp="1"/>
          </p:cNvSpPr>
          <p:nvPr>
            <p:ph type="subTitle" idx="1"/>
          </p:nvPr>
        </p:nvSpPr>
        <p:spPr/>
        <p:txBody>
          <a:bodyPr/>
          <a:lstStyle/>
          <a:p>
            <a:endParaRPr lang="sr-Latn-RS"/>
          </a:p>
        </p:txBody>
      </p:sp>
    </p:spTree>
    <p:extLst>
      <p:ext uri="{BB962C8B-B14F-4D97-AF65-F5344CB8AC3E}">
        <p14:creationId xmlns:p14="http://schemas.microsoft.com/office/powerpoint/2010/main" val="3390724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smtClean="0"/>
              <a:t>ОБЈАВЉИВАЊЕ ПРЕДЛОГА ЛИСТЕ РЕДА ПРВЕНСТВА</a:t>
            </a:r>
            <a:r>
              <a:rPr lang="sr-Latn-RS" dirty="0"/>
              <a:t/>
            </a:r>
            <a:br>
              <a:rPr lang="sr-Latn-RS" dirty="0"/>
            </a:br>
            <a:endParaRPr lang="sr-Latn-RS" dirty="0"/>
          </a:p>
        </p:txBody>
      </p:sp>
      <p:sp>
        <p:nvSpPr>
          <p:cNvPr id="3" name="Content Placeholder 2"/>
          <p:cNvSpPr>
            <a:spLocks noGrp="1"/>
          </p:cNvSpPr>
          <p:nvPr>
            <p:ph idx="1"/>
          </p:nvPr>
        </p:nvSpPr>
        <p:spPr/>
        <p:txBody>
          <a:bodyPr>
            <a:normAutofit fontScale="85000" lnSpcReduction="20000"/>
          </a:bodyPr>
          <a:lstStyle/>
          <a:p>
            <a:r>
              <a:rPr lang="sr-Cyrl-RS" dirty="0"/>
              <a:t>Комисија за стамбена питања </a:t>
            </a:r>
            <a:r>
              <a:rPr lang="sr-Cyrl-RS" dirty="0" smtClean="0"/>
              <a:t>усваја  предлог листе реда првенства и </a:t>
            </a:r>
            <a:r>
              <a:rPr lang="sr-Cyrl-RS" dirty="0"/>
              <a:t>објављује </a:t>
            </a:r>
            <a:r>
              <a:rPr lang="sr-Cyrl-RS" dirty="0" smtClean="0"/>
              <a:t>је на </a:t>
            </a:r>
            <a:r>
              <a:rPr lang="sr-Cyrl-RS" dirty="0"/>
              <a:t>исти начин као и јавни позив: једне дневне новине, интернет презентација ЈЛС и огласна табла </a:t>
            </a:r>
            <a:r>
              <a:rPr lang="sr-Cyrl-RS" dirty="0" smtClean="0"/>
              <a:t>ЈЛС</a:t>
            </a:r>
          </a:p>
          <a:p>
            <a:r>
              <a:rPr lang="sr-Cyrl-RS" dirty="0"/>
              <a:t>Предлог листе реда првенства садржи правни основ, поуку о правном леку и листе рангираних и нерангираних лица. За рангирана лица се наводе име и презиме, број пријаве (ЈМБГ се не наводи због заштите података о личности), број бодова по сваком критеријуму и укупан број бодова. Зависно од програма, ранг листа се може састојати од више листа према категоријама пријављених и према структури стана. Листа нерангираних садржи имена и презимена, број пријаве и кратак опис разлога зашто лица нису рангирана</a:t>
            </a:r>
            <a:r>
              <a:rPr lang="sr-Cyrl-RS" dirty="0" smtClean="0"/>
              <a:t>.</a:t>
            </a:r>
          </a:p>
          <a:p>
            <a:r>
              <a:rPr lang="sr-Cyrl-RS" dirty="0" smtClean="0"/>
              <a:t>Рад </a:t>
            </a:r>
            <a:r>
              <a:rPr lang="sr-Cyrl-RS" dirty="0"/>
              <a:t>на предлогу листе реда првенства је најважнији и ту морају да буду у највећој мери тачно утврђене чињенице</a:t>
            </a:r>
            <a:endParaRPr lang="sr-Cyrl-RS" dirty="0" smtClean="0"/>
          </a:p>
          <a:p>
            <a:r>
              <a:rPr lang="sr-Cyrl-RS" dirty="0"/>
              <a:t>На предлог листе реда првенства сва лица имају право приговора. О приговорима одлучује надлежни орган ЈЛС, што би по правилу требало да буде градоначелник / председник општине јер је у питању акт располагања</a:t>
            </a:r>
            <a:r>
              <a:rPr lang="nl-NL" dirty="0"/>
              <a:t>   </a:t>
            </a:r>
            <a:endParaRPr lang="sr-Latn-RS" dirty="0"/>
          </a:p>
          <a:p>
            <a:endParaRPr lang="sr-Latn-RS" dirty="0"/>
          </a:p>
        </p:txBody>
      </p:sp>
    </p:spTree>
    <p:extLst>
      <p:ext uri="{BB962C8B-B14F-4D97-AF65-F5344CB8AC3E}">
        <p14:creationId xmlns:p14="http://schemas.microsoft.com/office/powerpoint/2010/main" val="541916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smtClean="0"/>
              <a:t>ОБРАДА ПРИГОВОРА НА ПРЕДЛОГ ЛИСТЕ РЕДА ПРВЕНСТВА</a:t>
            </a:r>
            <a:r>
              <a:rPr lang="sr-Latn-RS" dirty="0"/>
              <a:t/>
            </a:r>
            <a:br>
              <a:rPr lang="sr-Latn-RS" dirty="0"/>
            </a:br>
            <a:endParaRPr lang="sr-Latn-RS" dirty="0"/>
          </a:p>
        </p:txBody>
      </p:sp>
      <p:sp>
        <p:nvSpPr>
          <p:cNvPr id="3" name="Content Placeholder 2"/>
          <p:cNvSpPr>
            <a:spLocks noGrp="1"/>
          </p:cNvSpPr>
          <p:nvPr>
            <p:ph idx="1"/>
          </p:nvPr>
        </p:nvSpPr>
        <p:spPr/>
        <p:txBody>
          <a:bodyPr>
            <a:normAutofit/>
          </a:bodyPr>
          <a:lstStyle/>
          <a:p>
            <a:r>
              <a:rPr lang="sr-Cyrl-RS" dirty="0"/>
              <a:t>Обрада приговора подразумева да се комплетна пријава провери још једном, без обзира на предмет приговора. </a:t>
            </a:r>
            <a:endParaRPr lang="sr-Latn-RS" dirty="0"/>
          </a:p>
          <a:p>
            <a:r>
              <a:rPr lang="sr-Cyrl-RS" dirty="0" smtClean="0"/>
              <a:t>Стручна </a:t>
            </a:r>
            <a:r>
              <a:rPr lang="sr-Cyrl-RS" dirty="0"/>
              <a:t>служба предлаже текстове решења по приговорима, који се, уз сагласност Комисије, упућују надлежном органу на одлучивање. Решење по приговору садржи правни основ, диспозитив који садржи одлуку да ли је приговор прихваћен, делимично или у целости или је одбијен или евентуално одбачен. У образложењу, после кратког описа садржаја приговора, образлажу се разлози за одлуку из диспозитива и даје поука о правном леку – да је за даљу заштиту надлежан суд редовне надлежности. </a:t>
            </a:r>
            <a:endParaRPr lang="sr-Latn-RS" dirty="0"/>
          </a:p>
        </p:txBody>
      </p:sp>
    </p:spTree>
    <p:extLst>
      <p:ext uri="{BB962C8B-B14F-4D97-AF65-F5344CB8AC3E}">
        <p14:creationId xmlns:p14="http://schemas.microsoft.com/office/powerpoint/2010/main" val="481497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smtClean="0"/>
              <a:t>ОБЈАВЉИВАЊЕ КОНАЧНЕ ЛИСТЕ РЕДА ПРВЕНСТВА</a:t>
            </a:r>
            <a:r>
              <a:rPr lang="sr-Latn-RS" dirty="0"/>
              <a:t/>
            </a:r>
            <a:br>
              <a:rPr lang="sr-Latn-RS" dirty="0"/>
            </a:br>
            <a:endParaRPr lang="sr-Latn-RS" dirty="0"/>
          </a:p>
        </p:txBody>
      </p:sp>
      <p:sp>
        <p:nvSpPr>
          <p:cNvPr id="3" name="Content Placeholder 2"/>
          <p:cNvSpPr>
            <a:spLocks noGrp="1"/>
          </p:cNvSpPr>
          <p:nvPr>
            <p:ph idx="1"/>
          </p:nvPr>
        </p:nvSpPr>
        <p:spPr/>
        <p:txBody>
          <a:bodyPr/>
          <a:lstStyle/>
          <a:p>
            <a:r>
              <a:rPr lang="sr-Cyrl-RS" dirty="0"/>
              <a:t>По решавању свих приговора, припрема се текст коначне листе реда првенства коју Комисија објављује, </a:t>
            </a:r>
            <a:r>
              <a:rPr lang="sr-Cyrl-RS" dirty="0" smtClean="0"/>
              <a:t>на </a:t>
            </a:r>
            <a:r>
              <a:rPr lang="sr-Cyrl-RS" dirty="0"/>
              <a:t>исти начин као и </a:t>
            </a:r>
            <a:r>
              <a:rPr lang="sr-Cyrl-RS" dirty="0" smtClean="0"/>
              <a:t>предлог</a:t>
            </a:r>
          </a:p>
          <a:p>
            <a:r>
              <a:rPr lang="sr-Cyrl-RS" dirty="0"/>
              <a:t>Против коначне листе реда првенства се не може поднети тужба.</a:t>
            </a:r>
            <a:endParaRPr lang="sr-Latn-RS" dirty="0"/>
          </a:p>
        </p:txBody>
      </p:sp>
    </p:spTree>
    <p:extLst>
      <p:ext uri="{BB962C8B-B14F-4D97-AF65-F5344CB8AC3E}">
        <p14:creationId xmlns:p14="http://schemas.microsoft.com/office/powerpoint/2010/main" val="2852509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i="1" dirty="0" smtClean="0"/>
              <a:t>ПОСТУПАК РАСПОДЕЛЕ СТАНОВА</a:t>
            </a:r>
            <a:r>
              <a:rPr lang="sr-Latn-RS" dirty="0"/>
              <a:t/>
            </a:r>
            <a:br>
              <a:rPr lang="sr-Latn-RS" dirty="0"/>
            </a:br>
            <a:endParaRPr lang="sr-Latn-RS" dirty="0"/>
          </a:p>
        </p:txBody>
      </p:sp>
      <p:sp>
        <p:nvSpPr>
          <p:cNvPr id="3" name="Content Placeholder 2"/>
          <p:cNvSpPr>
            <a:spLocks noGrp="1"/>
          </p:cNvSpPr>
          <p:nvPr>
            <p:ph idx="1"/>
          </p:nvPr>
        </p:nvSpPr>
        <p:spPr/>
        <p:txBody>
          <a:bodyPr>
            <a:normAutofit fontScale="92500"/>
          </a:bodyPr>
          <a:lstStyle/>
          <a:p>
            <a:r>
              <a:rPr lang="sr-Cyrl-RS" dirty="0"/>
              <a:t>По објављивању коначне листе потребно је одмах започети поступак расподеле станова, посебно ако су станови спремни за усељење, без обзира на то да ли су стари или новоизграђени.</a:t>
            </a:r>
            <a:endParaRPr lang="sr-Latn-RS" dirty="0"/>
          </a:p>
          <a:p>
            <a:r>
              <a:rPr lang="sr-Cyrl-RS" dirty="0"/>
              <a:t>У пракси се показало да је најбољи начин расподеле да се омогући корисницима да сами бирају станове, и то према месту на листи реда првенства и према структури стана</a:t>
            </a:r>
            <a:r>
              <a:rPr lang="sr-Cyrl-RS" dirty="0" smtClean="0"/>
              <a:t>.</a:t>
            </a:r>
          </a:p>
          <a:p>
            <a:r>
              <a:rPr lang="sr-Cyrl-RS" dirty="0"/>
              <a:t>По избору стана, корисник потписује изјаву за који се стан определио и тај се стан скида из </a:t>
            </a:r>
            <a:r>
              <a:rPr lang="sr-Cyrl-RS" dirty="0" smtClean="0"/>
              <a:t>понуде (подсетник на елкетронску обраду података)</a:t>
            </a:r>
          </a:p>
          <a:p>
            <a:r>
              <a:rPr lang="sr-Cyrl-RS" dirty="0"/>
              <a:t>По расподели свих станова, надлежни орган доноси све одлуке о додели стамбене подршке, на основу тога се израђују уговори о закупу или продаји и припремају записници о примопредаји.</a:t>
            </a:r>
            <a:endParaRPr lang="sr-Latn-RS" dirty="0"/>
          </a:p>
        </p:txBody>
      </p:sp>
    </p:spTree>
    <p:extLst>
      <p:ext uri="{BB962C8B-B14F-4D97-AF65-F5344CB8AC3E}">
        <p14:creationId xmlns:p14="http://schemas.microsoft.com/office/powerpoint/2010/main" val="1875022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3200" dirty="0" smtClean="0"/>
              <a:t>ЗАКЉУЧЕЊЕ УГОВОРА, ПРИМОПРЕДАЈА</a:t>
            </a:r>
            <a:r>
              <a:rPr lang="sr-Cyrl-RS" sz="3200" dirty="0" smtClean="0"/>
              <a:t>, ОДРЖАВАЊЕ, УПРАВЉАЊЕ</a:t>
            </a:r>
            <a:endParaRPr lang="sr-Latn-RS" sz="3200" dirty="0"/>
          </a:p>
        </p:txBody>
      </p:sp>
      <p:sp>
        <p:nvSpPr>
          <p:cNvPr id="3" name="Content Placeholder 2"/>
          <p:cNvSpPr>
            <a:spLocks noGrp="1"/>
          </p:cNvSpPr>
          <p:nvPr>
            <p:ph idx="1"/>
          </p:nvPr>
        </p:nvSpPr>
        <p:spPr/>
        <p:txBody>
          <a:bodyPr/>
          <a:lstStyle/>
          <a:p>
            <a:r>
              <a:rPr lang="sr-Cyrl-RS" dirty="0" smtClean="0"/>
              <a:t>Уговор о закупу, купопродаји, о регилисању стамбеног збрињавања и становања </a:t>
            </a:r>
            <a:r>
              <a:rPr lang="sr-Cyrl-RS" dirty="0"/>
              <a:t>у заштићеним </a:t>
            </a:r>
            <a:r>
              <a:rPr lang="sr-Cyrl-RS" dirty="0" smtClean="0"/>
              <a:t>условима</a:t>
            </a:r>
            <a:endParaRPr lang="sr-Cyrl-RS" dirty="0" smtClean="0"/>
          </a:p>
          <a:p>
            <a:r>
              <a:rPr lang="sr-Cyrl-RS" dirty="0" smtClean="0"/>
              <a:t>Примопредаја </a:t>
            </a:r>
            <a:r>
              <a:rPr lang="sr-Cyrl-RS" dirty="0"/>
              <a:t>значи увођење у посед закупца или </a:t>
            </a:r>
            <a:r>
              <a:rPr lang="sr-Cyrl-RS" dirty="0" smtClean="0"/>
              <a:t>купца</a:t>
            </a:r>
          </a:p>
          <a:p>
            <a:r>
              <a:rPr lang="sr-Cyrl-RS" dirty="0"/>
              <a:t>О</a:t>
            </a:r>
            <a:r>
              <a:rPr lang="sr-Cyrl-RS" dirty="0" smtClean="0"/>
              <a:t>бавеза </a:t>
            </a:r>
            <a:r>
              <a:rPr lang="sr-Cyrl-RS" dirty="0"/>
              <a:t>одржавања када је реч о зградама у потпуној својини ЈЛС у којима се станови издају у закуп или учествовање у трошковима одржавања ако су само поједини станови у згради у јавној својини</a:t>
            </a:r>
            <a:r>
              <a:rPr lang="sr-Cyrl-RS" dirty="0" smtClean="0"/>
              <a:t>.</a:t>
            </a:r>
          </a:p>
          <a:p>
            <a:r>
              <a:rPr lang="sr-Cyrl-RS" dirty="0" smtClean="0"/>
              <a:t>Управљање зградама у својини ЈЛС подразумева и одржавање заједничких делова зграде, лифтова, контролу коришћења, наплата закупнине, </a:t>
            </a:r>
            <a:endParaRPr lang="sr-Cyrl-RS" dirty="0" smtClean="0"/>
          </a:p>
          <a:p>
            <a:r>
              <a:rPr lang="sr-Cyrl-RS" dirty="0" smtClean="0"/>
              <a:t>Одобравање </a:t>
            </a:r>
            <a:r>
              <a:rPr lang="sr-Cyrl-RS" dirty="0" smtClean="0"/>
              <a:t>стамбеног додатка</a:t>
            </a:r>
            <a:endParaRPr lang="sr-Latn-RS" dirty="0"/>
          </a:p>
          <a:p>
            <a:endParaRPr lang="sr-Latn-RS" dirty="0"/>
          </a:p>
        </p:txBody>
      </p:sp>
    </p:spTree>
    <p:extLst>
      <p:ext uri="{BB962C8B-B14F-4D97-AF65-F5344CB8AC3E}">
        <p14:creationId xmlns:p14="http://schemas.microsoft.com/office/powerpoint/2010/main" val="147693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sr-Cyrl-RS" dirty="0" smtClean="0"/>
              <a:t>Хвала на пажњи</a:t>
            </a:r>
            <a:br>
              <a:rPr lang="sr-Cyrl-RS" dirty="0" smtClean="0"/>
            </a:br>
            <a:endParaRPr lang="en-US" dirty="0"/>
          </a:p>
        </p:txBody>
      </p:sp>
      <p:sp>
        <p:nvSpPr>
          <p:cNvPr id="3" name="Untertitel 2"/>
          <p:cNvSpPr>
            <a:spLocks noGrp="1"/>
          </p:cNvSpPr>
          <p:nvPr>
            <p:ph type="subTitle" idx="1"/>
          </p:nvPr>
        </p:nvSpPr>
        <p:spPr/>
        <p:txBody>
          <a:bodyPr/>
          <a:lstStyle/>
          <a:p>
            <a:r>
              <a:rPr lang="sr-Latn-RS" cap="none" dirty="0" smtClean="0"/>
              <a:t>goran.blagojevic@beograd.gov.rs</a:t>
            </a:r>
            <a:endParaRPr lang="en-US" cap="none" dirty="0"/>
          </a:p>
        </p:txBody>
      </p:sp>
    </p:spTree>
    <p:extLst>
      <p:ext uri="{BB962C8B-B14F-4D97-AF65-F5344CB8AC3E}">
        <p14:creationId xmlns:p14="http://schemas.microsoft.com/office/powerpoint/2010/main" val="2347375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ВРСТЕ ЕВИДЕНЦИЈА</a:t>
            </a:r>
            <a:endParaRPr lang="sr-Latn-RS" dirty="0"/>
          </a:p>
        </p:txBody>
      </p:sp>
      <p:sp>
        <p:nvSpPr>
          <p:cNvPr id="3" name="Content Placeholder 2"/>
          <p:cNvSpPr>
            <a:spLocks noGrp="1"/>
          </p:cNvSpPr>
          <p:nvPr>
            <p:ph idx="1"/>
          </p:nvPr>
        </p:nvSpPr>
        <p:spPr/>
        <p:txBody>
          <a:bodyPr>
            <a:normAutofit/>
          </a:bodyPr>
          <a:lstStyle/>
          <a:p>
            <a:r>
              <a:rPr lang="sr-Cyrl-RS" b="1" dirty="0" smtClean="0"/>
              <a:t>Катастар непокретности </a:t>
            </a:r>
            <a:r>
              <a:rPr lang="sr-Cyrl-RS" i="1" dirty="0" smtClean="0"/>
              <a:t> - Закон о државном премеру и катастру</a:t>
            </a:r>
            <a:r>
              <a:rPr lang="sr-Cyrl-RS" b="1" i="1" dirty="0" smtClean="0"/>
              <a:t> </a:t>
            </a:r>
            <a:r>
              <a:rPr lang="sr-Latn-RS" i="1" dirty="0" smtClean="0"/>
              <a:t>(„</a:t>
            </a:r>
            <a:r>
              <a:rPr lang="sr-Cyrl-RS" i="1" dirty="0" smtClean="0"/>
              <a:t>Сл</a:t>
            </a:r>
            <a:r>
              <a:rPr lang="sr-Latn-RS" i="1" dirty="0" smtClean="0"/>
              <a:t>. </a:t>
            </a:r>
            <a:r>
              <a:rPr lang="sr-Cyrl-RS" i="1" dirty="0"/>
              <a:t>г</a:t>
            </a:r>
            <a:r>
              <a:rPr lang="sr-Cyrl-RS" i="1" dirty="0" smtClean="0"/>
              <a:t>ласник РС</a:t>
            </a:r>
            <a:r>
              <a:rPr lang="sr-Latn-RS" i="1" dirty="0" smtClean="0"/>
              <a:t>", </a:t>
            </a:r>
            <a:r>
              <a:rPr lang="sr-Cyrl-RS" i="1" dirty="0" smtClean="0"/>
              <a:t>бр</a:t>
            </a:r>
            <a:r>
              <a:rPr lang="sr-Latn-RS" i="1" dirty="0" smtClean="0"/>
              <a:t>. </a:t>
            </a:r>
            <a:r>
              <a:rPr lang="sr-Latn-RS" i="1" dirty="0"/>
              <a:t>72/2009, 18/2010, 65/2013, 15/2015 </a:t>
            </a:r>
            <a:r>
              <a:rPr lang="sr-Latn-RS" i="1" dirty="0" smtClean="0"/>
              <a:t>– </a:t>
            </a:r>
            <a:r>
              <a:rPr lang="sr-Cyrl-RS" i="1" dirty="0" smtClean="0"/>
              <a:t>одлука УС</a:t>
            </a:r>
            <a:r>
              <a:rPr lang="sr-Latn-RS" i="1" dirty="0" smtClean="0"/>
              <a:t>, </a:t>
            </a:r>
            <a:r>
              <a:rPr lang="sr-Latn-RS" i="1" dirty="0"/>
              <a:t>96/2015, 47/2017 </a:t>
            </a:r>
            <a:r>
              <a:rPr lang="sr-Latn-RS" i="1" dirty="0" smtClean="0"/>
              <a:t>– </a:t>
            </a:r>
            <a:r>
              <a:rPr lang="sr-Cyrl-RS" i="1" dirty="0" smtClean="0"/>
              <a:t>аутентично тумачење</a:t>
            </a:r>
            <a:r>
              <a:rPr lang="sr-Latn-RS" i="1" dirty="0" smtClean="0"/>
              <a:t>, </a:t>
            </a:r>
            <a:r>
              <a:rPr lang="sr-Latn-RS" i="1" dirty="0"/>
              <a:t>113/2017 </a:t>
            </a:r>
            <a:r>
              <a:rPr lang="sr-Latn-RS" i="1" dirty="0" smtClean="0"/>
              <a:t>– </a:t>
            </a:r>
            <a:r>
              <a:rPr lang="sr-Cyrl-RS" i="1" dirty="0" smtClean="0"/>
              <a:t>др. закон</a:t>
            </a:r>
            <a:r>
              <a:rPr lang="sr-Latn-RS" i="1" dirty="0" smtClean="0"/>
              <a:t>, </a:t>
            </a:r>
            <a:r>
              <a:rPr lang="sr-Latn-RS" i="1" dirty="0"/>
              <a:t>27/2018 </a:t>
            </a:r>
            <a:r>
              <a:rPr lang="sr-Latn-RS" i="1" dirty="0" smtClean="0"/>
              <a:t>– </a:t>
            </a:r>
            <a:r>
              <a:rPr lang="sr-Cyrl-RS" i="1" dirty="0" smtClean="0"/>
              <a:t>др. закон</a:t>
            </a:r>
            <a:r>
              <a:rPr lang="sr-Latn-RS" i="1" dirty="0" smtClean="0"/>
              <a:t>, </a:t>
            </a:r>
            <a:r>
              <a:rPr lang="sr-Latn-RS" i="1" dirty="0"/>
              <a:t>41/2018 - </a:t>
            </a:r>
            <a:r>
              <a:rPr lang="sr-Cyrl-RS" i="1" dirty="0"/>
              <a:t>др. закон </a:t>
            </a:r>
            <a:r>
              <a:rPr lang="sr-Latn-RS" i="1" dirty="0" smtClean="0"/>
              <a:t>i </a:t>
            </a:r>
            <a:r>
              <a:rPr lang="sr-Latn-RS" i="1" dirty="0"/>
              <a:t>9/2020 - </a:t>
            </a:r>
            <a:r>
              <a:rPr lang="sr-Cyrl-RS" i="1" dirty="0"/>
              <a:t>др. закон</a:t>
            </a:r>
            <a:endParaRPr lang="sr-Latn-RS" i="1" dirty="0"/>
          </a:p>
          <a:p>
            <a:r>
              <a:rPr lang="sr-Cyrl-RS" b="1" dirty="0" smtClean="0"/>
              <a:t>Пословне књиге </a:t>
            </a:r>
            <a:r>
              <a:rPr lang="sr-Cyrl-RS" dirty="0" smtClean="0"/>
              <a:t>- </a:t>
            </a:r>
            <a:r>
              <a:rPr lang="ru-RU" i="1" dirty="0" smtClean="0"/>
              <a:t>Уредба </a:t>
            </a:r>
            <a:r>
              <a:rPr lang="ru-RU" i="1" dirty="0"/>
              <a:t>о буџетском рачуноводству </a:t>
            </a:r>
            <a:r>
              <a:rPr lang="ru-RU" i="1" dirty="0" smtClean="0"/>
              <a:t>("Сл. гласник </a:t>
            </a:r>
            <a:r>
              <a:rPr lang="ru-RU" i="1" dirty="0"/>
              <a:t>РС", бр. 125/2003 и </a:t>
            </a:r>
            <a:r>
              <a:rPr lang="ru-RU" i="1" dirty="0" smtClean="0"/>
              <a:t>12/2006)</a:t>
            </a:r>
            <a:endParaRPr lang="sr-Cyrl-RS" i="1" dirty="0" smtClean="0"/>
          </a:p>
          <a:p>
            <a:r>
              <a:rPr lang="ru-RU" b="1" dirty="0" smtClean="0"/>
              <a:t>Регистар </a:t>
            </a:r>
            <a:r>
              <a:rPr lang="ru-RU" b="1" dirty="0"/>
              <a:t>непокретности у јавној својини </a:t>
            </a:r>
            <a:r>
              <a:rPr lang="ru-RU" dirty="0" smtClean="0"/>
              <a:t>- </a:t>
            </a:r>
            <a:r>
              <a:rPr lang="ru-RU" i="1" dirty="0" smtClean="0"/>
              <a:t>Уредба </a:t>
            </a:r>
            <a:r>
              <a:rPr lang="ru-RU" i="1" dirty="0"/>
              <a:t>о евиденцији непокретности у јавној својини </a:t>
            </a:r>
            <a:r>
              <a:rPr lang="ru-RU" i="1" dirty="0" smtClean="0"/>
              <a:t>("Сл. гласнику </a:t>
            </a:r>
            <a:r>
              <a:rPr lang="ru-RU" i="1" dirty="0"/>
              <a:t>РС", бр. 70/2014, 19/2015, 83/2015 и </a:t>
            </a:r>
            <a:r>
              <a:rPr lang="ru-RU" i="1" dirty="0" smtClean="0"/>
              <a:t>13/2017)</a:t>
            </a:r>
            <a:endParaRPr lang="sr-Cyrl-RS" dirty="0" smtClean="0"/>
          </a:p>
          <a:p>
            <a:r>
              <a:rPr lang="sr-Cyrl-RS" b="1" dirty="0" smtClean="0"/>
              <a:t>Евиденција </a:t>
            </a:r>
            <a:r>
              <a:rPr lang="sr-Cyrl-RS" b="1" dirty="0" smtClean="0"/>
              <a:t>станова (помоћна</a:t>
            </a:r>
            <a:r>
              <a:rPr lang="sr-Cyrl-RS" b="1" dirty="0" smtClean="0"/>
              <a:t>, управљање имовином, интерна)</a:t>
            </a:r>
          </a:p>
          <a:p>
            <a:endParaRPr lang="sr-Latn-RS" dirty="0"/>
          </a:p>
        </p:txBody>
      </p:sp>
    </p:spTree>
    <p:extLst>
      <p:ext uri="{BB962C8B-B14F-4D97-AF65-F5344CB8AC3E}">
        <p14:creationId xmlns:p14="http://schemas.microsoft.com/office/powerpoint/2010/main" val="3365824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КАТАСТАР НЕПОКРЕТНОСТИ – РЕПУБЛИЧКИ ГЕОДЕТСКИ ЗАВОД</a:t>
            </a:r>
            <a:endParaRPr lang="sr-Latn-RS" dirty="0"/>
          </a:p>
        </p:txBody>
      </p:sp>
      <p:sp>
        <p:nvSpPr>
          <p:cNvPr id="3" name="Content Placeholder 2"/>
          <p:cNvSpPr>
            <a:spLocks noGrp="1"/>
          </p:cNvSpPr>
          <p:nvPr>
            <p:ph idx="1"/>
          </p:nvPr>
        </p:nvSpPr>
        <p:spPr/>
        <p:txBody>
          <a:bodyPr>
            <a:normAutofit/>
          </a:bodyPr>
          <a:lstStyle/>
          <a:p>
            <a:pPr lvl="0"/>
            <a:r>
              <a:rPr lang="sr-Latn-RS" dirty="0"/>
              <a:t>Катастар непокретности је основни и јавни регистар о непокретностима и стварним правима на њима</a:t>
            </a:r>
            <a:r>
              <a:rPr lang="sr-Latn-RS" dirty="0" smtClean="0"/>
              <a:t>.</a:t>
            </a:r>
            <a:endParaRPr lang="sr-Cyrl-RS" dirty="0" smtClean="0"/>
          </a:p>
          <a:p>
            <a:pPr lvl="0"/>
            <a:r>
              <a:rPr lang="sr-Cyrl-RS" dirty="0" smtClean="0"/>
              <a:t>Стан као посебан део објекта:</a:t>
            </a:r>
            <a:endParaRPr lang="sr-Latn-RS" dirty="0"/>
          </a:p>
          <a:p>
            <a:pPr lvl="1"/>
            <a:r>
              <a:rPr lang="sr-Cyrl-RS" dirty="0" smtClean="0"/>
              <a:t>Катастарска општина и </a:t>
            </a:r>
            <a:r>
              <a:rPr lang="sr-Latn-RS" dirty="0" smtClean="0"/>
              <a:t>парцел</a:t>
            </a:r>
            <a:r>
              <a:rPr lang="en-US" dirty="0" smtClean="0"/>
              <a:t>e</a:t>
            </a:r>
            <a:endParaRPr lang="sr-Latn-RS" dirty="0"/>
          </a:p>
          <a:p>
            <a:pPr lvl="1"/>
            <a:r>
              <a:rPr lang="sr-Cyrl-RS" dirty="0" smtClean="0"/>
              <a:t>Улица,  кућни број и број стана</a:t>
            </a:r>
            <a:endParaRPr lang="sr-Latn-RS" dirty="0"/>
          </a:p>
          <a:p>
            <a:pPr lvl="1"/>
            <a:r>
              <a:rPr lang="sr-Cyrl-RS" dirty="0" smtClean="0"/>
              <a:t>Површина (не увек)</a:t>
            </a:r>
            <a:endParaRPr lang="sr-Latn-RS" dirty="0"/>
          </a:p>
          <a:p>
            <a:pPr lvl="1"/>
            <a:r>
              <a:rPr lang="sr-Cyrl-RS" dirty="0" smtClean="0"/>
              <a:t>Податак о употребној дозволи</a:t>
            </a:r>
          </a:p>
          <a:p>
            <a:pPr lvl="1"/>
            <a:r>
              <a:rPr lang="sr-Cyrl-RS" dirty="0" smtClean="0"/>
              <a:t>Имаоци права на стану као посебном објекту</a:t>
            </a:r>
            <a:endParaRPr lang="sr-Latn-RS" dirty="0"/>
          </a:p>
          <a:p>
            <a:endParaRPr lang="sr-Latn-RS" dirty="0"/>
          </a:p>
        </p:txBody>
      </p:sp>
    </p:spTree>
    <p:extLst>
      <p:ext uri="{BB962C8B-B14F-4D97-AF65-F5344CB8AC3E}">
        <p14:creationId xmlns:p14="http://schemas.microsoft.com/office/powerpoint/2010/main" val="1647963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4000" dirty="0" smtClean="0"/>
              <a:t>ПОСЛОВНЕ КЊИГЕ – ЈЕДИНИЦА ЛОКАЛНЕ САМОПУРАВЕ</a:t>
            </a:r>
            <a:endParaRPr lang="sr-Latn-RS" sz="4000" dirty="0"/>
          </a:p>
        </p:txBody>
      </p:sp>
      <p:sp>
        <p:nvSpPr>
          <p:cNvPr id="3" name="Content Placeholder 2"/>
          <p:cNvSpPr>
            <a:spLocks noGrp="1"/>
          </p:cNvSpPr>
          <p:nvPr>
            <p:ph idx="1"/>
          </p:nvPr>
        </p:nvSpPr>
        <p:spPr/>
        <p:txBody>
          <a:bodyPr/>
          <a:lstStyle/>
          <a:p>
            <a:r>
              <a:rPr lang="ru-RU" dirty="0"/>
              <a:t>Непокретности, опрему и остала основна средства у државној својини, корисници буџетских </a:t>
            </a:r>
            <a:r>
              <a:rPr lang="ru-RU" dirty="0" smtClean="0"/>
              <a:t>средстава у </a:t>
            </a:r>
            <a:r>
              <a:rPr lang="ru-RU" dirty="0"/>
              <a:t>својим пословним књигама евидентирају према набавној вредности умањеној за исправку вредности по основу амортизације</a:t>
            </a:r>
            <a:r>
              <a:rPr lang="ru-RU" dirty="0" smtClean="0"/>
              <a:t>.</a:t>
            </a:r>
          </a:p>
          <a:p>
            <a:r>
              <a:rPr lang="sr-Cyrl-RS" dirty="0" smtClean="0"/>
              <a:t>Станови:</a:t>
            </a:r>
          </a:p>
          <a:p>
            <a:pPr lvl="1"/>
            <a:r>
              <a:rPr lang="sr-Cyrl-RS" dirty="0"/>
              <a:t>Улица,  кућни број и број стана</a:t>
            </a:r>
            <a:endParaRPr lang="sr-Latn-RS" dirty="0"/>
          </a:p>
          <a:p>
            <a:pPr lvl="1"/>
            <a:r>
              <a:rPr lang="sr-Cyrl-RS" dirty="0" smtClean="0"/>
              <a:t>Површина</a:t>
            </a:r>
          </a:p>
          <a:p>
            <a:pPr lvl="1"/>
            <a:r>
              <a:rPr lang="sr-Cyrl-RS" dirty="0" smtClean="0"/>
              <a:t>Катастарски </a:t>
            </a:r>
            <a:r>
              <a:rPr lang="sr-Cyrl-RS" dirty="0" smtClean="0"/>
              <a:t>подаци (ако су познати)</a:t>
            </a:r>
          </a:p>
          <a:p>
            <a:pPr lvl="1"/>
            <a:r>
              <a:rPr lang="sr-Cyrl-RS" dirty="0" smtClean="0"/>
              <a:t>Набавна и амортизована вредност</a:t>
            </a:r>
            <a:endParaRPr lang="sr-Latn-RS" dirty="0"/>
          </a:p>
          <a:p>
            <a:endParaRPr lang="sr-Latn-RS" dirty="0"/>
          </a:p>
        </p:txBody>
      </p:sp>
    </p:spTree>
    <p:extLst>
      <p:ext uri="{BB962C8B-B14F-4D97-AF65-F5344CB8AC3E}">
        <p14:creationId xmlns:p14="http://schemas.microsoft.com/office/powerpoint/2010/main" val="3892814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2800" dirty="0" smtClean="0"/>
              <a:t>РЕГИСТАР НЕПОКРЕТНОСТИ У ЈАВНОЈ СВОЈИНИ ДИРЕКЦИЈА ЗА ИМОВИНУ РЕПУБЛИКЕ СРБИЈЕ</a:t>
            </a:r>
            <a:endParaRPr lang="sr-Latn-RS" sz="2800" dirty="0"/>
          </a:p>
        </p:txBody>
      </p:sp>
      <p:sp>
        <p:nvSpPr>
          <p:cNvPr id="3" name="Content Placeholder 2"/>
          <p:cNvSpPr>
            <a:spLocks noGrp="1"/>
          </p:cNvSpPr>
          <p:nvPr>
            <p:ph idx="1"/>
          </p:nvPr>
        </p:nvSpPr>
        <p:spPr/>
        <p:txBody>
          <a:bodyPr>
            <a:normAutofit/>
          </a:bodyPr>
          <a:lstStyle/>
          <a:p>
            <a:r>
              <a:rPr lang="ru-RU" dirty="0" smtClean="0"/>
              <a:t>врста </a:t>
            </a:r>
            <a:r>
              <a:rPr lang="ru-RU" dirty="0"/>
              <a:t>непокретности, </a:t>
            </a:r>
            <a:endParaRPr lang="sr-Latn-RS" dirty="0" smtClean="0"/>
          </a:p>
          <a:p>
            <a:r>
              <a:rPr lang="ru-RU" dirty="0" smtClean="0"/>
              <a:t>место </a:t>
            </a:r>
            <a:r>
              <a:rPr lang="ru-RU" dirty="0"/>
              <a:t>и адреса где се непокретност налази</a:t>
            </a:r>
            <a:r>
              <a:rPr lang="ru-RU" dirty="0" smtClean="0"/>
              <a:t>,</a:t>
            </a:r>
            <a:endParaRPr lang="sr-Latn-RS" dirty="0" smtClean="0"/>
          </a:p>
          <a:p>
            <a:r>
              <a:rPr lang="ru-RU" dirty="0" smtClean="0"/>
              <a:t> </a:t>
            </a:r>
            <a:r>
              <a:rPr lang="ru-RU" dirty="0"/>
              <a:t>површина, удео, спратност објекта, структура и број посебног дела објекта, </a:t>
            </a:r>
            <a:endParaRPr lang="sr-Latn-RS" dirty="0" smtClean="0"/>
          </a:p>
          <a:p>
            <a:r>
              <a:rPr lang="ru-RU" dirty="0" smtClean="0"/>
              <a:t>катастарска </a:t>
            </a:r>
            <a:r>
              <a:rPr lang="ru-RU" dirty="0"/>
              <a:t>парцела, лист непокретности, катастарска општина; </a:t>
            </a:r>
            <a:endParaRPr lang="sr-Latn-RS" dirty="0" smtClean="0"/>
          </a:p>
          <a:p>
            <a:r>
              <a:rPr lang="ru-RU" dirty="0" smtClean="0"/>
              <a:t>исправ</a:t>
            </a:r>
            <a:r>
              <a:rPr lang="sr-Latn-RS" dirty="0" smtClean="0"/>
              <a:t>e</a:t>
            </a:r>
            <a:r>
              <a:rPr lang="ru-RU" dirty="0" smtClean="0"/>
              <a:t> </a:t>
            </a:r>
            <a:r>
              <a:rPr lang="ru-RU" dirty="0"/>
              <a:t>о својини, основу коришћења и вредности непокретности </a:t>
            </a:r>
            <a:r>
              <a:rPr lang="ru-RU" dirty="0" smtClean="0"/>
              <a:t>из</a:t>
            </a:r>
            <a:r>
              <a:rPr lang="sr-Latn-RS" dirty="0" smtClean="0"/>
              <a:t> </a:t>
            </a:r>
            <a:r>
              <a:rPr lang="sr-Cyrl-RS" dirty="0" smtClean="0"/>
              <a:t>пословних књига</a:t>
            </a:r>
            <a:endParaRPr lang="sr-Latn-RS" dirty="0"/>
          </a:p>
        </p:txBody>
      </p:sp>
    </p:spTree>
    <p:extLst>
      <p:ext uri="{BB962C8B-B14F-4D97-AF65-F5344CB8AC3E}">
        <p14:creationId xmlns:p14="http://schemas.microsoft.com/office/powerpoint/2010/main" val="3428962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ЕВИДЕНЦИЈА</a:t>
            </a:r>
            <a:r>
              <a:rPr lang="en-US" b="1" dirty="0" smtClean="0"/>
              <a:t> </a:t>
            </a:r>
            <a:r>
              <a:rPr lang="sr-Cyrl-RS" b="1" dirty="0" smtClean="0"/>
              <a:t>СТАНОВА </a:t>
            </a:r>
            <a:r>
              <a:rPr lang="sr-Cyrl-RS" b="1" dirty="0"/>
              <a:t>(помоћна, управљање имовином, интерна)</a:t>
            </a:r>
          </a:p>
        </p:txBody>
      </p:sp>
      <p:sp>
        <p:nvSpPr>
          <p:cNvPr id="3" name="Content Placeholder 2"/>
          <p:cNvSpPr>
            <a:spLocks noGrp="1"/>
          </p:cNvSpPr>
          <p:nvPr>
            <p:ph idx="1"/>
          </p:nvPr>
        </p:nvSpPr>
        <p:spPr/>
        <p:txBody>
          <a:bodyPr/>
          <a:lstStyle/>
          <a:p>
            <a:r>
              <a:rPr lang="sr-Cyrl-RS" dirty="0" smtClean="0"/>
              <a:t>Управљање имовином обухвата: евиденцију, располагање, коришћење, управљање, одржавање, осигурање</a:t>
            </a:r>
          </a:p>
          <a:p>
            <a:r>
              <a:rPr lang="sr-Cyrl-RS" dirty="0" smtClean="0"/>
              <a:t>Евиденција станова обухвата </a:t>
            </a:r>
            <a:r>
              <a:rPr lang="en-US" dirty="0" err="1" smtClean="0"/>
              <a:t>катастарск</a:t>
            </a:r>
            <a:r>
              <a:rPr lang="sr-Cyrl-RS" dirty="0" smtClean="0"/>
              <a:t>е</a:t>
            </a:r>
            <a:r>
              <a:rPr lang="en-US" dirty="0" smtClean="0"/>
              <a:t> </a:t>
            </a:r>
            <a:r>
              <a:rPr lang="sr-Cyrl-RS" dirty="0"/>
              <a:t>и </a:t>
            </a:r>
            <a:r>
              <a:rPr lang="sr-Cyrl-RS" dirty="0" smtClean="0"/>
              <a:t>адресне </a:t>
            </a:r>
            <a:r>
              <a:rPr lang="en-US" dirty="0" err="1" smtClean="0"/>
              <a:t>пода</a:t>
            </a:r>
            <a:r>
              <a:rPr lang="sr-Cyrl-RS" dirty="0" smtClean="0"/>
              <a:t>тке</a:t>
            </a:r>
            <a:r>
              <a:rPr lang="en-US" dirty="0" smtClean="0"/>
              <a:t>, </a:t>
            </a:r>
            <a:r>
              <a:rPr lang="en-US" dirty="0" err="1"/>
              <a:t>површина</a:t>
            </a:r>
            <a:r>
              <a:rPr lang="en-US" dirty="0"/>
              <a:t> и </a:t>
            </a:r>
            <a:r>
              <a:rPr lang="en-US" dirty="0" err="1"/>
              <a:t>структура</a:t>
            </a:r>
            <a:r>
              <a:rPr lang="en-US" dirty="0"/>
              <a:t>), </a:t>
            </a:r>
            <a:r>
              <a:rPr lang="sr-Cyrl-RS" dirty="0" smtClean="0"/>
              <a:t>податке </a:t>
            </a:r>
            <a:r>
              <a:rPr lang="sr-Cyrl-RS" dirty="0"/>
              <a:t>о стицању стана, имовинско-правну документацију, податке о располагању (одлуке о додели, уговоре о закупу и сл.), податке о текућем и инвестиционом одржавању, теренске извештаје о фактичком кориснику стана (који се често разликује од оног коме је стан додељен</a:t>
            </a:r>
            <a:r>
              <a:rPr lang="sr-Cyrl-RS" dirty="0" smtClean="0"/>
              <a:t>), стање закупа, код празних станова дуговање за струју, да ли постоји бројило, дуг за комуналне трошкове, стање у којем се стан налази</a:t>
            </a:r>
          </a:p>
        </p:txBody>
      </p:sp>
    </p:spTree>
    <p:extLst>
      <p:ext uri="{BB962C8B-B14F-4D97-AF65-F5344CB8AC3E}">
        <p14:creationId xmlns:p14="http://schemas.microsoft.com/office/powerpoint/2010/main" val="1429897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304801"/>
            <a:ext cx="9208245" cy="3213100"/>
          </a:xfrm>
        </p:spPr>
        <p:txBody>
          <a:bodyPr/>
          <a:lstStyle/>
          <a:p>
            <a:r>
              <a:rPr lang="sr-Cyrl-RS" dirty="0" smtClean="0"/>
              <a:t>Поступак доделе стамбене подршке</a:t>
            </a:r>
            <a:endParaRPr lang="sr-Latn-RS" dirty="0"/>
          </a:p>
        </p:txBody>
      </p:sp>
      <p:sp>
        <p:nvSpPr>
          <p:cNvPr id="3" name="Subtitle 2"/>
          <p:cNvSpPr>
            <a:spLocks noGrp="1"/>
          </p:cNvSpPr>
          <p:nvPr>
            <p:ph type="subTitle" idx="1"/>
          </p:nvPr>
        </p:nvSpPr>
        <p:spPr>
          <a:xfrm>
            <a:off x="684211" y="3843867"/>
            <a:ext cx="6597121" cy="1947333"/>
          </a:xfrm>
        </p:spPr>
        <p:txBody>
          <a:bodyPr>
            <a:normAutofit/>
          </a:bodyPr>
          <a:lstStyle/>
          <a:p>
            <a:endParaRPr lang="sr-Latn-RS" cap="none" dirty="0"/>
          </a:p>
        </p:txBody>
      </p:sp>
    </p:spTree>
    <p:extLst>
      <p:ext uri="{BB962C8B-B14F-4D97-AF65-F5344CB8AC3E}">
        <p14:creationId xmlns:p14="http://schemas.microsoft.com/office/powerpoint/2010/main" val="2676323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12" y="478366"/>
            <a:ext cx="8534400" cy="1507067"/>
          </a:xfrm>
        </p:spPr>
        <p:txBody>
          <a:bodyPr/>
          <a:lstStyle/>
          <a:p>
            <a:r>
              <a:rPr lang="sr-Cyrl-RS" dirty="0"/>
              <a:t>Ф</a:t>
            </a:r>
            <a:r>
              <a:rPr lang="sr-Cyrl-RS" dirty="0" smtClean="0"/>
              <a:t>АЗЕ ПОСТУПКА ДОДЕЛЕ СТАМБЕНЕ ПОДРШКЕ</a:t>
            </a:r>
            <a:endParaRPr lang="sr-Latn-RS" dirty="0"/>
          </a:p>
        </p:txBody>
      </p:sp>
      <p:sp>
        <p:nvSpPr>
          <p:cNvPr id="3" name="Content Placeholder 2"/>
          <p:cNvSpPr>
            <a:spLocks noGrp="1"/>
          </p:cNvSpPr>
          <p:nvPr>
            <p:ph idx="1"/>
          </p:nvPr>
        </p:nvSpPr>
        <p:spPr>
          <a:xfrm>
            <a:off x="747712" y="2476500"/>
            <a:ext cx="8534400" cy="3881967"/>
          </a:xfrm>
        </p:spPr>
        <p:txBody>
          <a:bodyPr>
            <a:normAutofit/>
          </a:bodyPr>
          <a:lstStyle/>
          <a:p>
            <a:r>
              <a:rPr lang="sr-Cyrl-RS" dirty="0" smtClean="0"/>
              <a:t>Доношење програма </a:t>
            </a:r>
            <a:r>
              <a:rPr lang="sr-Cyrl-RS" dirty="0"/>
              <a:t>стамбене </a:t>
            </a:r>
            <a:r>
              <a:rPr lang="sr-Cyrl-RS" dirty="0" smtClean="0"/>
              <a:t>подршке</a:t>
            </a:r>
          </a:p>
          <a:p>
            <a:r>
              <a:rPr lang="sr-Cyrl-RS" i="1" dirty="0"/>
              <a:t>Доношење одлуке о располагању становима у својини ЈЛС</a:t>
            </a:r>
            <a:endParaRPr lang="sr-Latn-RS" dirty="0"/>
          </a:p>
          <a:p>
            <a:r>
              <a:rPr lang="sr-Cyrl-RS" i="1" dirty="0" smtClean="0"/>
              <a:t>Образовање </a:t>
            </a:r>
            <a:r>
              <a:rPr lang="sr-Cyrl-RS" i="1" dirty="0"/>
              <a:t>комисије за стамбена </a:t>
            </a:r>
            <a:r>
              <a:rPr lang="sr-Cyrl-RS" i="1" dirty="0" smtClean="0"/>
              <a:t>питања</a:t>
            </a:r>
          </a:p>
          <a:p>
            <a:r>
              <a:rPr lang="sr-Cyrl-RS" i="1" dirty="0" smtClean="0"/>
              <a:t>Објављивање </a:t>
            </a:r>
            <a:r>
              <a:rPr lang="sr-Cyrl-RS" i="1" dirty="0"/>
              <a:t>јавног позива и организација пријема пријава</a:t>
            </a:r>
            <a:endParaRPr lang="sr-Latn-RS" dirty="0"/>
          </a:p>
          <a:p>
            <a:r>
              <a:rPr lang="sr-Cyrl-RS" i="1" dirty="0"/>
              <a:t>Обрада пријава</a:t>
            </a:r>
            <a:endParaRPr lang="sr-Latn-RS" dirty="0"/>
          </a:p>
          <a:p>
            <a:r>
              <a:rPr lang="sr-Cyrl-RS" i="1" dirty="0"/>
              <a:t>Објављивање предлога листе реда првенства</a:t>
            </a:r>
            <a:endParaRPr lang="sr-Latn-RS" dirty="0"/>
          </a:p>
          <a:p>
            <a:r>
              <a:rPr lang="sr-Cyrl-RS" i="1" dirty="0"/>
              <a:t>Обрада приговора на предлог листе реда првенства</a:t>
            </a:r>
            <a:endParaRPr lang="sr-Latn-RS" dirty="0"/>
          </a:p>
          <a:p>
            <a:r>
              <a:rPr lang="sr-Cyrl-RS" i="1" dirty="0"/>
              <a:t>Објављивање коначне листе реда првенства</a:t>
            </a:r>
            <a:endParaRPr lang="sr-Latn-RS" dirty="0"/>
          </a:p>
          <a:p>
            <a:r>
              <a:rPr lang="sr-Cyrl-RS" i="1" dirty="0"/>
              <a:t>Поступак расподеле станова</a:t>
            </a:r>
            <a:endParaRPr lang="sr-Latn-RS" dirty="0"/>
          </a:p>
          <a:p>
            <a:endParaRPr lang="sr-Latn-RS" dirty="0"/>
          </a:p>
        </p:txBody>
      </p:sp>
    </p:spTree>
    <p:extLst>
      <p:ext uri="{BB962C8B-B14F-4D97-AF65-F5344CB8AC3E}">
        <p14:creationId xmlns:p14="http://schemas.microsoft.com/office/powerpoint/2010/main" val="15379423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94</TotalTime>
  <Words>1789</Words>
  <Application>Microsoft Office PowerPoint</Application>
  <PresentationFormat>Widescreen</PresentationFormat>
  <Paragraphs>138</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Century Gothic</vt:lpstr>
      <vt:lpstr>Wingdings 3</vt:lpstr>
      <vt:lpstr>Ion</vt:lpstr>
      <vt:lpstr>Евиденција станова  Поступак доделе стамбене подршке </vt:lpstr>
      <vt:lpstr>Евиденција непокретности - станова</vt:lpstr>
      <vt:lpstr>ВРСТЕ ЕВИДЕНЦИЈА</vt:lpstr>
      <vt:lpstr>КАТАСТАР НЕПОКРЕТНОСТИ – РЕПУБЛИЧКИ ГЕОДЕТСКИ ЗАВОД</vt:lpstr>
      <vt:lpstr>ПОСЛОВНЕ КЊИГЕ – ЈЕДИНИЦА ЛОКАЛНЕ САМОПУРАВЕ</vt:lpstr>
      <vt:lpstr>РЕГИСТАР НЕПОКРЕТНОСТИ У ЈАВНОЈ СВОЈИНИ ДИРЕКЦИЈА ЗА ИМОВИНУ РЕПУБЛИКЕ СРБИЈЕ</vt:lpstr>
      <vt:lpstr>ЕВИДЕНЦИЈА СТАНОВА (помоћна, управљање имовином, интерна)</vt:lpstr>
      <vt:lpstr>Поступак доделе стамбене подршке</vt:lpstr>
      <vt:lpstr>ФАЗЕ ПОСТУПКА ДОДЕЛЕ СТАМБЕНЕ ПОДРШКЕ</vt:lpstr>
      <vt:lpstr>ДОНОШЕЊЕ ПРОГРАМА СТАМБЕНЕ ПОДРШКЕ</vt:lpstr>
      <vt:lpstr>ОБРАЗОВАЊЕ КОМИСИЈЕ ЗА СТАМБЕНА ПИТАЊА И ДОНОШЕЊЕ ОДЛУКЕ О РАСПОЛАГАЊУ СТАНОВИМА У СВОЈИНИ ЈЛС </vt:lpstr>
      <vt:lpstr>ОДЛУКA О РАСПОЛАГАЊУ СТАНОВИМА У СВОЈИНИ ЈЛС (модел) </vt:lpstr>
      <vt:lpstr>ОБЈАВЉИВАЊЕ ЈАВНОГ ПОЗИВА И ОРГАНИЗАЦИЈА ПРИЈЕМА ПРИЈАВА </vt:lpstr>
      <vt:lpstr>ПРАВНА ПРИРОДА АКАТА СТАМБЕНЕ ПОДРШКЕ</vt:lpstr>
      <vt:lpstr>ОБРАДА ПРИЈАВА </vt:lpstr>
      <vt:lpstr>ОБРАДА ПРИЈАВА - БОДОВАЊЕ</vt:lpstr>
      <vt:lpstr>ОБРАДА ПРИЈАВА – Стамбени статус</vt:lpstr>
      <vt:lpstr>ОБРАДА ПРИЈАВА – здравствено стање, инвалидност, чланови домаћинства, пребивалиште</vt:lpstr>
      <vt:lpstr>ОБРАДА ПРИЈАВА – посебни услови</vt:lpstr>
      <vt:lpstr>ОБЈАВЉИВАЊЕ ПРЕДЛОГА ЛИСТЕ РЕДА ПРВЕНСТВА </vt:lpstr>
      <vt:lpstr>ОБРАДА ПРИГОВОРА НА ПРЕДЛОГ ЛИСТЕ РЕДА ПРВЕНСТВА </vt:lpstr>
      <vt:lpstr>ОБЈАВЉИВАЊЕ КОНАЧНЕ ЛИСТЕ РЕДА ПРВЕНСТВА </vt:lpstr>
      <vt:lpstr>ПОСТУПАК РАСПОДЕЛЕ СТАНОВА </vt:lpstr>
      <vt:lpstr>ЗАКЉУЧЕЊЕ УГОВОРА, ПРИМОПРЕДАЈА, ОДРЖАВАЊЕ, УПРАВЉАЊЕ</vt:lpstr>
      <vt:lpstr>Хвала на пажњи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Поступак доделе стамбене подршке</dc:title>
  <dc:creator>Goran Blagojevic</dc:creator>
  <cp:lastModifiedBy>Goran Blagojevic</cp:lastModifiedBy>
  <cp:revision>40</cp:revision>
  <dcterms:created xsi:type="dcterms:W3CDTF">2021-02-15T14:11:24Z</dcterms:created>
  <dcterms:modified xsi:type="dcterms:W3CDTF">2021-02-21T13:56:26Z</dcterms:modified>
</cp:coreProperties>
</file>