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48" r:id="rId1"/>
  </p:sldMasterIdLst>
  <p:sldIdLst>
    <p:sldId id="256" r:id="rId2"/>
    <p:sldId id="294" r:id="rId3"/>
    <p:sldId id="293" r:id="rId4"/>
    <p:sldId id="290" r:id="rId5"/>
    <p:sldId id="285" r:id="rId6"/>
    <p:sldId id="291" r:id="rId7"/>
    <p:sldId id="273" r:id="rId8"/>
    <p:sldId id="292" r:id="rId9"/>
    <p:sldId id="286" r:id="rId10"/>
    <p:sldId id="295" r:id="rId11"/>
    <p:sldId id="296" r:id="rId12"/>
    <p:sldId id="297" r:id="rId13"/>
    <p:sldId id="298" r:id="rId14"/>
    <p:sldId id="289" r:id="rId15"/>
    <p:sldId id="28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80" autoAdjust="0"/>
  </p:normalViewPr>
  <p:slideViewPr>
    <p:cSldViewPr>
      <p:cViewPr>
        <p:scale>
          <a:sx n="90" d="100"/>
          <a:sy n="90" d="100"/>
        </p:scale>
        <p:origin x="-1157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53" y="364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985BE8-15B9-4DCD-A24F-AF2401A080F0}" type="doc">
      <dgm:prSet loTypeId="urn:microsoft.com/office/officeart/2005/8/layout/process1" loCatId="process" qsTypeId="urn:microsoft.com/office/officeart/2005/8/quickstyle/simple1" qsCatId="simple" csTypeId="urn:microsoft.com/office/officeart/2005/8/colors/accent2_1" csCatId="accent2" phldr="1"/>
      <dgm:spPr/>
    </dgm:pt>
    <dgm:pt modelId="{1038B1B0-9A20-4962-B349-507A841C1D30}">
      <dgm:prSet phldrT="[Text]" custT="1"/>
      <dgm:spPr/>
      <dgm:t>
        <a:bodyPr/>
        <a:lstStyle/>
        <a:p>
          <a:r>
            <a:rPr lang="sr-Latn-RS" sz="2000" dirty="0" smtClean="0"/>
            <a:t>Prepoznavanje rodnog jaza</a:t>
          </a:r>
          <a:endParaRPr lang="en-US" sz="2000" dirty="0"/>
        </a:p>
      </dgm:t>
    </dgm:pt>
    <dgm:pt modelId="{FD4DD015-0FE0-41B5-97D6-561FD8474C4C}" type="parTrans" cxnId="{4A07B68F-17BF-41B1-8CA5-685AB7F3E41F}">
      <dgm:prSet/>
      <dgm:spPr/>
      <dgm:t>
        <a:bodyPr/>
        <a:lstStyle/>
        <a:p>
          <a:endParaRPr lang="en-US"/>
        </a:p>
      </dgm:t>
    </dgm:pt>
    <dgm:pt modelId="{FF36528B-C295-4303-99E5-BE58E319B0B4}" type="sibTrans" cxnId="{4A07B68F-17BF-41B1-8CA5-685AB7F3E41F}">
      <dgm:prSet/>
      <dgm:spPr/>
      <dgm:t>
        <a:bodyPr/>
        <a:lstStyle/>
        <a:p>
          <a:endParaRPr lang="en-US"/>
        </a:p>
      </dgm:t>
    </dgm:pt>
    <dgm:pt modelId="{1A4B8D0A-9E1E-4134-943A-2955304C1BA5}">
      <dgm:prSet phldrT="[Text]" custT="1"/>
      <dgm:spPr/>
      <dgm:t>
        <a:bodyPr/>
        <a:lstStyle/>
        <a:p>
          <a:r>
            <a:rPr lang="sr-Latn-RS" sz="2000" dirty="0" smtClean="0"/>
            <a:t>Prepoznavanje da li postoji odgovarajuća mera koja deluje na zatvaranje tog jaza</a:t>
          </a:r>
          <a:endParaRPr lang="en-US" sz="2000" dirty="0"/>
        </a:p>
      </dgm:t>
    </dgm:pt>
    <dgm:pt modelId="{1FAC9E55-0BE8-4364-95BA-804C3364EDC4}" type="parTrans" cxnId="{5F5B9CA5-2BE0-47C1-A436-9F72E37FD251}">
      <dgm:prSet/>
      <dgm:spPr/>
      <dgm:t>
        <a:bodyPr/>
        <a:lstStyle/>
        <a:p>
          <a:endParaRPr lang="en-US"/>
        </a:p>
      </dgm:t>
    </dgm:pt>
    <dgm:pt modelId="{322E64CB-C596-4B2C-9AA9-63B54E15E894}" type="sibTrans" cxnId="{5F5B9CA5-2BE0-47C1-A436-9F72E37FD251}">
      <dgm:prSet/>
      <dgm:spPr/>
      <dgm:t>
        <a:bodyPr/>
        <a:lstStyle/>
        <a:p>
          <a:endParaRPr lang="en-US"/>
        </a:p>
      </dgm:t>
    </dgm:pt>
    <dgm:pt modelId="{41531B08-273C-4752-8BB4-95F3A1FD1DFB}">
      <dgm:prSet phldrT="[Text]" custT="1"/>
      <dgm:spPr/>
      <dgm:t>
        <a:bodyPr/>
        <a:lstStyle/>
        <a:p>
          <a:r>
            <a:rPr lang="sr-Latn-RS" sz="2000" dirty="0" smtClean="0"/>
            <a:t>Izbor intervencije u okviru </a:t>
          </a:r>
          <a:r>
            <a:rPr lang="sr-Latn-RS" sz="2000" dirty="0" smtClean="0"/>
            <a:t>nadležnosti JLS</a:t>
          </a:r>
          <a:endParaRPr lang="en-US" sz="2000" dirty="0"/>
        </a:p>
      </dgm:t>
    </dgm:pt>
    <dgm:pt modelId="{490B2211-0BDC-495E-AD30-98C8B3EDA8F2}" type="parTrans" cxnId="{4C649CE9-8689-46AC-A1D4-8A78B74FE8C8}">
      <dgm:prSet/>
      <dgm:spPr/>
      <dgm:t>
        <a:bodyPr/>
        <a:lstStyle/>
        <a:p>
          <a:endParaRPr lang="en-US"/>
        </a:p>
      </dgm:t>
    </dgm:pt>
    <dgm:pt modelId="{D0D12D8B-7FD6-4668-B9B9-282764E27970}" type="sibTrans" cxnId="{4C649CE9-8689-46AC-A1D4-8A78B74FE8C8}">
      <dgm:prSet/>
      <dgm:spPr/>
      <dgm:t>
        <a:bodyPr/>
        <a:lstStyle/>
        <a:p>
          <a:endParaRPr lang="en-US"/>
        </a:p>
      </dgm:t>
    </dgm:pt>
    <dgm:pt modelId="{43E555C1-BD6A-4F5F-B0C3-E4CDCBD4F797}" type="pres">
      <dgm:prSet presAssocID="{0E985BE8-15B9-4DCD-A24F-AF2401A080F0}" presName="Name0" presStyleCnt="0">
        <dgm:presLayoutVars>
          <dgm:dir/>
          <dgm:resizeHandles val="exact"/>
        </dgm:presLayoutVars>
      </dgm:prSet>
      <dgm:spPr/>
    </dgm:pt>
    <dgm:pt modelId="{132CAACF-15AE-45F3-9A64-928D4D120538}" type="pres">
      <dgm:prSet presAssocID="{1038B1B0-9A20-4962-B349-507A841C1D3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309745-054F-492D-AEC3-8540BE77623A}" type="pres">
      <dgm:prSet presAssocID="{FF36528B-C295-4303-99E5-BE58E319B0B4}" presName="sibTrans" presStyleLbl="sibTrans2D1" presStyleIdx="0" presStyleCnt="2"/>
      <dgm:spPr/>
      <dgm:t>
        <a:bodyPr/>
        <a:lstStyle/>
        <a:p>
          <a:endParaRPr lang="en-US"/>
        </a:p>
      </dgm:t>
    </dgm:pt>
    <dgm:pt modelId="{6B0191B0-C000-4E1A-9027-5472B7AB250F}" type="pres">
      <dgm:prSet presAssocID="{FF36528B-C295-4303-99E5-BE58E319B0B4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1631A791-794B-4898-91A9-E7C980858D34}" type="pres">
      <dgm:prSet presAssocID="{1A4B8D0A-9E1E-4134-943A-2955304C1BA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193F44-2C43-408F-852F-1F6B1A5E1693}" type="pres">
      <dgm:prSet presAssocID="{322E64CB-C596-4B2C-9AA9-63B54E15E894}" presName="sibTrans" presStyleLbl="sibTrans2D1" presStyleIdx="1" presStyleCnt="2"/>
      <dgm:spPr/>
      <dgm:t>
        <a:bodyPr/>
        <a:lstStyle/>
        <a:p>
          <a:endParaRPr lang="en-US"/>
        </a:p>
      </dgm:t>
    </dgm:pt>
    <dgm:pt modelId="{A588DFAB-23D8-451C-82E4-4BAF6014D0B6}" type="pres">
      <dgm:prSet presAssocID="{322E64CB-C596-4B2C-9AA9-63B54E15E894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52371CAA-FD0F-428A-94D2-2708B27B0F55}" type="pres">
      <dgm:prSet presAssocID="{41531B08-273C-4752-8BB4-95F3A1FD1DF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2C318C8-D2C5-416A-8593-B6819666DB5C}" type="presOf" srcId="{322E64CB-C596-4B2C-9AA9-63B54E15E894}" destId="{A588DFAB-23D8-451C-82E4-4BAF6014D0B6}" srcOrd="1" destOrd="0" presId="urn:microsoft.com/office/officeart/2005/8/layout/process1"/>
    <dgm:cxn modelId="{F2F17E65-D9EC-4F77-A3C7-9679E9E83491}" type="presOf" srcId="{FF36528B-C295-4303-99E5-BE58E319B0B4}" destId="{6B0191B0-C000-4E1A-9027-5472B7AB250F}" srcOrd="1" destOrd="0" presId="urn:microsoft.com/office/officeart/2005/8/layout/process1"/>
    <dgm:cxn modelId="{AF1CA10A-8ECA-4809-910B-A580EDCAE6FF}" type="presOf" srcId="{FF36528B-C295-4303-99E5-BE58E319B0B4}" destId="{B5309745-054F-492D-AEC3-8540BE77623A}" srcOrd="0" destOrd="0" presId="urn:microsoft.com/office/officeart/2005/8/layout/process1"/>
    <dgm:cxn modelId="{613D0B19-A21D-4D87-849E-A9BDAFF20DCB}" type="presOf" srcId="{41531B08-273C-4752-8BB4-95F3A1FD1DFB}" destId="{52371CAA-FD0F-428A-94D2-2708B27B0F55}" srcOrd="0" destOrd="0" presId="urn:microsoft.com/office/officeart/2005/8/layout/process1"/>
    <dgm:cxn modelId="{F166364C-28E3-4972-B183-8503A8F89489}" type="presOf" srcId="{1A4B8D0A-9E1E-4134-943A-2955304C1BA5}" destId="{1631A791-794B-4898-91A9-E7C980858D34}" srcOrd="0" destOrd="0" presId="urn:microsoft.com/office/officeart/2005/8/layout/process1"/>
    <dgm:cxn modelId="{4A07B68F-17BF-41B1-8CA5-685AB7F3E41F}" srcId="{0E985BE8-15B9-4DCD-A24F-AF2401A080F0}" destId="{1038B1B0-9A20-4962-B349-507A841C1D30}" srcOrd="0" destOrd="0" parTransId="{FD4DD015-0FE0-41B5-97D6-561FD8474C4C}" sibTransId="{FF36528B-C295-4303-99E5-BE58E319B0B4}"/>
    <dgm:cxn modelId="{5F5B9CA5-2BE0-47C1-A436-9F72E37FD251}" srcId="{0E985BE8-15B9-4DCD-A24F-AF2401A080F0}" destId="{1A4B8D0A-9E1E-4134-943A-2955304C1BA5}" srcOrd="1" destOrd="0" parTransId="{1FAC9E55-0BE8-4364-95BA-804C3364EDC4}" sibTransId="{322E64CB-C596-4B2C-9AA9-63B54E15E894}"/>
    <dgm:cxn modelId="{4C649CE9-8689-46AC-A1D4-8A78B74FE8C8}" srcId="{0E985BE8-15B9-4DCD-A24F-AF2401A080F0}" destId="{41531B08-273C-4752-8BB4-95F3A1FD1DFB}" srcOrd="2" destOrd="0" parTransId="{490B2211-0BDC-495E-AD30-98C8B3EDA8F2}" sibTransId="{D0D12D8B-7FD6-4668-B9B9-282764E27970}"/>
    <dgm:cxn modelId="{1900402D-47F0-4506-A3AB-6203CD397263}" type="presOf" srcId="{322E64CB-C596-4B2C-9AA9-63B54E15E894}" destId="{4A193F44-2C43-408F-852F-1F6B1A5E1693}" srcOrd="0" destOrd="0" presId="urn:microsoft.com/office/officeart/2005/8/layout/process1"/>
    <dgm:cxn modelId="{CF2F909D-667D-4DF5-8EC3-522DA117E5B1}" type="presOf" srcId="{0E985BE8-15B9-4DCD-A24F-AF2401A080F0}" destId="{43E555C1-BD6A-4F5F-B0C3-E4CDCBD4F797}" srcOrd="0" destOrd="0" presId="urn:microsoft.com/office/officeart/2005/8/layout/process1"/>
    <dgm:cxn modelId="{C6206DDB-6FAA-40B9-8625-302A16053BD8}" type="presOf" srcId="{1038B1B0-9A20-4962-B349-507A841C1D30}" destId="{132CAACF-15AE-45F3-9A64-928D4D120538}" srcOrd="0" destOrd="0" presId="urn:microsoft.com/office/officeart/2005/8/layout/process1"/>
    <dgm:cxn modelId="{C8CFCCEE-FA6B-42A4-8711-8C3418BB915D}" type="presParOf" srcId="{43E555C1-BD6A-4F5F-B0C3-E4CDCBD4F797}" destId="{132CAACF-15AE-45F3-9A64-928D4D120538}" srcOrd="0" destOrd="0" presId="urn:microsoft.com/office/officeart/2005/8/layout/process1"/>
    <dgm:cxn modelId="{ABD257F0-A1C1-4A11-867A-802F14EE3608}" type="presParOf" srcId="{43E555C1-BD6A-4F5F-B0C3-E4CDCBD4F797}" destId="{B5309745-054F-492D-AEC3-8540BE77623A}" srcOrd="1" destOrd="0" presId="urn:microsoft.com/office/officeart/2005/8/layout/process1"/>
    <dgm:cxn modelId="{5A00B6EC-18E5-4911-8AD7-B69F1054659A}" type="presParOf" srcId="{B5309745-054F-492D-AEC3-8540BE77623A}" destId="{6B0191B0-C000-4E1A-9027-5472B7AB250F}" srcOrd="0" destOrd="0" presId="urn:microsoft.com/office/officeart/2005/8/layout/process1"/>
    <dgm:cxn modelId="{34ACF909-809A-4D4C-847B-25459EB314E0}" type="presParOf" srcId="{43E555C1-BD6A-4F5F-B0C3-E4CDCBD4F797}" destId="{1631A791-794B-4898-91A9-E7C980858D34}" srcOrd="2" destOrd="0" presId="urn:microsoft.com/office/officeart/2005/8/layout/process1"/>
    <dgm:cxn modelId="{29F4A5EA-D43C-4C2B-87D2-E7D27A316A5B}" type="presParOf" srcId="{43E555C1-BD6A-4F5F-B0C3-E4CDCBD4F797}" destId="{4A193F44-2C43-408F-852F-1F6B1A5E1693}" srcOrd="3" destOrd="0" presId="urn:microsoft.com/office/officeart/2005/8/layout/process1"/>
    <dgm:cxn modelId="{84812C1E-D716-482A-BD7C-EFBB71FF3687}" type="presParOf" srcId="{4A193F44-2C43-408F-852F-1F6B1A5E1693}" destId="{A588DFAB-23D8-451C-82E4-4BAF6014D0B6}" srcOrd="0" destOrd="0" presId="urn:microsoft.com/office/officeart/2005/8/layout/process1"/>
    <dgm:cxn modelId="{05D33640-8A1F-4191-9B23-A38C456E3B39}" type="presParOf" srcId="{43E555C1-BD6A-4F5F-B0C3-E4CDCBD4F797}" destId="{52371CAA-FD0F-428A-94D2-2708B27B0F55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E30219-2C80-41ED-B7D6-E095928CC8B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68E8682-294E-489E-8657-C7F5989E8E32}">
      <dgm:prSet phldrT="[Text]"/>
      <dgm:spPr/>
      <dgm:t>
        <a:bodyPr/>
        <a:lstStyle/>
        <a:p>
          <a:r>
            <a:rPr lang="sr-Latn-RS" dirty="0" smtClean="0"/>
            <a:t>Plan postupnog uvođenja</a:t>
          </a:r>
          <a:endParaRPr lang="en-US" dirty="0"/>
        </a:p>
      </dgm:t>
    </dgm:pt>
    <dgm:pt modelId="{2ACD7AC9-4971-4689-B10A-0AF42B8ACA49}" type="parTrans" cxnId="{2D3A3355-EA10-4D4C-8CCF-5AB2209AE4E4}">
      <dgm:prSet/>
      <dgm:spPr/>
      <dgm:t>
        <a:bodyPr/>
        <a:lstStyle/>
        <a:p>
          <a:endParaRPr lang="en-US"/>
        </a:p>
      </dgm:t>
    </dgm:pt>
    <dgm:pt modelId="{3BFE8CC0-DDFE-4EAD-B2AA-40E11EF9F6B3}" type="sibTrans" cxnId="{2D3A3355-EA10-4D4C-8CCF-5AB2209AE4E4}">
      <dgm:prSet/>
      <dgm:spPr/>
      <dgm:t>
        <a:bodyPr/>
        <a:lstStyle/>
        <a:p>
          <a:endParaRPr lang="en-US"/>
        </a:p>
      </dgm:t>
    </dgm:pt>
    <dgm:pt modelId="{797AF086-AAA8-42E6-AAD8-6CECBF5489D5}">
      <dgm:prSet phldrT="[Text]"/>
      <dgm:spPr/>
      <dgm:t>
        <a:bodyPr/>
        <a:lstStyle/>
        <a:p>
          <a:r>
            <a:rPr lang="sr-Latn-RS" dirty="0" smtClean="0"/>
            <a:t>Formiranje radne grupe i smernice za korisnike, planiranje aktivnosti</a:t>
          </a:r>
          <a:endParaRPr lang="en-US" dirty="0"/>
        </a:p>
      </dgm:t>
    </dgm:pt>
    <dgm:pt modelId="{6422A7AB-451C-48F8-B964-CD763D97065A}" type="parTrans" cxnId="{199E81C5-30A8-41B0-9C78-F1DBE6BF40AE}">
      <dgm:prSet/>
      <dgm:spPr/>
      <dgm:t>
        <a:bodyPr/>
        <a:lstStyle/>
        <a:p>
          <a:endParaRPr lang="en-US"/>
        </a:p>
      </dgm:t>
    </dgm:pt>
    <dgm:pt modelId="{DCFB9852-83B9-48DF-A704-2931A71AC912}" type="sibTrans" cxnId="{199E81C5-30A8-41B0-9C78-F1DBE6BF40AE}">
      <dgm:prSet/>
      <dgm:spPr/>
      <dgm:t>
        <a:bodyPr/>
        <a:lstStyle/>
        <a:p>
          <a:endParaRPr lang="en-US"/>
        </a:p>
      </dgm:t>
    </dgm:pt>
    <dgm:pt modelId="{EBACD39E-ED02-4FAB-B5CE-B5A4D4DEC038}">
      <dgm:prSet phldrT="[Text]"/>
      <dgm:spPr/>
      <dgm:t>
        <a:bodyPr/>
        <a:lstStyle/>
        <a:p>
          <a:r>
            <a:rPr lang="sr-Latn-RS" dirty="0" smtClean="0"/>
            <a:t>Podrška u pripremi ciljeva i indikataorima u programima</a:t>
          </a:r>
          <a:endParaRPr lang="en-US" dirty="0"/>
        </a:p>
      </dgm:t>
    </dgm:pt>
    <dgm:pt modelId="{BEE1E0E1-7F47-4679-8D2B-17708ED77601}" type="parTrans" cxnId="{A4C3C041-3F92-4C88-9942-61C7D3CF58A9}">
      <dgm:prSet/>
      <dgm:spPr/>
      <dgm:t>
        <a:bodyPr/>
        <a:lstStyle/>
        <a:p>
          <a:endParaRPr lang="en-US"/>
        </a:p>
      </dgm:t>
    </dgm:pt>
    <dgm:pt modelId="{BF30344B-5E92-4049-9C28-629CB63D740A}" type="sibTrans" cxnId="{A4C3C041-3F92-4C88-9942-61C7D3CF58A9}">
      <dgm:prSet/>
      <dgm:spPr/>
      <dgm:t>
        <a:bodyPr/>
        <a:lstStyle/>
        <a:p>
          <a:endParaRPr lang="en-US"/>
        </a:p>
      </dgm:t>
    </dgm:pt>
    <dgm:pt modelId="{2EEF502F-915C-4726-B4B7-636976D5A1C3}">
      <dgm:prSet phldrT="[Text]"/>
      <dgm:spPr/>
      <dgm:t>
        <a:bodyPr/>
        <a:lstStyle/>
        <a:p>
          <a:r>
            <a:rPr lang="sr-Latn-RS" dirty="0" smtClean="0"/>
            <a:t>Usvajanje budžeta sa  ROB ciljevima i indikatorima</a:t>
          </a:r>
          <a:endParaRPr lang="en-US" dirty="0"/>
        </a:p>
      </dgm:t>
    </dgm:pt>
    <dgm:pt modelId="{CA44B3DA-9CBF-4FA0-9E9B-4E436057A188}" type="parTrans" cxnId="{E7B29FC6-BA06-4158-8069-7C640B450040}">
      <dgm:prSet/>
      <dgm:spPr/>
      <dgm:t>
        <a:bodyPr/>
        <a:lstStyle/>
        <a:p>
          <a:endParaRPr lang="en-US"/>
        </a:p>
      </dgm:t>
    </dgm:pt>
    <dgm:pt modelId="{663656D1-A579-485A-8D5F-86FC5B3C578D}" type="sibTrans" cxnId="{E7B29FC6-BA06-4158-8069-7C640B450040}">
      <dgm:prSet/>
      <dgm:spPr/>
      <dgm:t>
        <a:bodyPr/>
        <a:lstStyle/>
        <a:p>
          <a:endParaRPr lang="en-US"/>
        </a:p>
      </dgm:t>
    </dgm:pt>
    <dgm:pt modelId="{DBAA12D7-BA52-4BA7-A9B1-E9EE7CC1B8E5}">
      <dgm:prSet phldrT="[Text]"/>
      <dgm:spPr/>
      <dgm:t>
        <a:bodyPr/>
        <a:lstStyle/>
        <a:p>
          <a:r>
            <a:rPr lang="sr-Latn-RS" dirty="0" smtClean="0"/>
            <a:t>Izveštavanje</a:t>
          </a:r>
          <a:endParaRPr lang="en-US" dirty="0"/>
        </a:p>
      </dgm:t>
    </dgm:pt>
    <dgm:pt modelId="{4ECB25D8-ACF0-44CC-8128-194089CE25A2}" type="parTrans" cxnId="{8CB53530-F3B6-4C11-8BA9-55E925B72D1A}">
      <dgm:prSet/>
      <dgm:spPr/>
      <dgm:t>
        <a:bodyPr/>
        <a:lstStyle/>
        <a:p>
          <a:endParaRPr lang="en-US"/>
        </a:p>
      </dgm:t>
    </dgm:pt>
    <dgm:pt modelId="{67216BBF-6818-4BBD-9280-4AAC765A5952}" type="sibTrans" cxnId="{8CB53530-F3B6-4C11-8BA9-55E925B72D1A}">
      <dgm:prSet/>
      <dgm:spPr/>
      <dgm:t>
        <a:bodyPr/>
        <a:lstStyle/>
        <a:p>
          <a:endParaRPr lang="en-US"/>
        </a:p>
      </dgm:t>
    </dgm:pt>
    <dgm:pt modelId="{902E7EAB-BEAE-4352-BBC7-42EFCB2FDCF4}" type="pres">
      <dgm:prSet presAssocID="{ADE30219-2C80-41ED-B7D6-E095928CC8B7}" presName="diagram" presStyleCnt="0">
        <dgm:presLayoutVars>
          <dgm:dir/>
          <dgm:resizeHandles val="exact"/>
        </dgm:presLayoutVars>
      </dgm:prSet>
      <dgm:spPr/>
    </dgm:pt>
    <dgm:pt modelId="{55CCA063-6437-44F4-A0E4-8016E64962A8}" type="pres">
      <dgm:prSet presAssocID="{A68E8682-294E-489E-8657-C7F5989E8E32}" presName="node" presStyleLbl="node1" presStyleIdx="0" presStyleCnt="5">
        <dgm:presLayoutVars>
          <dgm:bulletEnabled val="1"/>
        </dgm:presLayoutVars>
      </dgm:prSet>
      <dgm:spPr/>
    </dgm:pt>
    <dgm:pt modelId="{9C5D0B72-F948-4E70-A958-145D27ABBC44}" type="pres">
      <dgm:prSet presAssocID="{3BFE8CC0-DDFE-4EAD-B2AA-40E11EF9F6B3}" presName="sibTrans" presStyleCnt="0"/>
      <dgm:spPr/>
    </dgm:pt>
    <dgm:pt modelId="{09A0B053-9F10-4078-A855-9DCE82AFFBD6}" type="pres">
      <dgm:prSet presAssocID="{797AF086-AAA8-42E6-AAD8-6CECBF5489D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9B10D8-21D2-4D59-BE4D-3DBCB123FD17}" type="pres">
      <dgm:prSet presAssocID="{DCFB9852-83B9-48DF-A704-2931A71AC912}" presName="sibTrans" presStyleCnt="0"/>
      <dgm:spPr/>
    </dgm:pt>
    <dgm:pt modelId="{068A0E5A-43E1-4135-BF5E-C9713B82A3EC}" type="pres">
      <dgm:prSet presAssocID="{EBACD39E-ED02-4FAB-B5CE-B5A4D4DEC03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31D4C3-D5DD-4F32-920F-84B6D2A3E0E2}" type="pres">
      <dgm:prSet presAssocID="{BF30344B-5E92-4049-9C28-629CB63D740A}" presName="sibTrans" presStyleCnt="0"/>
      <dgm:spPr/>
    </dgm:pt>
    <dgm:pt modelId="{B192F3DD-1AB4-4CCA-9C0B-8BF165C70379}" type="pres">
      <dgm:prSet presAssocID="{2EEF502F-915C-4726-B4B7-636976D5A1C3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EA9B42-CC0E-4E84-AFB1-80EE8BE454F6}" type="pres">
      <dgm:prSet presAssocID="{663656D1-A579-485A-8D5F-86FC5B3C578D}" presName="sibTrans" presStyleCnt="0"/>
      <dgm:spPr/>
    </dgm:pt>
    <dgm:pt modelId="{49B575BE-CC6A-4110-9460-33393F61A121}" type="pres">
      <dgm:prSet presAssocID="{DBAA12D7-BA52-4BA7-A9B1-E9EE7CC1B8E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F537DB-3385-4158-868E-5A720B281B95}" type="presOf" srcId="{EBACD39E-ED02-4FAB-B5CE-B5A4D4DEC038}" destId="{068A0E5A-43E1-4135-BF5E-C9713B82A3EC}" srcOrd="0" destOrd="0" presId="urn:microsoft.com/office/officeart/2005/8/layout/default"/>
    <dgm:cxn modelId="{7212926C-F84F-416F-B0A3-7F7824E78E51}" type="presOf" srcId="{2EEF502F-915C-4726-B4B7-636976D5A1C3}" destId="{B192F3DD-1AB4-4CCA-9C0B-8BF165C70379}" srcOrd="0" destOrd="0" presId="urn:microsoft.com/office/officeart/2005/8/layout/default"/>
    <dgm:cxn modelId="{A4C3C041-3F92-4C88-9942-61C7D3CF58A9}" srcId="{ADE30219-2C80-41ED-B7D6-E095928CC8B7}" destId="{EBACD39E-ED02-4FAB-B5CE-B5A4D4DEC038}" srcOrd="2" destOrd="0" parTransId="{BEE1E0E1-7F47-4679-8D2B-17708ED77601}" sibTransId="{BF30344B-5E92-4049-9C28-629CB63D740A}"/>
    <dgm:cxn modelId="{8CB53530-F3B6-4C11-8BA9-55E925B72D1A}" srcId="{ADE30219-2C80-41ED-B7D6-E095928CC8B7}" destId="{DBAA12D7-BA52-4BA7-A9B1-E9EE7CC1B8E5}" srcOrd="4" destOrd="0" parTransId="{4ECB25D8-ACF0-44CC-8128-194089CE25A2}" sibTransId="{67216BBF-6818-4BBD-9280-4AAC765A5952}"/>
    <dgm:cxn modelId="{4E007164-5CFB-4D6C-A6D6-F30883BD3D47}" type="presOf" srcId="{A68E8682-294E-489E-8657-C7F5989E8E32}" destId="{55CCA063-6437-44F4-A0E4-8016E64962A8}" srcOrd="0" destOrd="0" presId="urn:microsoft.com/office/officeart/2005/8/layout/default"/>
    <dgm:cxn modelId="{F035C3BB-876B-4DA4-AC0F-BB9ADF119719}" type="presOf" srcId="{DBAA12D7-BA52-4BA7-A9B1-E9EE7CC1B8E5}" destId="{49B575BE-CC6A-4110-9460-33393F61A121}" srcOrd="0" destOrd="0" presId="urn:microsoft.com/office/officeart/2005/8/layout/default"/>
    <dgm:cxn modelId="{199E81C5-30A8-41B0-9C78-F1DBE6BF40AE}" srcId="{ADE30219-2C80-41ED-B7D6-E095928CC8B7}" destId="{797AF086-AAA8-42E6-AAD8-6CECBF5489D5}" srcOrd="1" destOrd="0" parTransId="{6422A7AB-451C-48F8-B964-CD763D97065A}" sibTransId="{DCFB9852-83B9-48DF-A704-2931A71AC912}"/>
    <dgm:cxn modelId="{6898246C-631F-4EAB-B6DE-8D8CB1F2F8AC}" type="presOf" srcId="{ADE30219-2C80-41ED-B7D6-E095928CC8B7}" destId="{902E7EAB-BEAE-4352-BBC7-42EFCB2FDCF4}" srcOrd="0" destOrd="0" presId="urn:microsoft.com/office/officeart/2005/8/layout/default"/>
    <dgm:cxn modelId="{2D3A3355-EA10-4D4C-8CCF-5AB2209AE4E4}" srcId="{ADE30219-2C80-41ED-B7D6-E095928CC8B7}" destId="{A68E8682-294E-489E-8657-C7F5989E8E32}" srcOrd="0" destOrd="0" parTransId="{2ACD7AC9-4971-4689-B10A-0AF42B8ACA49}" sibTransId="{3BFE8CC0-DDFE-4EAD-B2AA-40E11EF9F6B3}"/>
    <dgm:cxn modelId="{E7B29FC6-BA06-4158-8069-7C640B450040}" srcId="{ADE30219-2C80-41ED-B7D6-E095928CC8B7}" destId="{2EEF502F-915C-4726-B4B7-636976D5A1C3}" srcOrd="3" destOrd="0" parTransId="{CA44B3DA-9CBF-4FA0-9E9B-4E436057A188}" sibTransId="{663656D1-A579-485A-8D5F-86FC5B3C578D}"/>
    <dgm:cxn modelId="{618BA4A0-9F7E-464C-8B6F-C7995230EE92}" type="presOf" srcId="{797AF086-AAA8-42E6-AAD8-6CECBF5489D5}" destId="{09A0B053-9F10-4078-A855-9DCE82AFFBD6}" srcOrd="0" destOrd="0" presId="urn:microsoft.com/office/officeart/2005/8/layout/default"/>
    <dgm:cxn modelId="{6D762ED5-5F0B-437B-8E5F-8E592DF99AEA}" type="presParOf" srcId="{902E7EAB-BEAE-4352-BBC7-42EFCB2FDCF4}" destId="{55CCA063-6437-44F4-A0E4-8016E64962A8}" srcOrd="0" destOrd="0" presId="urn:microsoft.com/office/officeart/2005/8/layout/default"/>
    <dgm:cxn modelId="{5CC98BC1-24F7-4877-9F44-0FE59DBCA494}" type="presParOf" srcId="{902E7EAB-BEAE-4352-BBC7-42EFCB2FDCF4}" destId="{9C5D0B72-F948-4E70-A958-145D27ABBC44}" srcOrd="1" destOrd="0" presId="urn:microsoft.com/office/officeart/2005/8/layout/default"/>
    <dgm:cxn modelId="{A9F078AA-D635-43F0-9DE3-992CE0F996A1}" type="presParOf" srcId="{902E7EAB-BEAE-4352-BBC7-42EFCB2FDCF4}" destId="{09A0B053-9F10-4078-A855-9DCE82AFFBD6}" srcOrd="2" destOrd="0" presId="urn:microsoft.com/office/officeart/2005/8/layout/default"/>
    <dgm:cxn modelId="{AFEC375C-E6E7-44E3-9DEB-43F880A05C01}" type="presParOf" srcId="{902E7EAB-BEAE-4352-BBC7-42EFCB2FDCF4}" destId="{329B10D8-21D2-4D59-BE4D-3DBCB123FD17}" srcOrd="3" destOrd="0" presId="urn:microsoft.com/office/officeart/2005/8/layout/default"/>
    <dgm:cxn modelId="{EBF60697-F808-41A4-88B4-FBA8A7797C19}" type="presParOf" srcId="{902E7EAB-BEAE-4352-BBC7-42EFCB2FDCF4}" destId="{068A0E5A-43E1-4135-BF5E-C9713B82A3EC}" srcOrd="4" destOrd="0" presId="urn:microsoft.com/office/officeart/2005/8/layout/default"/>
    <dgm:cxn modelId="{A9D6E2EB-F81F-4C82-8AE8-6D086B03D7CE}" type="presParOf" srcId="{902E7EAB-BEAE-4352-BBC7-42EFCB2FDCF4}" destId="{0231D4C3-D5DD-4F32-920F-84B6D2A3E0E2}" srcOrd="5" destOrd="0" presId="urn:microsoft.com/office/officeart/2005/8/layout/default"/>
    <dgm:cxn modelId="{37132108-87CF-4EF6-9D7D-906239D408DD}" type="presParOf" srcId="{902E7EAB-BEAE-4352-BBC7-42EFCB2FDCF4}" destId="{B192F3DD-1AB4-4CCA-9C0B-8BF165C70379}" srcOrd="6" destOrd="0" presId="urn:microsoft.com/office/officeart/2005/8/layout/default"/>
    <dgm:cxn modelId="{ADCF27C7-1C0F-4A5E-B0E7-961E91E6CD62}" type="presParOf" srcId="{902E7EAB-BEAE-4352-BBC7-42EFCB2FDCF4}" destId="{98EA9B42-CC0E-4E84-AFB1-80EE8BE454F6}" srcOrd="7" destOrd="0" presId="urn:microsoft.com/office/officeart/2005/8/layout/default"/>
    <dgm:cxn modelId="{8713A8E6-B7DF-4725-8684-26A52FD0D553}" type="presParOf" srcId="{902E7EAB-BEAE-4352-BBC7-42EFCB2FDCF4}" destId="{49B575BE-CC6A-4110-9460-33393F61A121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E985BE8-15B9-4DCD-A24F-AF2401A080F0}" type="doc">
      <dgm:prSet loTypeId="urn:microsoft.com/office/officeart/2005/8/layout/process1" loCatId="process" qsTypeId="urn:microsoft.com/office/officeart/2005/8/quickstyle/simple1" qsCatId="simple" csTypeId="urn:microsoft.com/office/officeart/2005/8/colors/accent2_1" csCatId="accent2" phldr="1"/>
      <dgm:spPr/>
    </dgm:pt>
    <dgm:pt modelId="{1038B1B0-9A20-4962-B349-507A841C1D30}">
      <dgm:prSet phldrT="[Text]" custT="1"/>
      <dgm:spPr/>
      <dgm:t>
        <a:bodyPr/>
        <a:lstStyle/>
        <a:p>
          <a:r>
            <a:rPr lang="sr-Latn-RS" sz="2000" dirty="0" smtClean="0"/>
            <a:t>Prepoznavanje rodnog jaza</a:t>
          </a:r>
          <a:endParaRPr lang="en-US" sz="2000" dirty="0"/>
        </a:p>
      </dgm:t>
    </dgm:pt>
    <dgm:pt modelId="{FD4DD015-0FE0-41B5-97D6-561FD8474C4C}" type="parTrans" cxnId="{4A07B68F-17BF-41B1-8CA5-685AB7F3E41F}">
      <dgm:prSet/>
      <dgm:spPr/>
      <dgm:t>
        <a:bodyPr/>
        <a:lstStyle/>
        <a:p>
          <a:endParaRPr lang="en-US"/>
        </a:p>
      </dgm:t>
    </dgm:pt>
    <dgm:pt modelId="{FF36528B-C295-4303-99E5-BE58E319B0B4}" type="sibTrans" cxnId="{4A07B68F-17BF-41B1-8CA5-685AB7F3E41F}">
      <dgm:prSet/>
      <dgm:spPr/>
      <dgm:t>
        <a:bodyPr/>
        <a:lstStyle/>
        <a:p>
          <a:endParaRPr lang="en-US"/>
        </a:p>
      </dgm:t>
    </dgm:pt>
    <dgm:pt modelId="{1A4B8D0A-9E1E-4134-943A-2955304C1BA5}">
      <dgm:prSet phldrT="[Text]" custT="1"/>
      <dgm:spPr/>
      <dgm:t>
        <a:bodyPr/>
        <a:lstStyle/>
        <a:p>
          <a:r>
            <a:rPr lang="sr-Latn-RS" sz="2000" dirty="0" smtClean="0"/>
            <a:t>Prepoznavanje da li postoji odgovarajuća mera koja deluje na zatvaranje tog jaza</a:t>
          </a:r>
          <a:endParaRPr lang="en-US" sz="2000" dirty="0"/>
        </a:p>
      </dgm:t>
    </dgm:pt>
    <dgm:pt modelId="{1FAC9E55-0BE8-4364-95BA-804C3364EDC4}" type="parTrans" cxnId="{5F5B9CA5-2BE0-47C1-A436-9F72E37FD251}">
      <dgm:prSet/>
      <dgm:spPr/>
      <dgm:t>
        <a:bodyPr/>
        <a:lstStyle/>
        <a:p>
          <a:endParaRPr lang="en-US"/>
        </a:p>
      </dgm:t>
    </dgm:pt>
    <dgm:pt modelId="{322E64CB-C596-4B2C-9AA9-63B54E15E894}" type="sibTrans" cxnId="{5F5B9CA5-2BE0-47C1-A436-9F72E37FD251}">
      <dgm:prSet/>
      <dgm:spPr/>
      <dgm:t>
        <a:bodyPr/>
        <a:lstStyle/>
        <a:p>
          <a:endParaRPr lang="en-US"/>
        </a:p>
      </dgm:t>
    </dgm:pt>
    <dgm:pt modelId="{41531B08-273C-4752-8BB4-95F3A1FD1DFB}">
      <dgm:prSet phldrT="[Text]" custT="1"/>
      <dgm:spPr/>
      <dgm:t>
        <a:bodyPr/>
        <a:lstStyle/>
        <a:p>
          <a:r>
            <a:rPr lang="sr-Latn-RS" sz="2000" dirty="0" smtClean="0"/>
            <a:t>Izbor intervencije u okviru </a:t>
          </a:r>
          <a:r>
            <a:rPr lang="sr-Latn-RS" sz="2000" dirty="0" smtClean="0"/>
            <a:t>nadležnosti JLS</a:t>
          </a:r>
          <a:endParaRPr lang="en-US" sz="2000" dirty="0"/>
        </a:p>
      </dgm:t>
    </dgm:pt>
    <dgm:pt modelId="{490B2211-0BDC-495E-AD30-98C8B3EDA8F2}" type="parTrans" cxnId="{4C649CE9-8689-46AC-A1D4-8A78B74FE8C8}">
      <dgm:prSet/>
      <dgm:spPr/>
      <dgm:t>
        <a:bodyPr/>
        <a:lstStyle/>
        <a:p>
          <a:endParaRPr lang="en-US"/>
        </a:p>
      </dgm:t>
    </dgm:pt>
    <dgm:pt modelId="{D0D12D8B-7FD6-4668-B9B9-282764E27970}" type="sibTrans" cxnId="{4C649CE9-8689-46AC-A1D4-8A78B74FE8C8}">
      <dgm:prSet/>
      <dgm:spPr/>
      <dgm:t>
        <a:bodyPr/>
        <a:lstStyle/>
        <a:p>
          <a:endParaRPr lang="en-US"/>
        </a:p>
      </dgm:t>
    </dgm:pt>
    <dgm:pt modelId="{43E555C1-BD6A-4F5F-B0C3-E4CDCBD4F797}" type="pres">
      <dgm:prSet presAssocID="{0E985BE8-15B9-4DCD-A24F-AF2401A080F0}" presName="Name0" presStyleCnt="0">
        <dgm:presLayoutVars>
          <dgm:dir/>
          <dgm:resizeHandles val="exact"/>
        </dgm:presLayoutVars>
      </dgm:prSet>
      <dgm:spPr/>
    </dgm:pt>
    <dgm:pt modelId="{132CAACF-15AE-45F3-9A64-928D4D120538}" type="pres">
      <dgm:prSet presAssocID="{1038B1B0-9A20-4962-B349-507A841C1D3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309745-054F-492D-AEC3-8540BE77623A}" type="pres">
      <dgm:prSet presAssocID="{FF36528B-C295-4303-99E5-BE58E319B0B4}" presName="sibTrans" presStyleLbl="sibTrans2D1" presStyleIdx="0" presStyleCnt="2"/>
      <dgm:spPr/>
      <dgm:t>
        <a:bodyPr/>
        <a:lstStyle/>
        <a:p>
          <a:endParaRPr lang="en-US"/>
        </a:p>
      </dgm:t>
    </dgm:pt>
    <dgm:pt modelId="{6B0191B0-C000-4E1A-9027-5472B7AB250F}" type="pres">
      <dgm:prSet presAssocID="{FF36528B-C295-4303-99E5-BE58E319B0B4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1631A791-794B-4898-91A9-E7C980858D34}" type="pres">
      <dgm:prSet presAssocID="{1A4B8D0A-9E1E-4134-943A-2955304C1BA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193F44-2C43-408F-852F-1F6B1A5E1693}" type="pres">
      <dgm:prSet presAssocID="{322E64CB-C596-4B2C-9AA9-63B54E15E894}" presName="sibTrans" presStyleLbl="sibTrans2D1" presStyleIdx="1" presStyleCnt="2"/>
      <dgm:spPr/>
      <dgm:t>
        <a:bodyPr/>
        <a:lstStyle/>
        <a:p>
          <a:endParaRPr lang="en-US"/>
        </a:p>
      </dgm:t>
    </dgm:pt>
    <dgm:pt modelId="{A588DFAB-23D8-451C-82E4-4BAF6014D0B6}" type="pres">
      <dgm:prSet presAssocID="{322E64CB-C596-4B2C-9AA9-63B54E15E894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52371CAA-FD0F-428A-94D2-2708B27B0F55}" type="pres">
      <dgm:prSet presAssocID="{41531B08-273C-4752-8BB4-95F3A1FD1DF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8AC670B-8111-4DE4-8738-0A661C1BB71D}" type="presOf" srcId="{0E985BE8-15B9-4DCD-A24F-AF2401A080F0}" destId="{43E555C1-BD6A-4F5F-B0C3-E4CDCBD4F797}" srcOrd="0" destOrd="0" presId="urn:microsoft.com/office/officeart/2005/8/layout/process1"/>
    <dgm:cxn modelId="{EE627E5C-8FDB-46DA-BC43-962DC060F8CB}" type="presOf" srcId="{FF36528B-C295-4303-99E5-BE58E319B0B4}" destId="{6B0191B0-C000-4E1A-9027-5472B7AB250F}" srcOrd="1" destOrd="0" presId="urn:microsoft.com/office/officeart/2005/8/layout/process1"/>
    <dgm:cxn modelId="{E1655CD6-4055-4913-8FCE-B6756446B555}" type="presOf" srcId="{41531B08-273C-4752-8BB4-95F3A1FD1DFB}" destId="{52371CAA-FD0F-428A-94D2-2708B27B0F55}" srcOrd="0" destOrd="0" presId="urn:microsoft.com/office/officeart/2005/8/layout/process1"/>
    <dgm:cxn modelId="{4C649CE9-8689-46AC-A1D4-8A78B74FE8C8}" srcId="{0E985BE8-15B9-4DCD-A24F-AF2401A080F0}" destId="{41531B08-273C-4752-8BB4-95F3A1FD1DFB}" srcOrd="2" destOrd="0" parTransId="{490B2211-0BDC-495E-AD30-98C8B3EDA8F2}" sibTransId="{D0D12D8B-7FD6-4668-B9B9-282764E27970}"/>
    <dgm:cxn modelId="{5F5B9CA5-2BE0-47C1-A436-9F72E37FD251}" srcId="{0E985BE8-15B9-4DCD-A24F-AF2401A080F0}" destId="{1A4B8D0A-9E1E-4134-943A-2955304C1BA5}" srcOrd="1" destOrd="0" parTransId="{1FAC9E55-0BE8-4364-95BA-804C3364EDC4}" sibTransId="{322E64CB-C596-4B2C-9AA9-63B54E15E894}"/>
    <dgm:cxn modelId="{4AB90A3F-48D9-4559-A38C-695723548731}" type="presOf" srcId="{322E64CB-C596-4B2C-9AA9-63B54E15E894}" destId="{A588DFAB-23D8-451C-82E4-4BAF6014D0B6}" srcOrd="1" destOrd="0" presId="urn:microsoft.com/office/officeart/2005/8/layout/process1"/>
    <dgm:cxn modelId="{00B2D67B-8EEB-46BB-BC6E-462ACFC067B8}" type="presOf" srcId="{1A4B8D0A-9E1E-4134-943A-2955304C1BA5}" destId="{1631A791-794B-4898-91A9-E7C980858D34}" srcOrd="0" destOrd="0" presId="urn:microsoft.com/office/officeart/2005/8/layout/process1"/>
    <dgm:cxn modelId="{96E84306-6884-4A31-AB05-3A3A283D9B74}" type="presOf" srcId="{FF36528B-C295-4303-99E5-BE58E319B0B4}" destId="{B5309745-054F-492D-AEC3-8540BE77623A}" srcOrd="0" destOrd="0" presId="urn:microsoft.com/office/officeart/2005/8/layout/process1"/>
    <dgm:cxn modelId="{4A07B68F-17BF-41B1-8CA5-685AB7F3E41F}" srcId="{0E985BE8-15B9-4DCD-A24F-AF2401A080F0}" destId="{1038B1B0-9A20-4962-B349-507A841C1D30}" srcOrd="0" destOrd="0" parTransId="{FD4DD015-0FE0-41B5-97D6-561FD8474C4C}" sibTransId="{FF36528B-C295-4303-99E5-BE58E319B0B4}"/>
    <dgm:cxn modelId="{144A1D59-3868-4382-98DA-40BC03E55B37}" type="presOf" srcId="{1038B1B0-9A20-4962-B349-507A841C1D30}" destId="{132CAACF-15AE-45F3-9A64-928D4D120538}" srcOrd="0" destOrd="0" presId="urn:microsoft.com/office/officeart/2005/8/layout/process1"/>
    <dgm:cxn modelId="{B73EBE04-BE95-4EF2-88F6-64E0900BB634}" type="presOf" srcId="{322E64CB-C596-4B2C-9AA9-63B54E15E894}" destId="{4A193F44-2C43-408F-852F-1F6B1A5E1693}" srcOrd="0" destOrd="0" presId="urn:microsoft.com/office/officeart/2005/8/layout/process1"/>
    <dgm:cxn modelId="{6151D8BB-BB5F-4DE8-970E-AD3255545B75}" type="presParOf" srcId="{43E555C1-BD6A-4F5F-B0C3-E4CDCBD4F797}" destId="{132CAACF-15AE-45F3-9A64-928D4D120538}" srcOrd="0" destOrd="0" presId="urn:microsoft.com/office/officeart/2005/8/layout/process1"/>
    <dgm:cxn modelId="{51E4A8DC-1524-4C95-AFD8-5AE0EF0FF1A5}" type="presParOf" srcId="{43E555C1-BD6A-4F5F-B0C3-E4CDCBD4F797}" destId="{B5309745-054F-492D-AEC3-8540BE77623A}" srcOrd="1" destOrd="0" presId="urn:microsoft.com/office/officeart/2005/8/layout/process1"/>
    <dgm:cxn modelId="{DEA40E5A-1064-4BF3-B886-E67C90526388}" type="presParOf" srcId="{B5309745-054F-492D-AEC3-8540BE77623A}" destId="{6B0191B0-C000-4E1A-9027-5472B7AB250F}" srcOrd="0" destOrd="0" presId="urn:microsoft.com/office/officeart/2005/8/layout/process1"/>
    <dgm:cxn modelId="{45099D80-994D-4F4E-94C2-4B3CEA3935E3}" type="presParOf" srcId="{43E555C1-BD6A-4F5F-B0C3-E4CDCBD4F797}" destId="{1631A791-794B-4898-91A9-E7C980858D34}" srcOrd="2" destOrd="0" presId="urn:microsoft.com/office/officeart/2005/8/layout/process1"/>
    <dgm:cxn modelId="{F9C722B4-A8D7-4386-B71E-4AD7D5099019}" type="presParOf" srcId="{43E555C1-BD6A-4F5F-B0C3-E4CDCBD4F797}" destId="{4A193F44-2C43-408F-852F-1F6B1A5E1693}" srcOrd="3" destOrd="0" presId="urn:microsoft.com/office/officeart/2005/8/layout/process1"/>
    <dgm:cxn modelId="{CC793C25-043E-4468-9186-AD93F9BE6F7C}" type="presParOf" srcId="{4A193F44-2C43-408F-852F-1F6B1A5E1693}" destId="{A588DFAB-23D8-451C-82E4-4BAF6014D0B6}" srcOrd="0" destOrd="0" presId="urn:microsoft.com/office/officeart/2005/8/layout/process1"/>
    <dgm:cxn modelId="{3220A1CC-625B-4F88-9FAA-118871923231}" type="presParOf" srcId="{43E555C1-BD6A-4F5F-B0C3-E4CDCBD4F797}" destId="{52371CAA-FD0F-428A-94D2-2708B27B0F55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2CAACF-15AE-45F3-9A64-928D4D120538}">
      <dsp:nvSpPr>
        <dsp:cNvPr id="0" name=""/>
        <dsp:cNvSpPr/>
      </dsp:nvSpPr>
      <dsp:spPr>
        <a:xfrm>
          <a:off x="6697" y="1519986"/>
          <a:ext cx="2001738" cy="19892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2000" kern="1200" dirty="0" smtClean="0"/>
            <a:t>Prepoznavanje rodnog jaza</a:t>
          </a:r>
          <a:endParaRPr lang="en-US" sz="2000" kern="1200" dirty="0"/>
        </a:p>
      </dsp:txBody>
      <dsp:txXfrm>
        <a:off x="64959" y="1578248"/>
        <a:ext cx="1885214" cy="1872703"/>
      </dsp:txXfrm>
    </dsp:sp>
    <dsp:sp modelId="{B5309745-054F-492D-AEC3-8540BE77623A}">
      <dsp:nvSpPr>
        <dsp:cNvPr id="0" name=""/>
        <dsp:cNvSpPr/>
      </dsp:nvSpPr>
      <dsp:spPr>
        <a:xfrm>
          <a:off x="2208609" y="2266384"/>
          <a:ext cx="424368" cy="4964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2208609" y="2365670"/>
        <a:ext cx="297058" cy="297859"/>
      </dsp:txXfrm>
    </dsp:sp>
    <dsp:sp modelId="{1631A791-794B-4898-91A9-E7C980858D34}">
      <dsp:nvSpPr>
        <dsp:cNvPr id="0" name=""/>
        <dsp:cNvSpPr/>
      </dsp:nvSpPr>
      <dsp:spPr>
        <a:xfrm>
          <a:off x="2809130" y="1519986"/>
          <a:ext cx="2001738" cy="19892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2000" kern="1200" dirty="0" smtClean="0"/>
            <a:t>Prepoznavanje da li postoji odgovarajuća mera koja deluje na zatvaranje tog jaza</a:t>
          </a:r>
          <a:endParaRPr lang="en-US" sz="2000" kern="1200" dirty="0"/>
        </a:p>
      </dsp:txBody>
      <dsp:txXfrm>
        <a:off x="2867392" y="1578248"/>
        <a:ext cx="1885214" cy="1872703"/>
      </dsp:txXfrm>
    </dsp:sp>
    <dsp:sp modelId="{4A193F44-2C43-408F-852F-1F6B1A5E1693}">
      <dsp:nvSpPr>
        <dsp:cNvPr id="0" name=""/>
        <dsp:cNvSpPr/>
      </dsp:nvSpPr>
      <dsp:spPr>
        <a:xfrm>
          <a:off x="5011042" y="2266384"/>
          <a:ext cx="424368" cy="4964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5011042" y="2365670"/>
        <a:ext cx="297058" cy="297859"/>
      </dsp:txXfrm>
    </dsp:sp>
    <dsp:sp modelId="{52371CAA-FD0F-428A-94D2-2708B27B0F55}">
      <dsp:nvSpPr>
        <dsp:cNvPr id="0" name=""/>
        <dsp:cNvSpPr/>
      </dsp:nvSpPr>
      <dsp:spPr>
        <a:xfrm>
          <a:off x="5611564" y="1519986"/>
          <a:ext cx="2001738" cy="19892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2000" kern="1200" dirty="0" smtClean="0"/>
            <a:t>Izbor intervencije u okviru </a:t>
          </a:r>
          <a:r>
            <a:rPr lang="sr-Latn-RS" sz="2000" kern="1200" dirty="0" smtClean="0"/>
            <a:t>nadležnosti JLS</a:t>
          </a:r>
          <a:endParaRPr lang="en-US" sz="2000" kern="1200" dirty="0"/>
        </a:p>
      </dsp:txBody>
      <dsp:txXfrm>
        <a:off x="5669826" y="1578248"/>
        <a:ext cx="1885214" cy="18727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CCA063-6437-44F4-A0E4-8016E64962A8}">
      <dsp:nvSpPr>
        <dsp:cNvPr id="0" name=""/>
        <dsp:cNvSpPr/>
      </dsp:nvSpPr>
      <dsp:spPr>
        <a:xfrm>
          <a:off x="0" y="591343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2300" kern="1200" dirty="0" smtClean="0"/>
            <a:t>Plan postupnog uvođenja</a:t>
          </a:r>
          <a:endParaRPr lang="en-US" sz="2300" kern="1200" dirty="0"/>
        </a:p>
      </dsp:txBody>
      <dsp:txXfrm>
        <a:off x="0" y="591343"/>
        <a:ext cx="2571749" cy="1543050"/>
      </dsp:txXfrm>
    </dsp:sp>
    <dsp:sp modelId="{09A0B053-9F10-4078-A855-9DCE82AFFBD6}">
      <dsp:nvSpPr>
        <dsp:cNvPr id="0" name=""/>
        <dsp:cNvSpPr/>
      </dsp:nvSpPr>
      <dsp:spPr>
        <a:xfrm>
          <a:off x="2828925" y="591343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2300" kern="1200" dirty="0" smtClean="0"/>
            <a:t>Formiranje radne grupe i smernice za korisnike, planiranje aktivnosti</a:t>
          </a:r>
          <a:endParaRPr lang="en-US" sz="2300" kern="1200" dirty="0"/>
        </a:p>
      </dsp:txBody>
      <dsp:txXfrm>
        <a:off x="2828925" y="591343"/>
        <a:ext cx="2571749" cy="1543050"/>
      </dsp:txXfrm>
    </dsp:sp>
    <dsp:sp modelId="{068A0E5A-43E1-4135-BF5E-C9713B82A3EC}">
      <dsp:nvSpPr>
        <dsp:cNvPr id="0" name=""/>
        <dsp:cNvSpPr/>
      </dsp:nvSpPr>
      <dsp:spPr>
        <a:xfrm>
          <a:off x="5657849" y="591343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2300" kern="1200" dirty="0" smtClean="0"/>
            <a:t>Podrška u pripremi ciljeva i indikataorima u programima</a:t>
          </a:r>
          <a:endParaRPr lang="en-US" sz="2300" kern="1200" dirty="0"/>
        </a:p>
      </dsp:txBody>
      <dsp:txXfrm>
        <a:off x="5657849" y="591343"/>
        <a:ext cx="2571749" cy="1543050"/>
      </dsp:txXfrm>
    </dsp:sp>
    <dsp:sp modelId="{B192F3DD-1AB4-4CCA-9C0B-8BF165C70379}">
      <dsp:nvSpPr>
        <dsp:cNvPr id="0" name=""/>
        <dsp:cNvSpPr/>
      </dsp:nvSpPr>
      <dsp:spPr>
        <a:xfrm>
          <a:off x="1414462" y="2391569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2300" kern="1200" dirty="0" smtClean="0"/>
            <a:t>Usvajanje budžeta sa  ROB ciljevima i indikatorima</a:t>
          </a:r>
          <a:endParaRPr lang="en-US" sz="2300" kern="1200" dirty="0"/>
        </a:p>
      </dsp:txBody>
      <dsp:txXfrm>
        <a:off x="1414462" y="2391569"/>
        <a:ext cx="2571749" cy="1543050"/>
      </dsp:txXfrm>
    </dsp:sp>
    <dsp:sp modelId="{49B575BE-CC6A-4110-9460-33393F61A121}">
      <dsp:nvSpPr>
        <dsp:cNvPr id="0" name=""/>
        <dsp:cNvSpPr/>
      </dsp:nvSpPr>
      <dsp:spPr>
        <a:xfrm>
          <a:off x="4243387" y="2391569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2300" kern="1200" dirty="0" smtClean="0"/>
            <a:t>Izveštavanje</a:t>
          </a:r>
          <a:endParaRPr lang="en-US" sz="2300" kern="1200" dirty="0"/>
        </a:p>
      </dsp:txBody>
      <dsp:txXfrm>
        <a:off x="4243387" y="2391569"/>
        <a:ext cx="2571749" cy="15430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2CAACF-15AE-45F3-9A64-928D4D120538}">
      <dsp:nvSpPr>
        <dsp:cNvPr id="0" name=""/>
        <dsp:cNvSpPr/>
      </dsp:nvSpPr>
      <dsp:spPr>
        <a:xfrm>
          <a:off x="6697" y="1519986"/>
          <a:ext cx="2001738" cy="19892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2000" kern="1200" dirty="0" smtClean="0"/>
            <a:t>Prepoznavanje rodnog jaza</a:t>
          </a:r>
          <a:endParaRPr lang="en-US" sz="2000" kern="1200" dirty="0"/>
        </a:p>
      </dsp:txBody>
      <dsp:txXfrm>
        <a:off x="64959" y="1578248"/>
        <a:ext cx="1885214" cy="1872703"/>
      </dsp:txXfrm>
    </dsp:sp>
    <dsp:sp modelId="{B5309745-054F-492D-AEC3-8540BE77623A}">
      <dsp:nvSpPr>
        <dsp:cNvPr id="0" name=""/>
        <dsp:cNvSpPr/>
      </dsp:nvSpPr>
      <dsp:spPr>
        <a:xfrm>
          <a:off x="2208609" y="2266384"/>
          <a:ext cx="424368" cy="4964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2208609" y="2365670"/>
        <a:ext cx="297058" cy="297859"/>
      </dsp:txXfrm>
    </dsp:sp>
    <dsp:sp modelId="{1631A791-794B-4898-91A9-E7C980858D34}">
      <dsp:nvSpPr>
        <dsp:cNvPr id="0" name=""/>
        <dsp:cNvSpPr/>
      </dsp:nvSpPr>
      <dsp:spPr>
        <a:xfrm>
          <a:off x="2809130" y="1519986"/>
          <a:ext cx="2001738" cy="19892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2000" kern="1200" dirty="0" smtClean="0"/>
            <a:t>Prepoznavanje da li postoji odgovarajuća mera koja deluje na zatvaranje tog jaza</a:t>
          </a:r>
          <a:endParaRPr lang="en-US" sz="2000" kern="1200" dirty="0"/>
        </a:p>
      </dsp:txBody>
      <dsp:txXfrm>
        <a:off x="2867392" y="1578248"/>
        <a:ext cx="1885214" cy="1872703"/>
      </dsp:txXfrm>
    </dsp:sp>
    <dsp:sp modelId="{4A193F44-2C43-408F-852F-1F6B1A5E1693}">
      <dsp:nvSpPr>
        <dsp:cNvPr id="0" name=""/>
        <dsp:cNvSpPr/>
      </dsp:nvSpPr>
      <dsp:spPr>
        <a:xfrm>
          <a:off x="5011042" y="2266384"/>
          <a:ext cx="424368" cy="4964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/>
        </a:p>
      </dsp:txBody>
      <dsp:txXfrm>
        <a:off x="5011042" y="2365670"/>
        <a:ext cx="297058" cy="297859"/>
      </dsp:txXfrm>
    </dsp:sp>
    <dsp:sp modelId="{52371CAA-FD0F-428A-94D2-2708B27B0F55}">
      <dsp:nvSpPr>
        <dsp:cNvPr id="0" name=""/>
        <dsp:cNvSpPr/>
      </dsp:nvSpPr>
      <dsp:spPr>
        <a:xfrm>
          <a:off x="5611564" y="1519986"/>
          <a:ext cx="2001738" cy="198922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Latn-RS" sz="2000" kern="1200" dirty="0" smtClean="0"/>
            <a:t>Izbor intervencije u okviru </a:t>
          </a:r>
          <a:r>
            <a:rPr lang="sr-Latn-RS" sz="2000" kern="1200" dirty="0" smtClean="0"/>
            <a:t>nadležnosti JLS</a:t>
          </a:r>
          <a:endParaRPr lang="en-US" sz="2000" kern="1200" dirty="0"/>
        </a:p>
      </dsp:txBody>
      <dsp:txXfrm>
        <a:off x="5669826" y="1578248"/>
        <a:ext cx="1885214" cy="18727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C6E7-2B09-4703-B1EA-C13794302572}" type="datetimeFigureOut">
              <a:rPr lang="en-US" smtClean="0"/>
              <a:t>4/19/2019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4C8FC-C455-4AC4-BFD3-B658B73CC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81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C6E7-2B09-4703-B1EA-C13794302572}" type="datetimeFigureOut">
              <a:rPr lang="en-US" smtClean="0"/>
              <a:t>4/19/2019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4C8FC-C455-4AC4-BFD3-B658B73CC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662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C6E7-2B09-4703-B1EA-C13794302572}" type="datetimeFigureOut">
              <a:rPr lang="en-US" smtClean="0"/>
              <a:t>4/19/2019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4C8FC-C455-4AC4-BFD3-B658B73CC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63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C6E7-2B09-4703-B1EA-C13794302572}" type="datetimeFigureOut">
              <a:rPr lang="en-US" smtClean="0"/>
              <a:t>4/19/2019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4C8FC-C455-4AC4-BFD3-B658B73CC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067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C6E7-2B09-4703-B1EA-C13794302572}" type="datetimeFigureOut">
              <a:rPr lang="en-US" smtClean="0"/>
              <a:t>4/19/2019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4C8FC-C455-4AC4-BFD3-B658B73CC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77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C6E7-2B09-4703-B1EA-C13794302572}" type="datetimeFigureOut">
              <a:rPr lang="en-US" smtClean="0"/>
              <a:t>4/19/2019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4C8FC-C455-4AC4-BFD3-B658B73CC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702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C6E7-2B09-4703-B1EA-C13794302572}" type="datetimeFigureOut">
              <a:rPr lang="en-US" smtClean="0"/>
              <a:t>4/19/2019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4C8FC-C455-4AC4-BFD3-B658B73CC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295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C6E7-2B09-4703-B1EA-C13794302572}" type="datetimeFigureOut">
              <a:rPr lang="en-US" smtClean="0"/>
              <a:t>4/19/2019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4C8FC-C455-4AC4-BFD3-B658B73CC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02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C6E7-2B09-4703-B1EA-C13794302572}" type="datetimeFigureOut">
              <a:rPr lang="en-US" smtClean="0"/>
              <a:t>4/19/2019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4C8FC-C455-4AC4-BFD3-B658B73CC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67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C6E7-2B09-4703-B1EA-C13794302572}" type="datetimeFigureOut">
              <a:rPr lang="en-US" smtClean="0"/>
              <a:t>4/19/2019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4C8FC-C455-4AC4-BFD3-B658B73CC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493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DC6E7-2B09-4703-B1EA-C13794302572}" type="datetimeFigureOut">
              <a:rPr lang="en-US" smtClean="0"/>
              <a:t>4/19/2019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4C8FC-C455-4AC4-BFD3-B658B73CC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779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DC6E7-2B09-4703-B1EA-C13794302572}" type="datetimeFigureOut">
              <a:rPr lang="en-US" smtClean="0"/>
              <a:t>4/19/2019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4C8FC-C455-4AC4-BFD3-B658B73CC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745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2895600"/>
            <a:ext cx="7848600" cy="3200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r-Latn-RS" sz="2800" b="1" dirty="0" smtClean="0">
              <a:solidFill>
                <a:srgbClr val="00B0F0"/>
              </a:solidFill>
              <a:latin typeface="Segoe UI" pitchFamily="34" charset="0"/>
              <a:cs typeface="Segoe UI" pitchFamily="34" charset="0"/>
            </a:endParaRPr>
          </a:p>
          <a:p>
            <a:r>
              <a:rPr lang="sr-Latn-RS" sz="2800" b="1" dirty="0" smtClean="0">
                <a:solidFill>
                  <a:srgbClr val="00B050"/>
                </a:solidFill>
                <a:latin typeface="Segoe UI" pitchFamily="34" charset="0"/>
                <a:cs typeface="Segoe UI" pitchFamily="34" charset="0"/>
              </a:rPr>
              <a:t>Rodno odgovorno budžetiranje</a:t>
            </a:r>
            <a:r>
              <a:rPr lang="en-US" sz="2800" b="1" dirty="0" smtClean="0">
                <a:solidFill>
                  <a:srgbClr val="00B050"/>
                </a:solidFill>
                <a:latin typeface="Segoe UI" pitchFamily="34" charset="0"/>
                <a:cs typeface="Segoe UI" pitchFamily="34" charset="0"/>
              </a:rPr>
              <a:t> (ROB)</a:t>
            </a:r>
            <a:r>
              <a:rPr lang="sr-Latn-RS" sz="2800" b="1" dirty="0" smtClean="0">
                <a:solidFill>
                  <a:srgbClr val="00B050"/>
                </a:solidFill>
                <a:latin typeface="Segoe UI" pitchFamily="34" charset="0"/>
                <a:cs typeface="Segoe UI" pitchFamily="34" charset="0"/>
              </a:rPr>
              <a:t> – </a:t>
            </a:r>
            <a:r>
              <a:rPr lang="sr-Latn-RS" sz="2800" b="1" dirty="0" smtClean="0">
                <a:solidFill>
                  <a:srgbClr val="C00000"/>
                </a:solidFill>
                <a:latin typeface="Segoe UI" pitchFamily="34" charset="0"/>
                <a:cs typeface="Segoe UI" pitchFamily="34" charset="0"/>
              </a:rPr>
              <a:t>novija praksa i zakonska obaveza </a:t>
            </a:r>
            <a:r>
              <a:rPr lang="en-US" sz="2800" b="1" dirty="0" smtClean="0">
                <a:solidFill>
                  <a:srgbClr val="C00000"/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en-US" sz="2800" b="1" dirty="0" smtClean="0">
                <a:solidFill>
                  <a:srgbClr val="C00000"/>
                </a:solidFill>
                <a:latin typeface="Segoe UI" pitchFamily="34" charset="0"/>
                <a:cs typeface="Segoe UI" pitchFamily="34" charset="0"/>
              </a:rPr>
            </a:br>
            <a:r>
              <a:rPr lang="sr-Latn-RS" sz="2800" b="1" dirty="0" smtClean="0">
                <a:solidFill>
                  <a:srgbClr val="C00000"/>
                </a:solidFill>
                <a:latin typeface="Segoe UI" pitchFamily="34" charset="0"/>
                <a:cs typeface="Segoe UI" pitchFamily="34" charset="0"/>
              </a:rPr>
              <a:t>u sistemu upravljanja javnim finansijama u Republici Srbiji</a:t>
            </a:r>
            <a:r>
              <a:rPr lang="en-US" sz="2800" b="1" dirty="0" smtClean="0">
                <a:solidFill>
                  <a:srgbClr val="C00000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Segoe UI" pitchFamily="34" charset="0"/>
                <a:cs typeface="Segoe UI" pitchFamily="34" charset="0"/>
              </a:rPr>
              <a:t>na</a:t>
            </a:r>
            <a:r>
              <a:rPr lang="en-US" sz="2800" b="1" dirty="0" smtClean="0">
                <a:solidFill>
                  <a:srgbClr val="C00000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Segoe UI" pitchFamily="34" charset="0"/>
                <a:cs typeface="Segoe UI" pitchFamily="34" charset="0"/>
              </a:rPr>
              <a:t>nacionalnom</a:t>
            </a:r>
            <a:r>
              <a:rPr lang="en-US" sz="2800" b="1" dirty="0" smtClean="0">
                <a:solidFill>
                  <a:srgbClr val="C00000"/>
                </a:solidFill>
                <a:latin typeface="Segoe UI" pitchFamily="34" charset="0"/>
                <a:cs typeface="Segoe UI" pitchFamily="34" charset="0"/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  <a:latin typeface="Segoe UI" pitchFamily="34" charset="0"/>
                <a:cs typeface="Segoe UI" pitchFamily="34" charset="0"/>
              </a:rPr>
              <a:t>pokrajinskom</a:t>
            </a:r>
            <a:r>
              <a:rPr lang="en-US" sz="2800" b="1" dirty="0" smtClean="0">
                <a:solidFill>
                  <a:srgbClr val="C00000"/>
                </a:solidFill>
                <a:latin typeface="Segoe UI" pitchFamily="34" charset="0"/>
                <a:cs typeface="Segoe UI" pitchFamily="34" charset="0"/>
              </a:rPr>
              <a:t> i </a:t>
            </a:r>
            <a:r>
              <a:rPr lang="en-US" sz="2800" b="1" dirty="0" err="1" smtClean="0">
                <a:solidFill>
                  <a:srgbClr val="C00000"/>
                </a:solidFill>
                <a:latin typeface="Segoe UI" pitchFamily="34" charset="0"/>
                <a:cs typeface="Segoe UI" pitchFamily="34" charset="0"/>
              </a:rPr>
              <a:t>lokaln</a:t>
            </a:r>
            <a:r>
              <a:rPr lang="sr-Latn-RS" sz="2800" b="1" dirty="0" smtClean="0">
                <a:solidFill>
                  <a:srgbClr val="C00000"/>
                </a:solidFill>
                <a:latin typeface="Segoe UI" pitchFamily="34" charset="0"/>
                <a:cs typeface="Segoe UI" pitchFamily="34" charset="0"/>
              </a:rPr>
              <a:t>om</a:t>
            </a:r>
            <a:r>
              <a:rPr lang="en-US" sz="2800" b="1" dirty="0" smtClean="0">
                <a:solidFill>
                  <a:srgbClr val="C00000"/>
                </a:solidFill>
                <a:latin typeface="Segoe UI" pitchFamily="34" charset="0"/>
                <a:cs typeface="Segoe UI" pitchFamily="34" charset="0"/>
              </a:rPr>
              <a:t> </a:t>
            </a:r>
            <a:r>
              <a:rPr lang="sr-Latn-RS" sz="2800" b="1" dirty="0" smtClean="0">
                <a:solidFill>
                  <a:srgbClr val="C00000"/>
                </a:solidFill>
                <a:latin typeface="Segoe UI" pitchFamily="34" charset="0"/>
                <a:cs typeface="Segoe UI" pitchFamily="34" charset="0"/>
              </a:rPr>
              <a:t>nivou</a:t>
            </a:r>
          </a:p>
          <a:p>
            <a:endParaRPr lang="sr-Latn-RS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Segoe UI" pitchFamily="34" charset="0"/>
              <a:cs typeface="Segoe UI" pitchFamily="34" charset="0"/>
            </a:endParaRPr>
          </a:p>
          <a:p>
            <a:r>
              <a:rPr lang="sr-Latn-R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cs typeface="Segoe UI" pitchFamily="34" charset="0"/>
              </a:rPr>
              <a:t>Priredila</a:t>
            </a:r>
            <a:r>
              <a:rPr lang="sr-Latn-R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cs typeface="Segoe UI" pitchFamily="34" charset="0"/>
              </a:rPr>
              <a:t>: Aleksandra </a:t>
            </a:r>
            <a:r>
              <a:rPr lang="sr-Latn-R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cs typeface="Segoe UI" pitchFamily="34" charset="0"/>
              </a:rPr>
              <a:t>Vladisavljević</a:t>
            </a:r>
            <a:endParaRPr lang="sr-Latn-RS" sz="1600" dirty="0">
              <a:solidFill>
                <a:schemeClr val="tx1">
                  <a:lumMod val="50000"/>
                  <a:lumOff val="50000"/>
                </a:schemeClr>
              </a:solidFill>
              <a:latin typeface="Segoe UI" pitchFamily="34" charset="0"/>
              <a:cs typeface="Segoe UI" pitchFamily="34" charset="0"/>
            </a:endParaRPr>
          </a:p>
          <a:p>
            <a:endParaRPr lang="sr-Latn-RS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Segoe UI" pitchFamily="34" charset="0"/>
              <a:cs typeface="Segoe UI" pitchFamily="34" charset="0"/>
            </a:endParaRPr>
          </a:p>
          <a:p>
            <a:r>
              <a:rPr lang="en-US" sz="6000" b="1" dirty="0">
                <a:solidFill>
                  <a:srgbClr val="00B0F0"/>
                </a:solidFill>
                <a:latin typeface="Segoe UI" pitchFamily="34" charset="0"/>
                <a:cs typeface="Segoe UI" pitchFamily="34" charset="0"/>
              </a:rPr>
              <a:t/>
            </a:r>
            <a:br>
              <a:rPr lang="en-US" sz="6000" b="1" dirty="0">
                <a:solidFill>
                  <a:srgbClr val="00B0F0"/>
                </a:solidFill>
                <a:latin typeface="Segoe UI" pitchFamily="34" charset="0"/>
                <a:cs typeface="Segoe UI" pitchFamily="34" charset="0"/>
              </a:rPr>
            </a:br>
            <a:endParaRPr lang="en-US" sz="6000" b="1" dirty="0">
              <a:solidFill>
                <a:srgbClr val="00B0F0"/>
              </a:solidFill>
              <a:latin typeface="Segoe UI" pitchFamily="34" charset="0"/>
              <a:cs typeface="Segoe UI" pitchFamily="34" charset="0"/>
            </a:endParaRPr>
          </a:p>
          <a:p>
            <a:endParaRPr lang="sr-Latn-RS" sz="2800" b="1" dirty="0">
              <a:solidFill>
                <a:srgbClr val="00B0F0"/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16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Ključne aktivnosti tokom godine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665121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35752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PLAN postupnog uvođenja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7678587" cy="4442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1010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81000"/>
            <a:ext cx="8673503" cy="2815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124200"/>
            <a:ext cx="8058150" cy="186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1586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699664243"/>
              </p:ext>
            </p:extLst>
          </p:nvPr>
        </p:nvGraphicFramePr>
        <p:xfrm>
          <a:off x="914400" y="838200"/>
          <a:ext cx="7620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262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>
                <a:latin typeface="Segoe UI" pitchFamily="34" charset="0"/>
                <a:cs typeface="Segoe UI" pitchFamily="34" charset="0"/>
              </a:rPr>
              <a:t>Program 15</a:t>
            </a:r>
            <a:endParaRPr lang="en-US" dirty="0"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305800" cy="4983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sz="2400" b="1" dirty="0" smtClean="0">
                <a:latin typeface="Segoe UI" pitchFamily="34" charset="0"/>
                <a:cs typeface="Segoe UI" pitchFamily="34" charset="0"/>
              </a:rPr>
              <a:t>Cilj:</a:t>
            </a:r>
            <a:r>
              <a:rPr lang="sr-Latn-RS" sz="2400" dirty="0" smtClean="0">
                <a:latin typeface="Segoe UI" pitchFamily="34" charset="0"/>
                <a:cs typeface="Segoe UI" pitchFamily="34" charset="0"/>
              </a:rPr>
              <a:t> stvaranje preduslova za implementaciju politika rodne ravnopravnosti</a:t>
            </a:r>
          </a:p>
          <a:p>
            <a:pPr marL="0" indent="0">
              <a:buNone/>
            </a:pPr>
            <a:r>
              <a:rPr lang="sr-Latn-RS" sz="2400" b="1" dirty="0" smtClean="0">
                <a:latin typeface="Segoe UI" pitchFamily="34" charset="0"/>
                <a:cs typeface="Segoe UI" pitchFamily="34" charset="0"/>
              </a:rPr>
              <a:t>Pokazatelj uspeha</a:t>
            </a:r>
            <a:r>
              <a:rPr lang="sr-Latn-RS" sz="2400" dirty="0" smtClean="0">
                <a:latin typeface="Segoe UI" pitchFamily="34" charset="0"/>
                <a:cs typeface="Segoe UI" pitchFamily="34" charset="0"/>
              </a:rPr>
              <a:t>:</a:t>
            </a:r>
            <a:endParaRPr lang="sr-Latn-RS" sz="2400" dirty="0" smtClean="0">
              <a:latin typeface="Segoe UI" pitchFamily="34" charset="0"/>
              <a:cs typeface="Segoe UI" pitchFamily="34" charset="0"/>
            </a:endParaRPr>
          </a:p>
          <a:p>
            <a:r>
              <a:rPr lang="sr-Latn-RS" sz="2400" dirty="0" smtClean="0">
                <a:latin typeface="Segoe UI" pitchFamily="34" charset="0"/>
                <a:cs typeface="Segoe UI" pitchFamily="34" charset="0"/>
              </a:rPr>
              <a:t>Broj usvojenih dokumenata u odnosu na planiran </a:t>
            </a:r>
            <a:r>
              <a:rPr lang="sr-Latn-RS" sz="2400" dirty="0" smtClean="0">
                <a:latin typeface="Segoe UI" pitchFamily="34" charset="0"/>
                <a:cs typeface="Segoe UI" pitchFamily="34" charset="0"/>
              </a:rPr>
              <a:t>broj</a:t>
            </a:r>
            <a:endParaRPr lang="sr-Latn-RS" sz="2400" dirty="0">
              <a:latin typeface="Segoe UI" pitchFamily="34" charset="0"/>
              <a:cs typeface="Segoe UI" pitchFamily="34" charset="0"/>
            </a:endParaRPr>
          </a:p>
          <a:p>
            <a:r>
              <a:rPr lang="sr-Latn-RS" sz="2400" dirty="0" smtClean="0">
                <a:latin typeface="Segoe UI" pitchFamily="34" charset="0"/>
                <a:cs typeface="Segoe UI" pitchFamily="34" charset="0"/>
              </a:rPr>
              <a:t>Uvojena </a:t>
            </a:r>
            <a:r>
              <a:rPr lang="sr-Latn-RS" sz="2400" dirty="0" smtClean="0">
                <a:latin typeface="Segoe UI" pitchFamily="34" charset="0"/>
                <a:cs typeface="Segoe UI" pitchFamily="34" charset="0"/>
              </a:rPr>
              <a:t>Odluka o rodno odgovornoj statistici</a:t>
            </a:r>
          </a:p>
          <a:p>
            <a:r>
              <a:rPr lang="sr-Latn-RS" sz="2400" dirty="0" smtClean="0">
                <a:latin typeface="Segoe UI" pitchFamily="34" charset="0"/>
                <a:cs typeface="Segoe UI" pitchFamily="34" charset="0"/>
              </a:rPr>
              <a:t>Formirana radna grupa za ROB</a:t>
            </a:r>
          </a:p>
          <a:p>
            <a:r>
              <a:rPr lang="sr-Latn-RS" sz="2400" dirty="0" smtClean="0">
                <a:latin typeface="Segoe UI" pitchFamily="34" charset="0"/>
                <a:cs typeface="Segoe UI" pitchFamily="34" charset="0"/>
              </a:rPr>
              <a:t>Donet godišnji plan postepenog uvođenja </a:t>
            </a:r>
            <a:r>
              <a:rPr lang="sr-Latn-RS" sz="2400" dirty="0" smtClean="0">
                <a:latin typeface="Segoe UI" pitchFamily="34" charset="0"/>
                <a:cs typeface="Segoe UI" pitchFamily="34" charset="0"/>
              </a:rPr>
              <a:t>ROB-a</a:t>
            </a:r>
          </a:p>
          <a:p>
            <a:r>
              <a:rPr lang="sr-Latn-RS" sz="2400" dirty="0" smtClean="0">
                <a:latin typeface="Segoe UI" pitchFamily="34" charset="0"/>
                <a:cs typeface="Segoe UI" pitchFamily="34" charset="0"/>
              </a:rPr>
              <a:t>Telo za rodnu ravnopravnost je konstituisano</a:t>
            </a:r>
          </a:p>
          <a:p>
            <a:r>
              <a:rPr lang="sr-Latn-RS" sz="2400" dirty="0" smtClean="0">
                <a:latin typeface="Segoe UI" pitchFamily="34" charset="0"/>
                <a:cs typeface="Segoe UI" pitchFamily="34" charset="0"/>
              </a:rPr>
              <a:t>Telo za rodnu ravnopravnost ima kapacitet i neophodne resurse za rad </a:t>
            </a:r>
            <a:endParaRPr lang="en-US" sz="240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4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43000"/>
            <a:ext cx="8229600" cy="4419600"/>
          </a:xfrm>
        </p:spPr>
        <p:txBody>
          <a:bodyPr>
            <a:normAutofit lnSpcReduction="10000"/>
          </a:bodyPr>
          <a:lstStyle/>
          <a:p>
            <a:r>
              <a:rPr lang="sr-Latn-RS" b="1" dirty="0">
                <a:latin typeface="Segoe UI" pitchFamily="34" charset="0"/>
                <a:cs typeface="Segoe UI" pitchFamily="34" charset="0"/>
              </a:rPr>
              <a:t>Cilj: - Utvrđivanje prioriteta za unapređenje rodne </a:t>
            </a:r>
            <a:r>
              <a:rPr lang="sr-Latn-RS" b="1" dirty="0" smtClean="0">
                <a:latin typeface="Segoe UI" pitchFamily="34" charset="0"/>
                <a:cs typeface="Segoe UI" pitchFamily="34" charset="0"/>
              </a:rPr>
              <a:t>ravnopravnosti</a:t>
            </a:r>
            <a:r>
              <a:rPr lang="en-US" b="1" dirty="0">
                <a:latin typeface="Segoe UI" pitchFamily="34" charset="0"/>
                <a:cs typeface="Segoe UI" pitchFamily="34" charset="0"/>
              </a:rPr>
              <a:t> </a:t>
            </a:r>
            <a:r>
              <a:rPr lang="en-US" b="1" dirty="0" smtClean="0">
                <a:latin typeface="Segoe UI" pitchFamily="34" charset="0"/>
                <a:cs typeface="Segoe UI" pitchFamily="34" charset="0"/>
              </a:rPr>
              <a:t>u </a:t>
            </a:r>
            <a:r>
              <a:rPr lang="en-US" b="1" dirty="0" err="1" smtClean="0">
                <a:latin typeface="Segoe UI" pitchFamily="34" charset="0"/>
                <a:cs typeface="Segoe UI" pitchFamily="34" charset="0"/>
              </a:rPr>
              <a:t>oblasti</a:t>
            </a:r>
            <a:r>
              <a:rPr lang="en-US" b="1" dirty="0" smtClean="0">
                <a:latin typeface="Segoe UI" pitchFamily="34" charset="0"/>
                <a:cs typeface="Segoe UI" pitchFamily="34" charset="0"/>
              </a:rPr>
              <a:t> </a:t>
            </a:r>
            <a:r>
              <a:rPr lang="sr-Latn-RS" b="1" dirty="0" smtClean="0">
                <a:latin typeface="Segoe UI" pitchFamily="34" charset="0"/>
                <a:cs typeface="Segoe UI" pitchFamily="34" charset="0"/>
              </a:rPr>
              <a:t>(</a:t>
            </a:r>
            <a:r>
              <a:rPr lang="sr-Latn-RS" b="1" dirty="0" smtClean="0">
                <a:solidFill>
                  <a:srgbClr val="FF0000"/>
                </a:solidFill>
                <a:latin typeface="Segoe UI" pitchFamily="34" charset="0"/>
                <a:cs typeface="Segoe UI" pitchFamily="34" charset="0"/>
              </a:rPr>
              <a:t>sporta, zdravlja itd... /programa broj xx</a:t>
            </a:r>
            <a:endParaRPr lang="en-US" dirty="0">
              <a:solidFill>
                <a:srgbClr val="FF0000"/>
              </a:solidFill>
              <a:latin typeface="Segoe UI" pitchFamily="34" charset="0"/>
              <a:cs typeface="Segoe UI" pitchFamily="34" charset="0"/>
            </a:endParaRPr>
          </a:p>
          <a:p>
            <a:r>
              <a:rPr lang="sr-Latn-RS" b="1" dirty="0">
                <a:latin typeface="Segoe UI" pitchFamily="34" charset="0"/>
                <a:cs typeface="Segoe UI" pitchFamily="34" charset="0"/>
              </a:rPr>
              <a:t>Indikator: </a:t>
            </a:r>
            <a:r>
              <a:rPr lang="en-US" dirty="0" err="1" smtClean="0">
                <a:latin typeface="Segoe UI" pitchFamily="34" charset="0"/>
                <a:cs typeface="Segoe UI" pitchFamily="34" charset="0"/>
              </a:rPr>
              <a:t>Izradjena</a:t>
            </a:r>
            <a:r>
              <a:rPr lang="en-US" dirty="0" smtClean="0">
                <a:latin typeface="Segoe UI" pitchFamily="34" charset="0"/>
                <a:cs typeface="Segoe UI" pitchFamily="34" charset="0"/>
              </a:rPr>
              <a:t> </a:t>
            </a:r>
            <a:r>
              <a:rPr lang="en-US" dirty="0" err="1" smtClean="0">
                <a:latin typeface="Segoe UI" pitchFamily="34" charset="0"/>
                <a:cs typeface="Segoe UI" pitchFamily="34" charset="0"/>
              </a:rPr>
              <a:t>lista</a:t>
            </a:r>
            <a:r>
              <a:rPr lang="en-US" dirty="0" smtClean="0">
                <a:latin typeface="Segoe UI" pitchFamily="34" charset="0"/>
                <a:cs typeface="Segoe UI" pitchFamily="34" charset="0"/>
              </a:rPr>
              <a:t> </a:t>
            </a:r>
            <a:r>
              <a:rPr lang="en-US" dirty="0" err="1" smtClean="0">
                <a:latin typeface="Segoe UI" pitchFamily="34" charset="0"/>
                <a:cs typeface="Segoe UI" pitchFamily="34" charset="0"/>
              </a:rPr>
              <a:t>prioriteta</a:t>
            </a:r>
            <a:r>
              <a:rPr lang="en-US" dirty="0" smtClean="0">
                <a:latin typeface="Segoe UI" pitchFamily="34" charset="0"/>
                <a:cs typeface="Segoe UI" pitchFamily="34" charset="0"/>
              </a:rPr>
              <a:t> </a:t>
            </a:r>
            <a:r>
              <a:rPr lang="en-US" dirty="0" err="1" smtClean="0">
                <a:latin typeface="Segoe UI" pitchFamily="34" charset="0"/>
                <a:cs typeface="Segoe UI" pitchFamily="34" charset="0"/>
              </a:rPr>
              <a:t>za</a:t>
            </a:r>
            <a:r>
              <a:rPr lang="en-US" dirty="0" smtClean="0">
                <a:latin typeface="Segoe UI" pitchFamily="34" charset="0"/>
                <a:cs typeface="Segoe UI" pitchFamily="34" charset="0"/>
              </a:rPr>
              <a:t> </a:t>
            </a:r>
            <a:r>
              <a:rPr lang="en-US" dirty="0" err="1" smtClean="0">
                <a:latin typeface="Segoe UI" pitchFamily="34" charset="0"/>
                <a:cs typeface="Segoe UI" pitchFamily="34" charset="0"/>
              </a:rPr>
              <a:t>unapre</a:t>
            </a:r>
            <a:r>
              <a:rPr lang="sr-Latn-RS" dirty="0" smtClean="0">
                <a:latin typeface="Segoe UI" pitchFamily="34" charset="0"/>
                <a:cs typeface="Segoe UI" pitchFamily="34" charset="0"/>
              </a:rPr>
              <a:t>đenje rodne ravnopravnosti u oblasti </a:t>
            </a:r>
            <a:r>
              <a:rPr lang="en-US" dirty="0" err="1" smtClean="0">
                <a:latin typeface="Segoe UI" pitchFamily="34" charset="0"/>
                <a:cs typeface="Segoe UI" pitchFamily="34" charset="0"/>
              </a:rPr>
              <a:t>sa</a:t>
            </a:r>
            <a:r>
              <a:rPr lang="en-US" dirty="0" smtClean="0">
                <a:latin typeface="Segoe UI" pitchFamily="34" charset="0"/>
                <a:cs typeface="Segoe UI" pitchFamily="34" charset="0"/>
              </a:rPr>
              <a:t> </a:t>
            </a:r>
            <a:r>
              <a:rPr lang="en-US" dirty="0" err="1" smtClean="0">
                <a:latin typeface="Segoe UI" pitchFamily="34" charset="0"/>
                <a:cs typeface="Segoe UI" pitchFamily="34" charset="0"/>
              </a:rPr>
              <a:t>opisom</a:t>
            </a:r>
            <a:r>
              <a:rPr lang="en-US" dirty="0" smtClean="0">
                <a:latin typeface="Segoe UI" pitchFamily="34" charset="0"/>
                <a:cs typeface="Segoe UI" pitchFamily="34" charset="0"/>
              </a:rPr>
              <a:t> </a:t>
            </a:r>
            <a:r>
              <a:rPr lang="en-US" dirty="0" err="1" smtClean="0">
                <a:latin typeface="Segoe UI" pitchFamily="34" charset="0"/>
                <a:cs typeface="Segoe UI" pitchFamily="34" charset="0"/>
              </a:rPr>
              <a:t>aktivnosti</a:t>
            </a:r>
            <a:r>
              <a:rPr lang="en-US" dirty="0" smtClean="0">
                <a:latin typeface="Segoe UI" pitchFamily="34" charset="0"/>
                <a:cs typeface="Segoe UI" pitchFamily="34" charset="0"/>
              </a:rPr>
              <a:t> </a:t>
            </a:r>
            <a:r>
              <a:rPr lang="sr-Latn-RS" dirty="0" smtClean="0">
                <a:latin typeface="Segoe UI" pitchFamily="34" charset="0"/>
                <a:cs typeface="Segoe UI" pitchFamily="34" charset="0"/>
              </a:rPr>
              <a:t>i</a:t>
            </a:r>
            <a:r>
              <a:rPr lang="en-US" dirty="0" smtClean="0">
                <a:latin typeface="Segoe UI" pitchFamily="34" charset="0"/>
                <a:cs typeface="Segoe UI" pitchFamily="34" charset="0"/>
              </a:rPr>
              <a:t> </a:t>
            </a:r>
            <a:r>
              <a:rPr lang="en-US" dirty="0" err="1" smtClean="0">
                <a:latin typeface="Segoe UI" pitchFamily="34" charset="0"/>
                <a:cs typeface="Segoe UI" pitchFamily="34" charset="0"/>
              </a:rPr>
              <a:t>definisanim</a:t>
            </a:r>
            <a:r>
              <a:rPr lang="en-US" dirty="0" smtClean="0">
                <a:latin typeface="Segoe UI" pitchFamily="34" charset="0"/>
                <a:cs typeface="Segoe UI" pitchFamily="34" charset="0"/>
              </a:rPr>
              <a:t> </a:t>
            </a:r>
            <a:r>
              <a:rPr lang="en-US" dirty="0" err="1" smtClean="0">
                <a:latin typeface="Segoe UI" pitchFamily="34" charset="0"/>
                <a:cs typeface="Segoe UI" pitchFamily="34" charset="0"/>
              </a:rPr>
              <a:t>finansijskim</a:t>
            </a:r>
            <a:r>
              <a:rPr lang="en-US" dirty="0" smtClean="0">
                <a:latin typeface="Segoe UI" pitchFamily="34" charset="0"/>
                <a:cs typeface="Segoe UI" pitchFamily="34" charset="0"/>
              </a:rPr>
              <a:t> </a:t>
            </a:r>
            <a:r>
              <a:rPr lang="en-US" dirty="0" err="1" smtClean="0">
                <a:latin typeface="Segoe UI" pitchFamily="34" charset="0"/>
                <a:cs typeface="Segoe UI" pitchFamily="34" charset="0"/>
              </a:rPr>
              <a:t>sredstvima</a:t>
            </a:r>
            <a:endParaRPr lang="en-US" dirty="0">
              <a:latin typeface="Segoe UI" pitchFamily="34" charset="0"/>
              <a:cs typeface="Segoe UI" pitchFamily="34" charset="0"/>
            </a:endParaRPr>
          </a:p>
          <a:p>
            <a:pPr marL="0" indent="0">
              <a:buNone/>
            </a:pPr>
            <a:r>
              <a:rPr lang="sr-Latn-RS" b="1" dirty="0" smtClean="0">
                <a:latin typeface="Segoe UI" pitchFamily="34" charset="0"/>
                <a:cs typeface="Segoe UI" pitchFamily="34" charset="0"/>
              </a:rPr>
              <a:t> </a:t>
            </a:r>
            <a:endParaRPr lang="en-US" dirty="0">
              <a:latin typeface="Segoe UI" pitchFamily="34" charset="0"/>
              <a:cs typeface="Segoe UI" pitchFamily="34" charset="0"/>
            </a:endParaRPr>
          </a:p>
          <a:p>
            <a:endParaRPr lang="sr-Latn-RS" dirty="0" smtClean="0">
              <a:latin typeface="Segoe UI" pitchFamily="34" charset="0"/>
              <a:cs typeface="Segoe UI" pitchFamily="34" charset="0"/>
            </a:endParaRPr>
          </a:p>
          <a:p>
            <a:endParaRPr lang="sr-Latn-RS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99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92162"/>
          </a:xfrm>
        </p:spPr>
        <p:txBody>
          <a:bodyPr/>
          <a:lstStyle/>
          <a:p>
            <a:r>
              <a:rPr lang="sr-Latn-RS" b="1" dirty="0" smtClean="0">
                <a:solidFill>
                  <a:srgbClr val="C00000"/>
                </a:solidFill>
                <a:latin typeface="Segoe UI" pitchFamily="34" charset="0"/>
                <a:cs typeface="Segoe UI" pitchFamily="34" charset="0"/>
              </a:rPr>
              <a:t>Lokalna samouprava</a:t>
            </a:r>
            <a:endParaRPr lang="en-US" b="1" dirty="0">
              <a:solidFill>
                <a:srgbClr val="C0000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602163"/>
          </a:xfrm>
        </p:spPr>
        <p:txBody>
          <a:bodyPr>
            <a:normAutofit fontScale="85000" lnSpcReduction="10000"/>
          </a:bodyPr>
          <a:lstStyle/>
          <a:p>
            <a:r>
              <a:rPr lang="sr-Latn-RS" dirty="0" smtClean="0">
                <a:latin typeface="Segoe UI" pitchFamily="34" charset="0"/>
                <a:cs typeface="Segoe UI" pitchFamily="34" charset="0"/>
              </a:rPr>
              <a:t>Najbliža građanima</a:t>
            </a:r>
          </a:p>
          <a:p>
            <a:endParaRPr lang="sr-Latn-RS" dirty="0" smtClean="0">
              <a:latin typeface="Segoe UI" pitchFamily="34" charset="0"/>
              <a:cs typeface="Segoe UI" pitchFamily="34" charset="0"/>
            </a:endParaRPr>
          </a:p>
          <a:p>
            <a:r>
              <a:rPr lang="sr-Latn-RS" dirty="0" smtClean="0">
                <a:latin typeface="Segoe UI" pitchFamily="34" charset="0"/>
                <a:cs typeface="Segoe UI" pitchFamily="34" charset="0"/>
              </a:rPr>
              <a:t>Direktna </a:t>
            </a:r>
            <a:r>
              <a:rPr lang="sr-Latn-RS" dirty="0">
                <a:latin typeface="Segoe UI" pitchFamily="34" charset="0"/>
                <a:cs typeface="Segoe UI" pitchFamily="34" charset="0"/>
              </a:rPr>
              <a:t>veza između onoga što finansiramo kroz budžete i kvaliteta svakodnevnog </a:t>
            </a:r>
            <a:r>
              <a:rPr lang="sr-Latn-RS" dirty="0" smtClean="0">
                <a:latin typeface="Segoe UI" pitchFamily="34" charset="0"/>
                <a:cs typeface="Segoe UI" pitchFamily="34" charset="0"/>
              </a:rPr>
              <a:t>života – u okviru nadležnosti</a:t>
            </a:r>
            <a:endParaRPr lang="sr-Latn-RS" dirty="0">
              <a:latin typeface="Segoe UI" pitchFamily="34" charset="0"/>
              <a:cs typeface="Segoe UI" pitchFamily="34" charset="0"/>
            </a:endParaRPr>
          </a:p>
          <a:p>
            <a:pPr marL="0" indent="0">
              <a:buNone/>
            </a:pPr>
            <a:endParaRPr lang="sr-Latn-RS" dirty="0" smtClean="0">
              <a:latin typeface="Segoe UI" pitchFamily="34" charset="0"/>
              <a:cs typeface="Segoe UI" pitchFamily="34" charset="0"/>
            </a:endParaRPr>
          </a:p>
          <a:p>
            <a:r>
              <a:rPr lang="sr-Latn-RS" dirty="0" smtClean="0">
                <a:latin typeface="Segoe UI" pitchFamily="34" charset="0"/>
                <a:cs typeface="Segoe UI" pitchFamily="34" charset="0"/>
              </a:rPr>
              <a:t>Kako se lečimo, imamo li prevoz, pristup obrazovanju, briga o deci, starima i nemoćnima, kultura, zaštita životne sredine, komunalne usluge, sport i rekreacija, turizam, bezbednost, socijalna zaštita, preduzetništvo......</a:t>
            </a:r>
          </a:p>
        </p:txBody>
      </p:sp>
    </p:spTree>
    <p:extLst>
      <p:ext uri="{BB962C8B-B14F-4D97-AF65-F5344CB8AC3E}">
        <p14:creationId xmlns:p14="http://schemas.microsoft.com/office/powerpoint/2010/main" val="3443060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sr-Latn-RS" sz="4000" dirty="0" smtClean="0">
                <a:solidFill>
                  <a:srgbClr val="C00000"/>
                </a:solidFill>
                <a:latin typeface="Segoe UI" pitchFamily="34" charset="0"/>
                <a:cs typeface="Segoe UI" pitchFamily="34" charset="0"/>
              </a:rPr>
              <a:t>Rodno odgovorno budžetiranje</a:t>
            </a:r>
            <a:endParaRPr lang="en-US" sz="4000" dirty="0">
              <a:solidFill>
                <a:srgbClr val="C0000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678363"/>
          </a:xfrm>
        </p:spPr>
        <p:txBody>
          <a:bodyPr>
            <a:normAutofit fontScale="92500" lnSpcReduction="10000"/>
          </a:bodyPr>
          <a:lstStyle/>
          <a:p>
            <a:r>
              <a:rPr lang="sr-Latn-RS" sz="2800" dirty="0">
                <a:latin typeface="Segoe UI" pitchFamily="34" charset="0"/>
                <a:cs typeface="Segoe UI" pitchFamily="34" charset="0"/>
              </a:rPr>
              <a:t>Da li su prepoznate potrebe građana i građanki i na njih odgovoreno uzimajući u obzir različite faktore (pol, mesto stanovanja, zdravstveno stanje, starost...) </a:t>
            </a:r>
            <a:endParaRPr lang="sr-Latn-RS" sz="2800" dirty="0" smtClean="0">
              <a:latin typeface="Segoe UI" pitchFamily="34" charset="0"/>
              <a:cs typeface="Segoe UI" pitchFamily="34" charset="0"/>
            </a:endParaRPr>
          </a:p>
          <a:p>
            <a:pPr marL="0" indent="0">
              <a:buNone/>
            </a:pPr>
            <a:endParaRPr lang="sr-Latn-RS" sz="2800" dirty="0">
              <a:latin typeface="Segoe UI" pitchFamily="34" charset="0"/>
              <a:cs typeface="Segoe UI" pitchFamily="34" charset="0"/>
            </a:endParaRPr>
          </a:p>
          <a:p>
            <a:r>
              <a:rPr lang="sr-Latn-RS" sz="2800" dirty="0" smtClean="0">
                <a:latin typeface="Segoe UI" pitchFamily="34" charset="0"/>
                <a:cs typeface="Segoe UI" pitchFamily="34" charset="0"/>
              </a:rPr>
              <a:t>Pristup resursima, koristi od resursa, i efekti na svakodnevni život građana i građanki u zajednici</a:t>
            </a:r>
          </a:p>
          <a:p>
            <a:endParaRPr lang="sr-Latn-RS" sz="2800" dirty="0">
              <a:latin typeface="Segoe UI" pitchFamily="34" charset="0"/>
              <a:cs typeface="Segoe UI" pitchFamily="34" charset="0"/>
            </a:endParaRPr>
          </a:p>
          <a:p>
            <a:r>
              <a:rPr lang="sr-Latn-RS" sz="2800" dirty="0" smtClean="0">
                <a:latin typeface="Segoe UI" pitchFamily="34" charset="0"/>
                <a:cs typeface="Segoe UI" pitchFamily="34" charset="0"/>
              </a:rPr>
              <a:t>Alat kojim se osigurava doprinos rodnoj ravnopravnosti tako što se sredstva usmeravaju kako bi se realizovale konkretne aktivnosti u JLS u okviru nadležnosti</a:t>
            </a:r>
          </a:p>
          <a:p>
            <a:endParaRPr lang="sr-Latn-RS" sz="2800" dirty="0" smtClean="0">
              <a:latin typeface="Segoe UI" pitchFamily="34" charset="0"/>
              <a:cs typeface="Segoe UI" pitchFamily="34" charset="0"/>
            </a:endParaRPr>
          </a:p>
          <a:p>
            <a:endParaRPr lang="en-US" sz="280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564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792162"/>
          </a:xfrm>
        </p:spPr>
        <p:txBody>
          <a:bodyPr/>
          <a:lstStyle/>
          <a:p>
            <a:r>
              <a:rPr lang="sr-Latn-RS" dirty="0" smtClean="0">
                <a:latin typeface="Segoe UI" pitchFamily="34" charset="0"/>
                <a:cs typeface="Segoe UI" pitchFamily="34" charset="0"/>
              </a:rPr>
              <a:t>O ROB</a:t>
            </a:r>
            <a:endParaRPr lang="en-US" dirty="0"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/>
          </a:bodyPr>
          <a:lstStyle/>
          <a:p>
            <a:r>
              <a:rPr lang="sr-Latn-RS" sz="2000" dirty="0" smtClean="0">
                <a:latin typeface="Segoe UI" pitchFamily="34" charset="0"/>
                <a:cs typeface="Segoe UI" pitchFamily="34" charset="0"/>
              </a:rPr>
              <a:t>„</a:t>
            </a:r>
            <a:r>
              <a:rPr lang="vi-VN" sz="2000" dirty="0" smtClean="0">
                <a:latin typeface="Segoe UI" pitchFamily="34" charset="0"/>
                <a:cs typeface="Segoe UI" pitchFamily="34" charset="0"/>
              </a:rPr>
              <a:t>Rodno </a:t>
            </a:r>
            <a:r>
              <a:rPr lang="vi-VN" sz="2000" dirty="0">
                <a:latin typeface="Segoe UI" pitchFamily="34" charset="0"/>
                <a:cs typeface="Segoe UI" pitchFamily="34" charset="0"/>
              </a:rPr>
              <a:t>odgovorno budžetiranje predstavlja uvođenje principa rodne ravnopravnosti u budžetski proces, što podrazumeva rodnu analizu budžeta i restruktuiranje prihoda i rashoda sa ciljem unapređenja rodne </a:t>
            </a:r>
            <a:r>
              <a:rPr lang="vi-VN" sz="2000" dirty="0" smtClean="0">
                <a:latin typeface="Segoe UI" pitchFamily="34" charset="0"/>
                <a:cs typeface="Segoe UI" pitchFamily="34" charset="0"/>
              </a:rPr>
              <a:t>ravnopravnosti</a:t>
            </a:r>
            <a:r>
              <a:rPr lang="sr-Latn-RS" sz="2000" dirty="0" smtClean="0">
                <a:latin typeface="Segoe UI" pitchFamily="34" charset="0"/>
                <a:cs typeface="Segoe UI" pitchFamily="34" charset="0"/>
              </a:rPr>
              <a:t>“ (Član 2. ZBS)</a:t>
            </a:r>
            <a:r>
              <a:rPr lang="vi-VN" sz="2000" dirty="0" smtClean="0">
                <a:latin typeface="Segoe UI" pitchFamily="34" charset="0"/>
                <a:cs typeface="Segoe UI" pitchFamily="34" charset="0"/>
              </a:rPr>
              <a:t> </a:t>
            </a:r>
            <a:endParaRPr lang="sr-Latn-RS" sz="2000" dirty="0" smtClean="0">
              <a:latin typeface="Segoe UI" pitchFamily="34" charset="0"/>
              <a:cs typeface="Segoe UI" pitchFamily="34" charset="0"/>
            </a:endParaRPr>
          </a:p>
          <a:p>
            <a:pPr marL="0" indent="0">
              <a:buNone/>
            </a:pPr>
            <a:endParaRPr lang="sr-Latn-RS" sz="2000" dirty="0" smtClean="0">
              <a:latin typeface="Segoe UI" pitchFamily="34" charset="0"/>
              <a:cs typeface="Segoe UI" pitchFamily="34" charset="0"/>
            </a:endParaRPr>
          </a:p>
          <a:p>
            <a:r>
              <a:rPr lang="sr-Latn-RS" sz="2000" dirty="0" smtClean="0">
                <a:latin typeface="Segoe UI" pitchFamily="34" charset="0"/>
                <a:cs typeface="Segoe UI" pitchFamily="34" charset="0"/>
              </a:rPr>
              <a:t>Cilj budžeta je i doprinos unapređenju rodne ravnopravnosti (Član 4. ZBS)</a:t>
            </a:r>
          </a:p>
          <a:p>
            <a:r>
              <a:rPr lang="sr-Latn-RS" sz="2000" dirty="0" smtClean="0">
                <a:latin typeface="Segoe UI" pitchFamily="34" charset="0"/>
                <a:cs typeface="Segoe UI" pitchFamily="34" charset="0"/>
              </a:rPr>
              <a:t>Član 20. Zakona o lokalnoj samoupravi (nadležnosti) </a:t>
            </a:r>
          </a:p>
          <a:p>
            <a:pPr lvl="1"/>
            <a:r>
              <a:rPr lang="vi-VN" sz="1600" dirty="0" smtClean="0">
                <a:latin typeface="Segoe UI" pitchFamily="34" charset="0"/>
                <a:cs typeface="Segoe UI" pitchFamily="34" charset="0"/>
              </a:rPr>
              <a:t>stara </a:t>
            </a:r>
            <a:r>
              <a:rPr lang="vi-VN" sz="1600" dirty="0">
                <a:latin typeface="Segoe UI" pitchFamily="34" charset="0"/>
                <a:cs typeface="Segoe UI" pitchFamily="34" charset="0"/>
              </a:rPr>
              <a:t>se o ostvarivanju, zaštiti i unapređenju ljudskih i manjinskih prava, </a:t>
            </a:r>
            <a:r>
              <a:rPr lang="vi-VN" sz="1600" b="1" dirty="0">
                <a:latin typeface="Segoe UI" pitchFamily="34" charset="0"/>
                <a:cs typeface="Segoe UI" pitchFamily="34" charset="0"/>
              </a:rPr>
              <a:t>rodnoj ravnopravnosti</a:t>
            </a:r>
            <a:r>
              <a:rPr lang="vi-VN" sz="1600" dirty="0">
                <a:latin typeface="Segoe UI" pitchFamily="34" charset="0"/>
                <a:cs typeface="Segoe UI" pitchFamily="34" charset="0"/>
              </a:rPr>
              <a:t>, kao i o </a:t>
            </a:r>
            <a:r>
              <a:rPr lang="vi-VN" sz="1600" dirty="0" smtClean="0">
                <a:latin typeface="Segoe UI" pitchFamily="34" charset="0"/>
                <a:cs typeface="Segoe UI" pitchFamily="34" charset="0"/>
              </a:rPr>
              <a:t>javnom</a:t>
            </a:r>
            <a:r>
              <a:rPr lang="sr-Latn-RS" sz="1600" dirty="0" smtClean="0">
                <a:latin typeface="Segoe UI" pitchFamily="34" charset="0"/>
                <a:cs typeface="Segoe UI" pitchFamily="34" charset="0"/>
              </a:rPr>
              <a:t> </a:t>
            </a:r>
            <a:r>
              <a:rPr lang="vi-VN" sz="1600" dirty="0" smtClean="0">
                <a:latin typeface="Segoe UI" pitchFamily="34" charset="0"/>
                <a:cs typeface="Segoe UI" pitchFamily="34" charset="0"/>
              </a:rPr>
              <a:t>informisanju </a:t>
            </a:r>
            <a:r>
              <a:rPr lang="vi-VN" sz="1600" dirty="0">
                <a:latin typeface="Segoe UI" pitchFamily="34" charset="0"/>
                <a:cs typeface="Segoe UI" pitchFamily="34" charset="0"/>
              </a:rPr>
              <a:t>u opštini;</a:t>
            </a:r>
            <a:r>
              <a:rPr lang="vi-VN" sz="1600" dirty="0">
                <a:latin typeface="Segoe UI" pitchFamily="34" charset="0"/>
                <a:cs typeface="Segoe UI" pitchFamily="34" charset="0"/>
              </a:rPr>
              <a:t> </a:t>
            </a:r>
            <a:endParaRPr lang="sr-Latn-RS" sz="1600" dirty="0">
              <a:latin typeface="Segoe UI" pitchFamily="34" charset="0"/>
              <a:cs typeface="Segoe UI" pitchFamily="34" charset="0"/>
            </a:endParaRPr>
          </a:p>
          <a:p>
            <a:pPr lvl="1"/>
            <a:endParaRPr lang="sr-Latn-RS" sz="1600" dirty="0" smtClean="0">
              <a:latin typeface="Segoe UI" pitchFamily="34" charset="0"/>
              <a:cs typeface="Segoe UI" pitchFamily="34" charset="0"/>
            </a:endParaRPr>
          </a:p>
          <a:p>
            <a:pPr marL="457200" lvl="1" indent="0">
              <a:buNone/>
            </a:pPr>
            <a:endParaRPr lang="sr-Latn-RS" sz="1600" dirty="0" smtClean="0">
              <a:latin typeface="Segoe UI" pitchFamily="34" charset="0"/>
              <a:cs typeface="Segoe UI" pitchFamily="34" charset="0"/>
            </a:endParaRPr>
          </a:p>
          <a:p>
            <a:endParaRPr lang="en-US" sz="200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216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Autofit/>
          </a:bodyPr>
          <a:lstStyle/>
          <a:p>
            <a:r>
              <a:rPr lang="sr-Latn-RS" sz="3600" b="1" dirty="0" smtClean="0">
                <a:latin typeface="Segoe UI" pitchFamily="34" charset="0"/>
                <a:cs typeface="Segoe UI" pitchFamily="34" charset="0"/>
              </a:rPr>
              <a:t>ROB u zakonu - podsetnik</a:t>
            </a:r>
            <a:endParaRPr lang="en-US" sz="3600" b="1" dirty="0">
              <a:latin typeface="Segoe UI" pitchFamily="34" charset="0"/>
              <a:cs typeface="Segoe UI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7455515"/>
              </p:ext>
            </p:extLst>
          </p:nvPr>
        </p:nvGraphicFramePr>
        <p:xfrm>
          <a:off x="609600" y="914400"/>
          <a:ext cx="8229600" cy="5298707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388659"/>
                <a:gridCol w="4840941"/>
              </a:tblGrid>
              <a:tr h="609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b="1" dirty="0" smtClean="0"/>
                        <a:t>Na osnovu kog Zakona je uvedena obaveza ROB-a?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b="1" dirty="0" smtClean="0">
                          <a:solidFill>
                            <a:srgbClr val="00B0F0"/>
                          </a:solidFill>
                        </a:rPr>
                        <a:t>Zakona o budžetskom sistemu </a:t>
                      </a:r>
                      <a:r>
                        <a:rPr lang="sr-Latn-RS" b="1" dirty="0" smtClean="0">
                          <a:solidFill>
                            <a:srgbClr val="00B0F0"/>
                          </a:solidFill>
                        </a:rPr>
                        <a:t>RS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r-Latn-RS" b="1" dirty="0" smtClean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</a:tr>
              <a:tr h="3796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b="1" dirty="0" smtClean="0"/>
                        <a:t>Sa kojim ciljem se uvodi ROB?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b="1" dirty="0" smtClean="0">
                          <a:solidFill>
                            <a:srgbClr val="00B0F0"/>
                          </a:solidFill>
                        </a:rPr>
                        <a:t>Sa ciljem postizanja rodne ravnopravnosti </a:t>
                      </a:r>
                    </a:p>
                  </a:txBody>
                  <a:tcPr/>
                </a:tc>
              </a:tr>
              <a:tr h="6644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b="1" dirty="0" smtClean="0"/>
                        <a:t>Ko je u obavezi primene ROB-a?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b="1" dirty="0" smtClean="0">
                          <a:solidFill>
                            <a:srgbClr val="00B0F0"/>
                          </a:solidFill>
                        </a:rPr>
                        <a:t>Svi budžetski korisnici na republičkom, pokrajinskom i lokalnom nivou</a:t>
                      </a:r>
                    </a:p>
                  </a:txBody>
                  <a:tcPr/>
                </a:tc>
              </a:tr>
              <a:tr h="11109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b="1" dirty="0" smtClean="0"/>
                        <a:t>Šta je tačna obaveza budžetskog korisnika?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b="1" dirty="0" smtClean="0">
                          <a:solidFill>
                            <a:srgbClr val="00B0F0"/>
                          </a:solidFill>
                        </a:rPr>
                        <a:t>Uvođenje rodno odgovornog cilja u</a:t>
                      </a:r>
                      <a:r>
                        <a:rPr lang="sr-Latn-RS" b="1" baseline="0" dirty="0" smtClean="0">
                          <a:solidFill>
                            <a:srgbClr val="00B0F0"/>
                          </a:solidFill>
                        </a:rPr>
                        <a:t> okviru programa, programske aktivnosti i projekata kao i rodnih indikatora koji mere te ciljeve</a:t>
                      </a:r>
                      <a:endParaRPr lang="sr-Latn-RS" b="1" dirty="0" smtClean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</a:tr>
              <a:tr h="639010">
                <a:tc>
                  <a:txBody>
                    <a:bodyPr/>
                    <a:lstStyle/>
                    <a:p>
                      <a:r>
                        <a:rPr lang="sr-Latn-RS" b="1" dirty="0" smtClean="0"/>
                        <a:t>Postepeno</a:t>
                      </a:r>
                      <a:r>
                        <a:rPr lang="sr-Latn-RS" b="1" baseline="0" dirty="0" smtClean="0"/>
                        <a:t> uvođenje, </a:t>
                      </a:r>
                      <a:r>
                        <a:rPr lang="en-US" b="1" baseline="0" dirty="0" err="1" smtClean="0"/>
                        <a:t>po</a:t>
                      </a:r>
                      <a:r>
                        <a:rPr lang="sr-Latn-RS" b="1" baseline="0" dirty="0" smtClean="0"/>
                        <a:t>čevši od 2016.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b="1" dirty="0" smtClean="0">
                          <a:solidFill>
                            <a:srgbClr val="00B0F0"/>
                          </a:solidFill>
                        </a:rPr>
                        <a:t>Na osnovu</a:t>
                      </a:r>
                      <a:r>
                        <a:rPr lang="sr-Latn-RS" b="1" baseline="0" dirty="0" smtClean="0">
                          <a:solidFill>
                            <a:srgbClr val="00B0F0"/>
                          </a:solidFill>
                        </a:rPr>
                        <a:t> Godišnjeg plana postepenog uvođenja ROB-a</a:t>
                      </a:r>
                      <a:endParaRPr lang="en-US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</a:tr>
              <a:tr h="664411">
                <a:tc>
                  <a:txBody>
                    <a:bodyPr/>
                    <a:lstStyle/>
                    <a:p>
                      <a:r>
                        <a:rPr lang="sr-Latn-RS" b="1" dirty="0" smtClean="0"/>
                        <a:t>Na</a:t>
                      </a:r>
                      <a:r>
                        <a:rPr lang="sr-Latn-RS" b="1" baseline="0" dirty="0" smtClean="0"/>
                        <a:t> osnovu čega budžetski korisnici znaju svoje godišnje obaveze u vezi sa ROB?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b="1" dirty="0" smtClean="0">
                          <a:solidFill>
                            <a:srgbClr val="00B0F0"/>
                          </a:solidFill>
                        </a:rPr>
                        <a:t>Na osnovu</a:t>
                      </a:r>
                      <a:r>
                        <a:rPr lang="sr-Latn-RS" b="1" baseline="0" dirty="0" smtClean="0">
                          <a:solidFill>
                            <a:srgbClr val="00B0F0"/>
                          </a:solidFill>
                        </a:rPr>
                        <a:t> Godišnjeg plana postepenog uvođenja ROB-a</a:t>
                      </a:r>
                      <a:endParaRPr lang="en-US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</a:tr>
              <a:tr h="949158">
                <a:tc>
                  <a:txBody>
                    <a:bodyPr/>
                    <a:lstStyle/>
                    <a:p>
                      <a:r>
                        <a:rPr lang="sr-Latn-RS" b="1" dirty="0" smtClean="0"/>
                        <a:t>Da</a:t>
                      </a:r>
                      <a:r>
                        <a:rPr lang="sr-Latn-RS" b="1" baseline="0" dirty="0" smtClean="0"/>
                        <a:t> li za ROB postoji obaveza izveštavanja?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RS" b="1" dirty="0" smtClean="0">
                          <a:solidFill>
                            <a:srgbClr val="00B0F0"/>
                          </a:solidFill>
                        </a:rPr>
                        <a:t>Da. Izveštaj</a:t>
                      </a:r>
                      <a:r>
                        <a:rPr lang="sr-Latn-RS" b="1" baseline="0" dirty="0" smtClean="0">
                          <a:solidFill>
                            <a:srgbClr val="00B0F0"/>
                          </a:solidFill>
                        </a:rPr>
                        <a:t> o učinku po programskim smernicama sadrži i izveštavanje po ROB ciljevima i indikatorima.</a:t>
                      </a:r>
                      <a:endParaRPr lang="en-US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193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>
            <a:normAutofit fontScale="90000"/>
          </a:bodyPr>
          <a:lstStyle/>
          <a:p>
            <a:r>
              <a:rPr lang="sr-Latn-RS" dirty="0" smtClean="0">
                <a:latin typeface="Segoe UI" pitchFamily="34" charset="0"/>
                <a:cs typeface="Segoe UI" pitchFamily="34" charset="0"/>
              </a:rPr>
              <a:t>Preduslovi za uspešnu primenu	</a:t>
            </a:r>
            <a:endParaRPr lang="en-US" dirty="0"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8229600" cy="4525963"/>
          </a:xfrm>
        </p:spPr>
        <p:txBody>
          <a:bodyPr>
            <a:normAutofit/>
          </a:bodyPr>
          <a:lstStyle/>
          <a:p>
            <a:r>
              <a:rPr lang="sr-Latn-RS" sz="2400" dirty="0" smtClean="0">
                <a:latin typeface="Segoe UI" pitchFamily="34" charset="0"/>
                <a:cs typeface="Segoe UI" pitchFamily="34" charset="0"/>
              </a:rPr>
              <a:t>Saradnja unutar JLS između odeljenja/sektora</a:t>
            </a:r>
          </a:p>
          <a:p>
            <a:r>
              <a:rPr lang="sr-Latn-RS" sz="2400" dirty="0" smtClean="0">
                <a:latin typeface="Segoe UI" pitchFamily="34" charset="0"/>
                <a:cs typeface="Segoe UI" pitchFamily="34" charset="0"/>
              </a:rPr>
              <a:t>Aktivno telo za rodnu ravnopravnost sa kapacitetima za planiranje rodno odgovornih politika</a:t>
            </a:r>
          </a:p>
          <a:p>
            <a:r>
              <a:rPr lang="sr-Latn-RS" sz="2400" dirty="0" smtClean="0">
                <a:latin typeface="Segoe UI" pitchFamily="34" charset="0"/>
                <a:cs typeface="Segoe UI" pitchFamily="34" charset="0"/>
              </a:rPr>
              <a:t>Saradnja tela za rodnu ravnopravnost i odeljenja za finansije kao i sa drugim odeljenjima/sektorima</a:t>
            </a:r>
          </a:p>
          <a:p>
            <a:r>
              <a:rPr lang="sr-Latn-RS" sz="2400" dirty="0" smtClean="0">
                <a:latin typeface="Segoe UI" pitchFamily="34" charset="0"/>
                <a:cs typeface="Segoe UI" pitchFamily="34" charset="0"/>
              </a:rPr>
              <a:t>Postojanje planskih dokumenata u oblastima</a:t>
            </a:r>
          </a:p>
          <a:p>
            <a:r>
              <a:rPr lang="sr-Latn-RS" sz="2400" dirty="0" smtClean="0">
                <a:latin typeface="Segoe UI" pitchFamily="34" charset="0"/>
                <a:cs typeface="Segoe UI" pitchFamily="34" charset="0"/>
              </a:rPr>
              <a:t>Saradnja na pripremi programskog budžeta osoba zaduženih za finansije i donosioca odluka i izvršilaca u različitim oblastima</a:t>
            </a:r>
          </a:p>
          <a:p>
            <a:r>
              <a:rPr lang="sr-Latn-RS" sz="2400" dirty="0" smtClean="0">
                <a:latin typeface="Segoe UI" pitchFamily="34" charset="0"/>
                <a:cs typeface="Segoe UI" pitchFamily="34" charset="0"/>
              </a:rPr>
              <a:t>Podaci</a:t>
            </a:r>
          </a:p>
          <a:p>
            <a:endParaRPr lang="sr-Latn-RS" sz="2400" dirty="0" smtClean="0">
              <a:latin typeface="Segoe UI" pitchFamily="34" charset="0"/>
              <a:cs typeface="Segoe UI" pitchFamily="34" charset="0"/>
            </a:endParaRPr>
          </a:p>
          <a:p>
            <a:endParaRPr lang="en-US" sz="240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476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582922394"/>
              </p:ext>
            </p:extLst>
          </p:nvPr>
        </p:nvGraphicFramePr>
        <p:xfrm>
          <a:off x="914400" y="838200"/>
          <a:ext cx="7620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088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90600"/>
            <a:ext cx="8191583" cy="462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3655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910778"/>
              </p:ext>
            </p:extLst>
          </p:nvPr>
        </p:nvGraphicFramePr>
        <p:xfrm>
          <a:off x="609600" y="1219200"/>
          <a:ext cx="8077199" cy="5140263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1667348"/>
                <a:gridCol w="6409851"/>
              </a:tblGrid>
              <a:tr h="682943">
                <a:tc>
                  <a:txBody>
                    <a:bodyPr/>
                    <a:lstStyle/>
                    <a:p>
                      <a:pPr marL="0" marR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sr-Latn-RS" sz="2000" dirty="0">
                          <a:effectLst/>
                        </a:rPr>
                        <a:t>KORAK A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sr-Latn-RS" sz="2000" b="0" dirty="0">
                          <a:effectLst/>
                        </a:rPr>
                        <a:t>UPOZNAJTE SE SA ZAKONSKIM OBAVEZAMA I RODNIM POLITIKAMA 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2943">
                <a:tc>
                  <a:txBody>
                    <a:bodyPr/>
                    <a:lstStyle/>
                    <a:p>
                      <a:pPr marL="0" marR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sr-Latn-RS" sz="2000">
                          <a:effectLst/>
                        </a:rPr>
                        <a:t>KORAK B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sr-Latn-RS" sz="2000" b="0" dirty="0">
                          <a:effectLst/>
                        </a:rPr>
                        <a:t>ORGANIZUJTE PRVI RADNI SASTANAK BUDUĆEG TIMA ILI GRUPE ZA RODNO ODGOVORNO BUDŽETIRANJE PRI JLS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34415">
                <a:tc>
                  <a:txBody>
                    <a:bodyPr/>
                    <a:lstStyle/>
                    <a:p>
                      <a:pPr marL="0" marR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sr-Latn-RS" sz="2000">
                          <a:effectLst/>
                        </a:rPr>
                        <a:t>KORAK C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sr-Latn-RS" sz="2000" b="0" dirty="0">
                          <a:solidFill>
                            <a:schemeClr val="tx1"/>
                          </a:solidFill>
                          <a:effectLst/>
                        </a:rPr>
                        <a:t>PRIPREMITE PLAN POSTUPNOG UVOĐENJA RODNO ODGOVORNOG BUDŽETIRANJA I INCIJALNO UPUTSTVO ZA BUDŽETSKE KORISNIKE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2943">
                <a:tc>
                  <a:txBody>
                    <a:bodyPr/>
                    <a:lstStyle/>
                    <a:p>
                      <a:pPr marL="0" marR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sr-Latn-RS" sz="2000">
                          <a:effectLst/>
                        </a:rPr>
                        <a:t>KORAK D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sr-Latn-RS" sz="2000" b="0" dirty="0">
                          <a:effectLst/>
                        </a:rPr>
                        <a:t>ORGANIZUJTE PRVI SASTANAK RADNE GRUPE, INFORMIŠITE KORISNIKE I PRUŽITE IM PODRŠKU ZA RAD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34415">
                <a:tc>
                  <a:txBody>
                    <a:bodyPr/>
                    <a:lstStyle/>
                    <a:p>
                      <a:pPr marL="0" marR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sr-Latn-RS" sz="2000">
                          <a:effectLst/>
                        </a:rPr>
                        <a:t>KORAK E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sr-Latn-RS" sz="2000" b="0" dirty="0">
                          <a:effectLst/>
                        </a:rPr>
                        <a:t>PRILIKOM IZRADE UPUTSTVA ZA PRIPREMU BUDŽETA ZA NAREDNU GODINU PONOVITE UPUTSTVO O PRIMENI ROB-A IZ MARTA TEKUĆE GODINE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82943">
                <a:tc>
                  <a:txBody>
                    <a:bodyPr/>
                    <a:lstStyle/>
                    <a:p>
                      <a:pPr marL="0" marR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sr-Latn-RS" sz="2000">
                          <a:effectLst/>
                        </a:rPr>
                        <a:t>KORAK F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900"/>
                        </a:spcAft>
                      </a:pPr>
                      <a:r>
                        <a:rPr lang="sr-Latn-RS" sz="2000" b="0" dirty="0">
                          <a:effectLst/>
                        </a:rPr>
                        <a:t>PRATITE PRIMENU I IZVEŠTAVANJE PO PROGRAMSKIM SMERNICAMA I PO ROB CILJEVIMA I POKAZATELJIMA UČINKA</a:t>
                      </a:r>
                      <a:endParaRPr lang="en-US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sr-Latn-RS" b="1" dirty="0" smtClean="0">
                <a:latin typeface="Segoe UI" pitchFamily="34" charset="0"/>
                <a:cs typeface="Segoe UI" pitchFamily="34" charset="0"/>
              </a:rPr>
              <a:t>KAKO DA RADIMO</a:t>
            </a:r>
            <a:endParaRPr lang="en-US" b="1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0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3167</TotalTime>
  <Words>694</Words>
  <Application>Microsoft Office PowerPoint</Application>
  <PresentationFormat>On-screen Show (4:3)</PresentationFormat>
  <Paragraphs>85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Lokalna samouprava</vt:lpstr>
      <vt:lpstr>Rodno odgovorno budžetiranje</vt:lpstr>
      <vt:lpstr>O ROB</vt:lpstr>
      <vt:lpstr>ROB u zakonu - podsetnik</vt:lpstr>
      <vt:lpstr>Preduslovi za uspešnu primenu </vt:lpstr>
      <vt:lpstr>PowerPoint Presentation</vt:lpstr>
      <vt:lpstr>PowerPoint Presentation</vt:lpstr>
      <vt:lpstr>KAKO DA RADIMO</vt:lpstr>
      <vt:lpstr>Ključne aktivnosti tokom godine</vt:lpstr>
      <vt:lpstr>PLAN postupnog uvođenja</vt:lpstr>
      <vt:lpstr>PowerPoint Presentation</vt:lpstr>
      <vt:lpstr>PowerPoint Presentation</vt:lpstr>
      <vt:lpstr>Program 15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Usklađivanje rodnih i resornih politika/nadležnosti u procesu planiranja, izvršenja, praćenja i izveštavanja budžeta</dc:title>
  <dc:creator>Aleksandra</dc:creator>
  <cp:lastModifiedBy>Aleksandra</cp:lastModifiedBy>
  <cp:revision>48</cp:revision>
  <dcterms:created xsi:type="dcterms:W3CDTF">2018-05-08T13:30:14Z</dcterms:created>
  <dcterms:modified xsi:type="dcterms:W3CDTF">2019-04-19T06:27:57Z</dcterms:modified>
</cp:coreProperties>
</file>