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95410B7-4460-423A-9999-EB31BD042944}" type="datetimeFigureOut">
              <a:rPr lang="sr-Latn-RS" smtClean="0"/>
              <a:t>30.5.2021.</a:t>
            </a:fld>
            <a:endParaRPr lang="sr-Latn-RS"/>
          </a:p>
        </p:txBody>
      </p:sp>
      <p:sp>
        <p:nvSpPr>
          <p:cNvPr id="5" name="Footer Placeholder 4"/>
          <p:cNvSpPr>
            <a:spLocks noGrp="1"/>
          </p:cNvSpPr>
          <p:nvPr>
            <p:ph type="ftr" sz="quarter" idx="11"/>
          </p:nvPr>
        </p:nvSpPr>
        <p:spPr/>
        <p:txBody>
          <a:bodyPr/>
          <a:lstStyle/>
          <a:p>
            <a:endParaRPr lang="sr-Latn-R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40B964F-FA64-4EDF-83DE-788B41DF6A78}" type="slidenum">
              <a:rPr lang="sr-Latn-RS" smtClean="0"/>
              <a:t>‹#›</a:t>
            </a:fld>
            <a:endParaRPr lang="sr-Latn-RS"/>
          </a:p>
        </p:txBody>
      </p:sp>
    </p:spTree>
    <p:extLst>
      <p:ext uri="{BB962C8B-B14F-4D97-AF65-F5344CB8AC3E}">
        <p14:creationId xmlns:p14="http://schemas.microsoft.com/office/powerpoint/2010/main" val="3558583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5410B7-4460-423A-9999-EB31BD042944}" type="datetimeFigureOut">
              <a:rPr lang="sr-Latn-RS" smtClean="0"/>
              <a:t>30.5.2021.</a:t>
            </a:fld>
            <a:endParaRPr lang="sr-Latn-RS"/>
          </a:p>
        </p:txBody>
      </p:sp>
      <p:sp>
        <p:nvSpPr>
          <p:cNvPr id="5" name="Footer Placeholder 4"/>
          <p:cNvSpPr>
            <a:spLocks noGrp="1"/>
          </p:cNvSpPr>
          <p:nvPr>
            <p:ph type="ftr" sz="quarter" idx="11"/>
          </p:nvPr>
        </p:nvSpPr>
        <p:spPr/>
        <p:txBody>
          <a:bodyPr/>
          <a:lstStyle/>
          <a:p>
            <a:endParaRPr lang="sr-Latn-R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0B964F-FA64-4EDF-83DE-788B41DF6A78}" type="slidenum">
              <a:rPr lang="sr-Latn-RS" smtClean="0"/>
              <a:t>‹#›</a:t>
            </a:fld>
            <a:endParaRPr lang="sr-Latn-RS"/>
          </a:p>
        </p:txBody>
      </p:sp>
    </p:spTree>
    <p:extLst>
      <p:ext uri="{BB962C8B-B14F-4D97-AF65-F5344CB8AC3E}">
        <p14:creationId xmlns:p14="http://schemas.microsoft.com/office/powerpoint/2010/main" val="1566230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5410B7-4460-423A-9999-EB31BD042944}" type="datetimeFigureOut">
              <a:rPr lang="sr-Latn-RS" smtClean="0"/>
              <a:t>30.5.2021.</a:t>
            </a:fld>
            <a:endParaRPr lang="sr-Latn-RS"/>
          </a:p>
        </p:txBody>
      </p:sp>
      <p:sp>
        <p:nvSpPr>
          <p:cNvPr id="5" name="Footer Placeholder 4"/>
          <p:cNvSpPr>
            <a:spLocks noGrp="1"/>
          </p:cNvSpPr>
          <p:nvPr>
            <p:ph type="ftr" sz="quarter" idx="11"/>
          </p:nvPr>
        </p:nvSpPr>
        <p:spPr/>
        <p:txBody>
          <a:bodyPr/>
          <a:lstStyle/>
          <a:p>
            <a:endParaRPr lang="sr-Latn-R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0B964F-FA64-4EDF-83DE-788B41DF6A78}" type="slidenum">
              <a:rPr lang="sr-Latn-RS" smtClean="0"/>
              <a:t>‹#›</a:t>
            </a:fld>
            <a:endParaRPr lang="sr-Latn-R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8114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295410B7-4460-423A-9999-EB31BD042944}" type="datetimeFigureOut">
              <a:rPr lang="sr-Latn-RS" smtClean="0"/>
              <a:t>30.5.2021.</a:t>
            </a:fld>
            <a:endParaRPr lang="sr-Latn-RS"/>
          </a:p>
        </p:txBody>
      </p:sp>
      <p:sp>
        <p:nvSpPr>
          <p:cNvPr id="6" name="Footer Placeholder 5"/>
          <p:cNvSpPr>
            <a:spLocks noGrp="1"/>
          </p:cNvSpPr>
          <p:nvPr>
            <p:ph type="ftr" sz="quarter" idx="11"/>
          </p:nvPr>
        </p:nvSpPr>
        <p:spPr/>
        <p:txBody>
          <a:bodyPr/>
          <a:lstStyle/>
          <a:p>
            <a:endParaRPr lang="sr-Latn-R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0B964F-FA64-4EDF-83DE-788B41DF6A78}" type="slidenum">
              <a:rPr lang="sr-Latn-RS" smtClean="0"/>
              <a:t>‹#›</a:t>
            </a:fld>
            <a:endParaRPr lang="sr-Latn-RS"/>
          </a:p>
        </p:txBody>
      </p:sp>
    </p:spTree>
    <p:extLst>
      <p:ext uri="{BB962C8B-B14F-4D97-AF65-F5344CB8AC3E}">
        <p14:creationId xmlns:p14="http://schemas.microsoft.com/office/powerpoint/2010/main" val="1492522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295410B7-4460-423A-9999-EB31BD042944}" type="datetimeFigureOut">
              <a:rPr lang="sr-Latn-RS" smtClean="0"/>
              <a:t>30.5.2021.</a:t>
            </a:fld>
            <a:endParaRPr lang="sr-Latn-RS"/>
          </a:p>
        </p:txBody>
      </p:sp>
      <p:sp>
        <p:nvSpPr>
          <p:cNvPr id="6" name="Footer Placeholder 5"/>
          <p:cNvSpPr>
            <a:spLocks noGrp="1"/>
          </p:cNvSpPr>
          <p:nvPr>
            <p:ph type="ftr" sz="quarter" idx="11"/>
          </p:nvPr>
        </p:nvSpPr>
        <p:spPr/>
        <p:txBody>
          <a:bodyPr/>
          <a:lstStyle/>
          <a:p>
            <a:endParaRPr lang="sr-Latn-R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0B964F-FA64-4EDF-83DE-788B41DF6A78}" type="slidenum">
              <a:rPr lang="sr-Latn-RS" smtClean="0"/>
              <a:t>‹#›</a:t>
            </a:fld>
            <a:endParaRPr lang="sr-Latn-R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8679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295410B7-4460-423A-9999-EB31BD042944}" type="datetimeFigureOut">
              <a:rPr lang="sr-Latn-RS" smtClean="0"/>
              <a:t>30.5.2021.</a:t>
            </a:fld>
            <a:endParaRPr lang="sr-Latn-RS"/>
          </a:p>
        </p:txBody>
      </p:sp>
      <p:sp>
        <p:nvSpPr>
          <p:cNvPr id="6" name="Footer Placeholder 5"/>
          <p:cNvSpPr>
            <a:spLocks noGrp="1"/>
          </p:cNvSpPr>
          <p:nvPr>
            <p:ph type="ftr" sz="quarter" idx="11"/>
          </p:nvPr>
        </p:nvSpPr>
        <p:spPr/>
        <p:txBody>
          <a:bodyPr/>
          <a:lstStyle/>
          <a:p>
            <a:endParaRPr lang="sr-Latn-R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0B964F-FA64-4EDF-83DE-788B41DF6A78}" type="slidenum">
              <a:rPr lang="sr-Latn-RS" smtClean="0"/>
              <a:t>‹#›</a:t>
            </a:fld>
            <a:endParaRPr lang="sr-Latn-RS"/>
          </a:p>
        </p:txBody>
      </p:sp>
    </p:spTree>
    <p:extLst>
      <p:ext uri="{BB962C8B-B14F-4D97-AF65-F5344CB8AC3E}">
        <p14:creationId xmlns:p14="http://schemas.microsoft.com/office/powerpoint/2010/main" val="3236873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5410B7-4460-423A-9999-EB31BD042944}" type="datetimeFigureOut">
              <a:rPr lang="sr-Latn-RS" smtClean="0"/>
              <a:t>30.5.2021.</a:t>
            </a:fld>
            <a:endParaRPr lang="sr-Latn-RS"/>
          </a:p>
        </p:txBody>
      </p:sp>
      <p:sp>
        <p:nvSpPr>
          <p:cNvPr id="5" name="Footer Placeholder 4"/>
          <p:cNvSpPr>
            <a:spLocks noGrp="1"/>
          </p:cNvSpPr>
          <p:nvPr>
            <p:ph type="ftr" sz="quarter" idx="11"/>
          </p:nvPr>
        </p:nvSpPr>
        <p:spPr/>
        <p:txBody>
          <a:bodyPr/>
          <a:lstStyle/>
          <a:p>
            <a:endParaRPr lang="sr-Latn-R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0B964F-FA64-4EDF-83DE-788B41DF6A78}" type="slidenum">
              <a:rPr lang="sr-Latn-RS" smtClean="0"/>
              <a:t>‹#›</a:t>
            </a:fld>
            <a:endParaRPr lang="sr-Latn-RS"/>
          </a:p>
        </p:txBody>
      </p:sp>
    </p:spTree>
    <p:extLst>
      <p:ext uri="{BB962C8B-B14F-4D97-AF65-F5344CB8AC3E}">
        <p14:creationId xmlns:p14="http://schemas.microsoft.com/office/powerpoint/2010/main" val="3491758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5410B7-4460-423A-9999-EB31BD042944}" type="datetimeFigureOut">
              <a:rPr lang="sr-Latn-RS" smtClean="0"/>
              <a:t>30.5.2021.</a:t>
            </a:fld>
            <a:endParaRPr lang="sr-Latn-RS"/>
          </a:p>
        </p:txBody>
      </p:sp>
      <p:sp>
        <p:nvSpPr>
          <p:cNvPr id="5" name="Footer Placeholder 4"/>
          <p:cNvSpPr>
            <a:spLocks noGrp="1"/>
          </p:cNvSpPr>
          <p:nvPr>
            <p:ph type="ftr" sz="quarter" idx="11"/>
          </p:nvPr>
        </p:nvSpPr>
        <p:spPr/>
        <p:txBody>
          <a:bodyPr/>
          <a:lstStyle/>
          <a:p>
            <a:endParaRPr lang="sr-Latn-R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0B964F-FA64-4EDF-83DE-788B41DF6A78}" type="slidenum">
              <a:rPr lang="sr-Latn-RS" smtClean="0"/>
              <a:t>‹#›</a:t>
            </a:fld>
            <a:endParaRPr lang="sr-Latn-RS"/>
          </a:p>
        </p:txBody>
      </p:sp>
    </p:spTree>
    <p:extLst>
      <p:ext uri="{BB962C8B-B14F-4D97-AF65-F5344CB8AC3E}">
        <p14:creationId xmlns:p14="http://schemas.microsoft.com/office/powerpoint/2010/main" val="3062144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5410B7-4460-423A-9999-EB31BD042944}" type="datetimeFigureOut">
              <a:rPr lang="sr-Latn-RS" smtClean="0"/>
              <a:t>30.5.2021.</a:t>
            </a:fld>
            <a:endParaRPr lang="sr-Latn-RS"/>
          </a:p>
        </p:txBody>
      </p:sp>
      <p:sp>
        <p:nvSpPr>
          <p:cNvPr id="5" name="Footer Placeholder 4"/>
          <p:cNvSpPr>
            <a:spLocks noGrp="1"/>
          </p:cNvSpPr>
          <p:nvPr>
            <p:ph type="ftr" sz="quarter" idx="11"/>
          </p:nvPr>
        </p:nvSpPr>
        <p:spPr/>
        <p:txBody>
          <a:bodyPr/>
          <a:lstStyle/>
          <a:p>
            <a:endParaRPr lang="sr-Latn-R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0B964F-FA64-4EDF-83DE-788B41DF6A78}" type="slidenum">
              <a:rPr lang="sr-Latn-RS" smtClean="0"/>
              <a:t>‹#›</a:t>
            </a:fld>
            <a:endParaRPr lang="sr-Latn-RS"/>
          </a:p>
        </p:txBody>
      </p:sp>
    </p:spTree>
    <p:extLst>
      <p:ext uri="{BB962C8B-B14F-4D97-AF65-F5344CB8AC3E}">
        <p14:creationId xmlns:p14="http://schemas.microsoft.com/office/powerpoint/2010/main" val="2405869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5410B7-4460-423A-9999-EB31BD042944}" type="datetimeFigureOut">
              <a:rPr lang="sr-Latn-RS" smtClean="0"/>
              <a:t>30.5.2021.</a:t>
            </a:fld>
            <a:endParaRPr lang="sr-Latn-RS"/>
          </a:p>
        </p:txBody>
      </p:sp>
      <p:sp>
        <p:nvSpPr>
          <p:cNvPr id="5" name="Footer Placeholder 4"/>
          <p:cNvSpPr>
            <a:spLocks noGrp="1"/>
          </p:cNvSpPr>
          <p:nvPr>
            <p:ph type="ftr" sz="quarter" idx="11"/>
          </p:nvPr>
        </p:nvSpPr>
        <p:spPr/>
        <p:txBody>
          <a:bodyPr/>
          <a:lstStyle/>
          <a:p>
            <a:endParaRPr lang="sr-Latn-R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0B964F-FA64-4EDF-83DE-788B41DF6A78}" type="slidenum">
              <a:rPr lang="sr-Latn-RS" smtClean="0"/>
              <a:t>‹#›</a:t>
            </a:fld>
            <a:endParaRPr lang="sr-Latn-RS"/>
          </a:p>
        </p:txBody>
      </p:sp>
    </p:spTree>
    <p:extLst>
      <p:ext uri="{BB962C8B-B14F-4D97-AF65-F5344CB8AC3E}">
        <p14:creationId xmlns:p14="http://schemas.microsoft.com/office/powerpoint/2010/main" val="798012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5410B7-4460-423A-9999-EB31BD042944}" type="datetimeFigureOut">
              <a:rPr lang="sr-Latn-RS" smtClean="0"/>
              <a:t>30.5.2021.</a:t>
            </a:fld>
            <a:endParaRPr lang="sr-Latn-RS"/>
          </a:p>
        </p:txBody>
      </p:sp>
      <p:sp>
        <p:nvSpPr>
          <p:cNvPr id="6" name="Footer Placeholder 5"/>
          <p:cNvSpPr>
            <a:spLocks noGrp="1"/>
          </p:cNvSpPr>
          <p:nvPr>
            <p:ph type="ftr" sz="quarter" idx="11"/>
          </p:nvPr>
        </p:nvSpPr>
        <p:spPr/>
        <p:txBody>
          <a:bodyPr/>
          <a:lstStyle/>
          <a:p>
            <a:endParaRPr lang="sr-Latn-R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40B964F-FA64-4EDF-83DE-788B41DF6A78}" type="slidenum">
              <a:rPr lang="sr-Latn-RS" smtClean="0"/>
              <a:t>‹#›</a:t>
            </a:fld>
            <a:endParaRPr lang="sr-Latn-RS"/>
          </a:p>
        </p:txBody>
      </p:sp>
    </p:spTree>
    <p:extLst>
      <p:ext uri="{BB962C8B-B14F-4D97-AF65-F5344CB8AC3E}">
        <p14:creationId xmlns:p14="http://schemas.microsoft.com/office/powerpoint/2010/main" val="4187997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5410B7-4460-423A-9999-EB31BD042944}" type="datetimeFigureOut">
              <a:rPr lang="sr-Latn-RS" smtClean="0"/>
              <a:t>30.5.2021.</a:t>
            </a:fld>
            <a:endParaRPr lang="sr-Latn-RS"/>
          </a:p>
        </p:txBody>
      </p:sp>
      <p:sp>
        <p:nvSpPr>
          <p:cNvPr id="8" name="Footer Placeholder 7"/>
          <p:cNvSpPr>
            <a:spLocks noGrp="1"/>
          </p:cNvSpPr>
          <p:nvPr>
            <p:ph type="ftr" sz="quarter" idx="11"/>
          </p:nvPr>
        </p:nvSpPr>
        <p:spPr/>
        <p:txBody>
          <a:bodyPr/>
          <a:lstStyle/>
          <a:p>
            <a:endParaRPr lang="sr-Latn-R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40B964F-FA64-4EDF-83DE-788B41DF6A78}" type="slidenum">
              <a:rPr lang="sr-Latn-RS" smtClean="0"/>
              <a:t>‹#›</a:t>
            </a:fld>
            <a:endParaRPr lang="sr-Latn-RS"/>
          </a:p>
        </p:txBody>
      </p:sp>
    </p:spTree>
    <p:extLst>
      <p:ext uri="{BB962C8B-B14F-4D97-AF65-F5344CB8AC3E}">
        <p14:creationId xmlns:p14="http://schemas.microsoft.com/office/powerpoint/2010/main" val="267508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95410B7-4460-423A-9999-EB31BD042944}" type="datetimeFigureOut">
              <a:rPr lang="sr-Latn-RS" smtClean="0"/>
              <a:t>30.5.2021.</a:t>
            </a:fld>
            <a:endParaRPr lang="sr-Latn-RS"/>
          </a:p>
        </p:txBody>
      </p:sp>
      <p:sp>
        <p:nvSpPr>
          <p:cNvPr id="4" name="Footer Placeholder 3"/>
          <p:cNvSpPr>
            <a:spLocks noGrp="1"/>
          </p:cNvSpPr>
          <p:nvPr>
            <p:ph type="ftr" sz="quarter" idx="11"/>
          </p:nvPr>
        </p:nvSpPr>
        <p:spPr/>
        <p:txBody>
          <a:bodyPr/>
          <a:lstStyle/>
          <a:p>
            <a:endParaRPr lang="sr-Latn-R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40B964F-FA64-4EDF-83DE-788B41DF6A78}" type="slidenum">
              <a:rPr lang="sr-Latn-RS" smtClean="0"/>
              <a:t>‹#›</a:t>
            </a:fld>
            <a:endParaRPr lang="sr-Latn-RS"/>
          </a:p>
        </p:txBody>
      </p:sp>
    </p:spTree>
    <p:extLst>
      <p:ext uri="{BB962C8B-B14F-4D97-AF65-F5344CB8AC3E}">
        <p14:creationId xmlns:p14="http://schemas.microsoft.com/office/powerpoint/2010/main" val="2345516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410B7-4460-423A-9999-EB31BD042944}" type="datetimeFigureOut">
              <a:rPr lang="sr-Latn-RS" smtClean="0"/>
              <a:t>30.5.2021.</a:t>
            </a:fld>
            <a:endParaRPr lang="sr-Latn-RS"/>
          </a:p>
        </p:txBody>
      </p:sp>
      <p:sp>
        <p:nvSpPr>
          <p:cNvPr id="3" name="Footer Placeholder 2"/>
          <p:cNvSpPr>
            <a:spLocks noGrp="1"/>
          </p:cNvSpPr>
          <p:nvPr>
            <p:ph type="ftr" sz="quarter" idx="11"/>
          </p:nvPr>
        </p:nvSpPr>
        <p:spPr/>
        <p:txBody>
          <a:bodyPr/>
          <a:lstStyle/>
          <a:p>
            <a:endParaRPr lang="sr-Latn-R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40B964F-FA64-4EDF-83DE-788B41DF6A78}" type="slidenum">
              <a:rPr lang="sr-Latn-RS" smtClean="0"/>
              <a:t>‹#›</a:t>
            </a:fld>
            <a:endParaRPr lang="sr-Latn-RS"/>
          </a:p>
        </p:txBody>
      </p:sp>
    </p:spTree>
    <p:extLst>
      <p:ext uri="{BB962C8B-B14F-4D97-AF65-F5344CB8AC3E}">
        <p14:creationId xmlns:p14="http://schemas.microsoft.com/office/powerpoint/2010/main" val="2930901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5410B7-4460-423A-9999-EB31BD042944}" type="datetimeFigureOut">
              <a:rPr lang="sr-Latn-RS" smtClean="0"/>
              <a:t>30.5.2021.</a:t>
            </a:fld>
            <a:endParaRPr lang="sr-Latn-RS"/>
          </a:p>
        </p:txBody>
      </p:sp>
      <p:sp>
        <p:nvSpPr>
          <p:cNvPr id="6" name="Footer Placeholder 5"/>
          <p:cNvSpPr>
            <a:spLocks noGrp="1"/>
          </p:cNvSpPr>
          <p:nvPr>
            <p:ph type="ftr" sz="quarter" idx="11"/>
          </p:nvPr>
        </p:nvSpPr>
        <p:spPr/>
        <p:txBody>
          <a:bodyPr/>
          <a:lstStyle/>
          <a:p>
            <a:endParaRPr lang="sr-Latn-R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40B964F-FA64-4EDF-83DE-788B41DF6A78}" type="slidenum">
              <a:rPr lang="sr-Latn-RS" smtClean="0"/>
              <a:t>‹#›</a:t>
            </a:fld>
            <a:endParaRPr lang="sr-Latn-RS"/>
          </a:p>
        </p:txBody>
      </p:sp>
    </p:spTree>
    <p:extLst>
      <p:ext uri="{BB962C8B-B14F-4D97-AF65-F5344CB8AC3E}">
        <p14:creationId xmlns:p14="http://schemas.microsoft.com/office/powerpoint/2010/main" val="2149499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5410B7-4460-423A-9999-EB31BD042944}" type="datetimeFigureOut">
              <a:rPr lang="sr-Latn-RS" smtClean="0"/>
              <a:t>30.5.2021.</a:t>
            </a:fld>
            <a:endParaRPr lang="sr-Latn-RS"/>
          </a:p>
        </p:txBody>
      </p:sp>
      <p:sp>
        <p:nvSpPr>
          <p:cNvPr id="6" name="Footer Placeholder 5"/>
          <p:cNvSpPr>
            <a:spLocks noGrp="1"/>
          </p:cNvSpPr>
          <p:nvPr>
            <p:ph type="ftr" sz="quarter" idx="11"/>
          </p:nvPr>
        </p:nvSpPr>
        <p:spPr/>
        <p:txBody>
          <a:bodyPr/>
          <a:lstStyle/>
          <a:p>
            <a:endParaRPr lang="sr-Latn-R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0B964F-FA64-4EDF-83DE-788B41DF6A78}" type="slidenum">
              <a:rPr lang="sr-Latn-RS" smtClean="0"/>
              <a:t>‹#›</a:t>
            </a:fld>
            <a:endParaRPr lang="sr-Latn-RS"/>
          </a:p>
        </p:txBody>
      </p:sp>
    </p:spTree>
    <p:extLst>
      <p:ext uri="{BB962C8B-B14F-4D97-AF65-F5344CB8AC3E}">
        <p14:creationId xmlns:p14="http://schemas.microsoft.com/office/powerpoint/2010/main" val="1293637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95410B7-4460-423A-9999-EB31BD042944}" type="datetimeFigureOut">
              <a:rPr lang="sr-Latn-RS" smtClean="0"/>
              <a:t>30.5.2021.</a:t>
            </a:fld>
            <a:endParaRPr lang="sr-Latn-R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r-Latn-R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40B964F-FA64-4EDF-83DE-788B41DF6A78}" type="slidenum">
              <a:rPr lang="sr-Latn-RS" smtClean="0"/>
              <a:t>‹#›</a:t>
            </a:fld>
            <a:endParaRPr lang="sr-Latn-RS"/>
          </a:p>
        </p:txBody>
      </p:sp>
    </p:spTree>
    <p:extLst>
      <p:ext uri="{BB962C8B-B14F-4D97-AF65-F5344CB8AC3E}">
        <p14:creationId xmlns:p14="http://schemas.microsoft.com/office/powerpoint/2010/main" val="3804166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507776"/>
          </a:xfrm>
        </p:spPr>
        <p:txBody>
          <a:bodyPr>
            <a:normAutofit fontScale="90000"/>
          </a:bodyPr>
          <a:lstStyle/>
          <a:p>
            <a:pPr algn="ctr"/>
            <a:r>
              <a:rPr lang="sr-Latn-RS" b="1" dirty="0" smtClean="0">
                <a:latin typeface="Times New Roman" panose="02020603050405020304" pitchFamily="18" charset="0"/>
                <a:cs typeface="Times New Roman" panose="02020603050405020304" pitchFamily="18" charset="0"/>
              </a:rPr>
              <a:t>НАДЗОР НАД ПРИМЕНОМ ЗАКОНА О СТАНОВАЊУ И ОДРЖАВАЊУ ЗГРАДА </a:t>
            </a:r>
            <a:r>
              <a:rPr lang="sr-Cyrl-RS" b="1" dirty="0" smtClean="0">
                <a:latin typeface="Times New Roman" panose="02020603050405020304" pitchFamily="18" charset="0"/>
                <a:cs typeface="Times New Roman" panose="02020603050405020304" pitchFamily="18" charset="0"/>
              </a:rPr>
              <a:t/>
            </a:r>
            <a:br>
              <a:rPr lang="sr-Cyrl-RS" b="1" dirty="0" smtClean="0">
                <a:latin typeface="Times New Roman" panose="02020603050405020304" pitchFamily="18" charset="0"/>
                <a:cs typeface="Times New Roman" panose="02020603050405020304" pitchFamily="18" charset="0"/>
              </a:rPr>
            </a:br>
            <a:r>
              <a:rPr lang="sr-Cyrl-RS" b="1" dirty="0" smtClean="0">
                <a:latin typeface="Times New Roman" panose="02020603050405020304" pitchFamily="18" charset="0"/>
                <a:cs typeface="Times New Roman" panose="02020603050405020304" pitchFamily="18" charset="0"/>
              </a:rPr>
              <a:t/>
            </a:r>
            <a:br>
              <a:rPr lang="sr-Cyrl-RS" b="1" dirty="0" smtClean="0">
                <a:latin typeface="Times New Roman" panose="02020603050405020304" pitchFamily="18" charset="0"/>
                <a:cs typeface="Times New Roman" panose="02020603050405020304" pitchFamily="18" charset="0"/>
              </a:rPr>
            </a:br>
            <a:r>
              <a:rPr lang="sr-Latn-RS" sz="3600" b="1" dirty="0" smtClean="0">
                <a:latin typeface="Times New Roman" panose="02020603050405020304" pitchFamily="18" charset="0"/>
                <a:cs typeface="Times New Roman" panose="02020603050405020304" pitchFamily="18" charset="0"/>
              </a:rPr>
              <a:t>НАЈЧЕШЋИ ПРОБЛЕМИ И ДИЛЕМЕ ИНСПЕКТОРА</a:t>
            </a:r>
            <a:endParaRPr lang="sr-Latn-R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2589213" y="5255050"/>
            <a:ext cx="8915399" cy="1126283"/>
          </a:xfrm>
        </p:spPr>
        <p:txBody>
          <a:bodyPr>
            <a:normAutofit lnSpcReduction="10000"/>
          </a:bodyPr>
          <a:lstStyle/>
          <a:p>
            <a:pPr algn="ctr"/>
            <a:r>
              <a:rPr lang="sr-Cyrl-RS" dirty="0" smtClean="0">
                <a:latin typeface="Times New Roman" panose="02020603050405020304" pitchFamily="18" charset="0"/>
                <a:cs typeface="Times New Roman" panose="02020603050405020304" pitchFamily="18" charset="0"/>
              </a:rPr>
              <a:t>Ивана Глигоријевић, мастер правник</a:t>
            </a:r>
          </a:p>
          <a:p>
            <a:pPr algn="ctr"/>
            <a:endParaRPr lang="sr-Cyrl-RS" dirty="0" smtClean="0">
              <a:latin typeface="Times New Roman" panose="02020603050405020304" pitchFamily="18" charset="0"/>
              <a:cs typeface="Times New Roman" panose="02020603050405020304" pitchFamily="18" charset="0"/>
            </a:endParaRPr>
          </a:p>
          <a:p>
            <a:pPr algn="ctr"/>
            <a:r>
              <a:rPr lang="sr-Cyrl-RS" dirty="0" smtClean="0">
                <a:latin typeface="Times New Roman" panose="02020603050405020304" pitchFamily="18" charset="0"/>
                <a:cs typeface="Times New Roman" panose="02020603050405020304" pitchFamily="18" charset="0"/>
              </a:rPr>
              <a:t>Београд, 2021. година</a:t>
            </a:r>
            <a:endParaRPr lang="sr-Latn-R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283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402031"/>
            <a:ext cx="8911687" cy="2978899"/>
          </a:xfrm>
        </p:spPr>
        <p:txBody>
          <a:bodyPr>
            <a:normAutofit fontScale="90000"/>
          </a:bodyPr>
          <a:lstStyle/>
          <a:p>
            <a:pPr lvl="0"/>
            <a:r>
              <a:rPr lang="sr-Cyrl-RS" dirty="0">
                <a:latin typeface="Times New Roman" panose="02020603050405020304" pitchFamily="18" charset="0"/>
                <a:cs typeface="Times New Roman" panose="02020603050405020304" pitchFamily="18" charset="0"/>
              </a:rPr>
              <a:t>К</a:t>
            </a:r>
            <a:r>
              <a:rPr lang="sr-Cyrl-RS" dirty="0" smtClean="0">
                <a:latin typeface="Times New Roman" panose="02020603050405020304" pitchFamily="18" charset="0"/>
                <a:cs typeface="Times New Roman" panose="02020603050405020304" pitchFamily="18" charset="0"/>
              </a:rPr>
              <a:t>омунални </a:t>
            </a:r>
            <a:r>
              <a:rPr lang="sr-Cyrl-RS" dirty="0">
                <a:latin typeface="Times New Roman" panose="02020603050405020304" pitchFamily="18" charset="0"/>
                <a:cs typeface="Times New Roman" panose="02020603050405020304" pitchFamily="18" charset="0"/>
              </a:rPr>
              <a:t>инспектор јединице локалне самоуправе има право и обавезу </a:t>
            </a:r>
            <a:r>
              <a:rPr lang="sr-Cyrl-RS" dirty="0" smtClean="0">
                <a:latin typeface="Times New Roman" panose="02020603050405020304" pitchFamily="18" charset="0"/>
                <a:cs typeface="Times New Roman" panose="02020603050405020304" pitchFamily="18" charset="0"/>
              </a:rPr>
              <a:t>да </a:t>
            </a:r>
            <a:r>
              <a:rPr lang="sr-Cyrl-RS" dirty="0">
                <a:latin typeface="Times New Roman" panose="02020603050405020304" pitchFamily="18" charset="0"/>
                <a:cs typeface="Times New Roman" panose="02020603050405020304" pitchFamily="18" charset="0"/>
              </a:rPr>
              <a:t>проверава да ли организатор професионалног управљања испуњава услове из члана 51. овог </a:t>
            </a:r>
            <a:r>
              <a:rPr lang="sr-Cyrl-RS" dirty="0" smtClean="0">
                <a:latin typeface="Times New Roman" panose="02020603050405020304" pitchFamily="18" charset="0"/>
                <a:cs typeface="Times New Roman" panose="02020603050405020304" pitchFamily="18" charset="0"/>
              </a:rPr>
              <a:t>закона (члан 124. став 1. тачка 5.)</a:t>
            </a:r>
            <a:r>
              <a:rPr lang="sr-Latn-RS" dirty="0">
                <a:latin typeface="Times New Roman" panose="02020603050405020304" pitchFamily="18" charset="0"/>
                <a:cs typeface="Times New Roman" panose="02020603050405020304" pitchFamily="18" charset="0"/>
              </a:rPr>
              <a:t/>
            </a:r>
            <a:br>
              <a:rPr lang="sr-Latn-RS" dirty="0">
                <a:latin typeface="Times New Roman" panose="02020603050405020304" pitchFamily="18" charset="0"/>
                <a:cs typeface="Times New Roman" panose="02020603050405020304" pitchFamily="18" charset="0"/>
              </a:rPr>
            </a:br>
            <a:endParaRPr lang="sr-Latn-R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5431808"/>
            <a:ext cx="8915400" cy="479413"/>
          </a:xfrm>
        </p:spPr>
        <p:txBody>
          <a:bodyPr/>
          <a:lstStyle/>
          <a:p>
            <a:endParaRPr lang="sr-Latn-RS" dirty="0"/>
          </a:p>
        </p:txBody>
      </p:sp>
    </p:spTree>
    <p:extLst>
      <p:ext uri="{BB962C8B-B14F-4D97-AF65-F5344CB8AC3E}">
        <p14:creationId xmlns:p14="http://schemas.microsoft.com/office/powerpoint/2010/main" val="22533598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8761" y="1456623"/>
            <a:ext cx="8911687" cy="3606696"/>
          </a:xfrm>
        </p:spPr>
        <p:txBody>
          <a:bodyPr>
            <a:normAutofit/>
          </a:bodyPr>
          <a:lstStyle/>
          <a:p>
            <a:pPr lvl="0"/>
            <a:r>
              <a:rPr lang="sr-Cyrl-RS" dirty="0">
                <a:latin typeface="Times New Roman" panose="02020603050405020304" pitchFamily="18" charset="0"/>
                <a:cs typeface="Times New Roman" panose="02020603050405020304" pitchFamily="18" charset="0"/>
              </a:rPr>
              <a:t>К</a:t>
            </a:r>
            <a:r>
              <a:rPr lang="sr-Cyrl-RS" dirty="0" smtClean="0">
                <a:latin typeface="Times New Roman" panose="02020603050405020304" pitchFamily="18" charset="0"/>
                <a:cs typeface="Times New Roman" panose="02020603050405020304" pitchFamily="18" charset="0"/>
              </a:rPr>
              <a:t>омунални </a:t>
            </a:r>
            <a:r>
              <a:rPr lang="sr-Cyrl-RS" dirty="0">
                <a:latin typeface="Times New Roman" panose="02020603050405020304" pitchFamily="18" charset="0"/>
                <a:cs typeface="Times New Roman" panose="02020603050405020304" pitchFamily="18" charset="0"/>
              </a:rPr>
              <a:t>инспектор јединице локалне самоуправе има право и обавезу </a:t>
            </a:r>
            <a:r>
              <a:rPr lang="sr-Cyrl-RS" dirty="0" smtClean="0">
                <a:latin typeface="Times New Roman" panose="02020603050405020304" pitchFamily="18" charset="0"/>
                <a:cs typeface="Times New Roman" panose="02020603050405020304" pitchFamily="18" charset="0"/>
              </a:rPr>
              <a:t>да </a:t>
            </a:r>
            <a:r>
              <a:rPr lang="sr-Cyrl-RS" dirty="0">
                <a:latin typeface="Times New Roman" panose="02020603050405020304" pitchFamily="18" charset="0"/>
                <a:cs typeface="Times New Roman" panose="02020603050405020304" pitchFamily="18" charset="0"/>
              </a:rPr>
              <a:t>проверава да ли професионални управник испуњава услове из члана 52. овог </a:t>
            </a:r>
            <a:r>
              <a:rPr lang="sr-Cyrl-RS" dirty="0" smtClean="0">
                <a:latin typeface="Times New Roman" panose="02020603050405020304" pitchFamily="18" charset="0"/>
                <a:cs typeface="Times New Roman" panose="02020603050405020304" pitchFamily="18" charset="0"/>
              </a:rPr>
              <a:t>закона (члан 124. став 1. тачка 6.)</a:t>
            </a:r>
            <a:r>
              <a:rPr lang="sr-Latn-RS" dirty="0">
                <a:latin typeface="Times New Roman" panose="02020603050405020304" pitchFamily="18" charset="0"/>
                <a:cs typeface="Times New Roman" panose="02020603050405020304" pitchFamily="18" charset="0"/>
              </a:rPr>
              <a:t/>
            </a:r>
            <a:br>
              <a:rPr lang="sr-Latn-RS" dirty="0">
                <a:latin typeface="Times New Roman" panose="02020603050405020304" pitchFamily="18" charset="0"/>
                <a:cs typeface="Times New Roman" panose="02020603050405020304" pitchFamily="18" charset="0"/>
              </a:rPr>
            </a:br>
            <a:endParaRPr lang="sr-Latn-R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5295331"/>
            <a:ext cx="8915400" cy="615890"/>
          </a:xfrm>
        </p:spPr>
        <p:txBody>
          <a:bodyPr/>
          <a:lstStyle/>
          <a:p>
            <a:endParaRPr lang="sr-Latn-RS" dirty="0"/>
          </a:p>
        </p:txBody>
      </p:sp>
    </p:spTree>
    <p:extLst>
      <p:ext uri="{BB962C8B-B14F-4D97-AF65-F5344CB8AC3E}">
        <p14:creationId xmlns:p14="http://schemas.microsoft.com/office/powerpoint/2010/main" val="38884715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415680"/>
            <a:ext cx="8911687" cy="3620344"/>
          </a:xfrm>
        </p:spPr>
        <p:txBody>
          <a:bodyPr>
            <a:normAutofit fontScale="90000"/>
          </a:bodyPr>
          <a:lstStyle/>
          <a:p>
            <a:pPr lvl="0"/>
            <a:r>
              <a:rPr lang="sr-Cyrl-RS" dirty="0">
                <a:latin typeface="Times New Roman" panose="02020603050405020304" pitchFamily="18" charset="0"/>
                <a:cs typeface="Times New Roman" panose="02020603050405020304" pitchFamily="18" charset="0"/>
              </a:rPr>
              <a:t>К</a:t>
            </a:r>
            <a:r>
              <a:rPr lang="sr-Cyrl-RS" dirty="0" smtClean="0">
                <a:latin typeface="Times New Roman" panose="02020603050405020304" pitchFamily="18" charset="0"/>
                <a:cs typeface="Times New Roman" panose="02020603050405020304" pitchFamily="18" charset="0"/>
              </a:rPr>
              <a:t>омунални </a:t>
            </a:r>
            <a:r>
              <a:rPr lang="sr-Cyrl-RS" dirty="0">
                <a:latin typeface="Times New Roman" panose="02020603050405020304" pitchFamily="18" charset="0"/>
                <a:cs typeface="Times New Roman" panose="02020603050405020304" pitchFamily="18" charset="0"/>
              </a:rPr>
              <a:t>инспектор јединице локалне самоуправе има право и обавезу </a:t>
            </a:r>
            <a:r>
              <a:rPr lang="sr-Cyrl-RS" dirty="0" smtClean="0">
                <a:latin typeface="Times New Roman" panose="02020603050405020304" pitchFamily="18" charset="0"/>
                <a:cs typeface="Times New Roman" panose="02020603050405020304" pitchFamily="18" charset="0"/>
              </a:rPr>
              <a:t>да </a:t>
            </a:r>
            <a:r>
              <a:rPr lang="sr-Cyrl-RS" dirty="0">
                <a:latin typeface="Times New Roman" panose="02020603050405020304" pitchFamily="18" charset="0"/>
                <a:cs typeface="Times New Roman" panose="02020603050405020304" pitchFamily="18" charset="0"/>
              </a:rPr>
              <a:t>проверава да ли професионални управник испуњава обавезе прописане чланом 53. овог закона, односно у складу са донетим правилима власника из члана 17. овог </a:t>
            </a:r>
            <a:r>
              <a:rPr lang="sr-Cyrl-RS" dirty="0" smtClean="0">
                <a:latin typeface="Times New Roman" panose="02020603050405020304" pitchFamily="18" charset="0"/>
                <a:cs typeface="Times New Roman" panose="02020603050405020304" pitchFamily="18" charset="0"/>
              </a:rPr>
              <a:t>закона (члан 124. став 1. тачка 7.)</a:t>
            </a:r>
            <a:r>
              <a:rPr lang="sr-Latn-RS" dirty="0">
                <a:latin typeface="Times New Roman" panose="02020603050405020304" pitchFamily="18" charset="0"/>
                <a:cs typeface="Times New Roman" panose="02020603050405020304" pitchFamily="18" charset="0"/>
              </a:rPr>
              <a:t/>
            </a:r>
            <a:br>
              <a:rPr lang="sr-Latn-RS" dirty="0">
                <a:latin typeface="Times New Roman" panose="02020603050405020304" pitchFamily="18" charset="0"/>
                <a:cs typeface="Times New Roman" panose="02020603050405020304" pitchFamily="18" charset="0"/>
              </a:rPr>
            </a:br>
            <a:endParaRPr lang="sr-Latn-R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4913194"/>
            <a:ext cx="8915400" cy="998028"/>
          </a:xfrm>
        </p:spPr>
        <p:txBody>
          <a:bodyPr/>
          <a:lstStyle/>
          <a:p>
            <a:endParaRPr lang="sr-Latn-RS" dirty="0"/>
          </a:p>
        </p:txBody>
      </p:sp>
    </p:spTree>
    <p:extLst>
      <p:ext uri="{BB962C8B-B14F-4D97-AF65-F5344CB8AC3E}">
        <p14:creationId xmlns:p14="http://schemas.microsoft.com/office/powerpoint/2010/main" val="27252663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8761" y="1329581"/>
            <a:ext cx="8911687" cy="4425562"/>
          </a:xfrm>
        </p:spPr>
        <p:txBody>
          <a:bodyPr>
            <a:normAutofit fontScale="90000"/>
          </a:bodyPr>
          <a:lstStyle/>
          <a:p>
            <a:pPr lvl="0"/>
            <a:r>
              <a:rPr lang="sr-Cyrl-RS" dirty="0">
                <a:latin typeface="Times New Roman" panose="02020603050405020304" pitchFamily="18" charset="0"/>
                <a:cs typeface="Times New Roman" panose="02020603050405020304" pitchFamily="18" charset="0"/>
              </a:rPr>
              <a:t>К</a:t>
            </a:r>
            <a:r>
              <a:rPr lang="sr-Cyrl-RS" dirty="0" smtClean="0">
                <a:latin typeface="Times New Roman" panose="02020603050405020304" pitchFamily="18" charset="0"/>
                <a:cs typeface="Times New Roman" panose="02020603050405020304" pitchFamily="18" charset="0"/>
              </a:rPr>
              <a:t>омунални </a:t>
            </a:r>
            <a:r>
              <a:rPr lang="sr-Cyrl-RS" dirty="0">
                <a:latin typeface="Times New Roman" panose="02020603050405020304" pitchFamily="18" charset="0"/>
                <a:cs typeface="Times New Roman" panose="02020603050405020304" pitchFamily="18" charset="0"/>
              </a:rPr>
              <a:t>инспектор јединице локалне самоуправе има право и обавезу </a:t>
            </a:r>
            <a:r>
              <a:rPr lang="sr-Cyrl-RS" dirty="0" smtClean="0">
                <a:latin typeface="Times New Roman" panose="02020603050405020304" pitchFamily="18" charset="0"/>
                <a:cs typeface="Times New Roman" panose="02020603050405020304" pitchFamily="18" charset="0"/>
              </a:rPr>
              <a:t>да </a:t>
            </a:r>
            <a:r>
              <a:rPr lang="sr-Cyrl-RS" dirty="0">
                <a:latin typeface="Times New Roman" panose="02020603050405020304" pitchFamily="18" charset="0"/>
                <a:cs typeface="Times New Roman" panose="02020603050405020304" pitchFamily="18" charset="0"/>
              </a:rPr>
              <a:t>проверава да ли је закључен уговор о поверавању послова професионалног управљања између стамбене заједнице и организатора професионалног управљања у складу са чланом 56. овог </a:t>
            </a:r>
            <a:r>
              <a:rPr lang="sr-Cyrl-RS" dirty="0" smtClean="0">
                <a:latin typeface="Times New Roman" panose="02020603050405020304" pitchFamily="18" charset="0"/>
                <a:cs typeface="Times New Roman" panose="02020603050405020304" pitchFamily="18" charset="0"/>
              </a:rPr>
              <a:t>закона (члан 124. став 1. тачка 8.)</a:t>
            </a:r>
            <a:r>
              <a:rPr lang="sr-Latn-RS" dirty="0">
                <a:latin typeface="Times New Roman" panose="02020603050405020304" pitchFamily="18" charset="0"/>
                <a:cs typeface="Times New Roman" panose="02020603050405020304" pitchFamily="18" charset="0"/>
              </a:rPr>
              <a:t/>
            </a:r>
            <a:br>
              <a:rPr lang="sr-Latn-RS" dirty="0">
                <a:latin typeface="Times New Roman" panose="02020603050405020304" pitchFamily="18" charset="0"/>
                <a:cs typeface="Times New Roman" panose="02020603050405020304" pitchFamily="18" charset="0"/>
              </a:rPr>
            </a:br>
            <a:endParaRPr lang="sr-Latn-R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5486400"/>
            <a:ext cx="8915400" cy="424822"/>
          </a:xfrm>
        </p:spPr>
        <p:txBody>
          <a:bodyPr/>
          <a:lstStyle/>
          <a:p>
            <a:endParaRPr lang="sr-Latn-R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1159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456624"/>
            <a:ext cx="8911687" cy="3729526"/>
          </a:xfrm>
        </p:spPr>
        <p:txBody>
          <a:bodyPr>
            <a:normAutofit fontScale="90000"/>
          </a:bodyPr>
          <a:lstStyle/>
          <a:p>
            <a:pPr lvl="0"/>
            <a:r>
              <a:rPr lang="sr-Cyrl-RS" dirty="0">
                <a:latin typeface="Times New Roman" panose="02020603050405020304" pitchFamily="18" charset="0"/>
                <a:cs typeface="Times New Roman" panose="02020603050405020304" pitchFamily="18" charset="0"/>
              </a:rPr>
              <a:t>К</a:t>
            </a:r>
            <a:r>
              <a:rPr lang="sr-Cyrl-RS" dirty="0" smtClean="0">
                <a:latin typeface="Times New Roman" panose="02020603050405020304" pitchFamily="18" charset="0"/>
                <a:cs typeface="Times New Roman" panose="02020603050405020304" pitchFamily="18" charset="0"/>
              </a:rPr>
              <a:t>омунални </a:t>
            </a:r>
            <a:r>
              <a:rPr lang="sr-Cyrl-RS" dirty="0">
                <a:latin typeface="Times New Roman" panose="02020603050405020304" pitchFamily="18" charset="0"/>
                <a:cs typeface="Times New Roman" panose="02020603050405020304" pitchFamily="18" charset="0"/>
              </a:rPr>
              <a:t>инспектор јединице локалне самоуправе има право и обавезу </a:t>
            </a:r>
            <a:r>
              <a:rPr lang="sr-Cyrl-RS" dirty="0" smtClean="0">
                <a:latin typeface="Times New Roman" panose="02020603050405020304" pitchFamily="18" charset="0"/>
                <a:cs typeface="Times New Roman" panose="02020603050405020304" pitchFamily="18" charset="0"/>
              </a:rPr>
              <a:t>да </a:t>
            </a:r>
            <a:r>
              <a:rPr lang="sr-Cyrl-RS" dirty="0">
                <a:latin typeface="Times New Roman" panose="02020603050405020304" pitchFamily="18" charset="0"/>
                <a:cs typeface="Times New Roman" panose="02020603050405020304" pitchFamily="18" charset="0"/>
              </a:rPr>
              <a:t>проверава да ли се власници посебних делова придржавају општих правила кућног реда из члана 76. став 1. овог </a:t>
            </a:r>
            <a:r>
              <a:rPr lang="sr-Cyrl-RS" dirty="0" smtClean="0">
                <a:latin typeface="Times New Roman" panose="02020603050405020304" pitchFamily="18" charset="0"/>
                <a:cs typeface="Times New Roman" panose="02020603050405020304" pitchFamily="18" charset="0"/>
              </a:rPr>
              <a:t>закона (члан 124. став 1. тачка 9.)</a:t>
            </a:r>
            <a:r>
              <a:rPr lang="sr-Latn-RS" dirty="0">
                <a:latin typeface="Times New Roman" panose="02020603050405020304" pitchFamily="18" charset="0"/>
                <a:cs typeface="Times New Roman" panose="02020603050405020304" pitchFamily="18" charset="0"/>
              </a:rPr>
              <a:t/>
            </a:r>
            <a:br>
              <a:rPr lang="sr-Latn-RS" dirty="0">
                <a:latin typeface="Times New Roman" panose="02020603050405020304" pitchFamily="18" charset="0"/>
                <a:cs typeface="Times New Roman" panose="02020603050405020304" pitchFamily="18" charset="0"/>
              </a:rPr>
            </a:br>
            <a:endParaRPr lang="sr-Latn-R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4817660"/>
            <a:ext cx="8915400" cy="1093562"/>
          </a:xfrm>
        </p:spPr>
        <p:txBody>
          <a:bodyPr/>
          <a:lstStyle/>
          <a:p>
            <a:endParaRPr lang="sr-Latn-R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037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124666"/>
            <a:ext cx="8911687" cy="3403548"/>
          </a:xfrm>
        </p:spPr>
        <p:txBody>
          <a:bodyPr>
            <a:normAutofit/>
          </a:bodyPr>
          <a:lstStyle/>
          <a:p>
            <a:pPr algn="ctr"/>
            <a:r>
              <a:rPr lang="sr-Cyrl-RS" sz="4000" dirty="0">
                <a:solidFill>
                  <a:schemeClr val="tx1"/>
                </a:solidFill>
                <a:latin typeface="Times New Roman" panose="02020603050405020304" pitchFamily="18" charset="0"/>
                <a:cs typeface="Times New Roman" panose="02020603050405020304" pitchFamily="18" charset="0"/>
              </a:rPr>
              <a:t>ХВАЛА НА ПАЖЊИ!</a:t>
            </a:r>
            <a:r>
              <a:rPr lang="sr-Cyrl-RS" dirty="0">
                <a:solidFill>
                  <a:schemeClr val="tx1"/>
                </a:solidFill>
                <a:latin typeface="Times New Roman" panose="02020603050405020304" pitchFamily="18" charset="0"/>
                <a:cs typeface="Times New Roman" panose="02020603050405020304" pitchFamily="18" charset="0"/>
              </a:rPr>
              <a:t/>
            </a:r>
            <a:br>
              <a:rPr lang="sr-Cyrl-RS" dirty="0">
                <a:solidFill>
                  <a:schemeClr val="tx1"/>
                </a:solidFill>
                <a:latin typeface="Times New Roman" panose="02020603050405020304" pitchFamily="18" charset="0"/>
                <a:cs typeface="Times New Roman" panose="02020603050405020304" pitchFamily="18" charset="0"/>
              </a:rPr>
            </a:br>
            <a:r>
              <a:rPr lang="sr-Cyrl-RS" dirty="0">
                <a:solidFill>
                  <a:schemeClr val="tx1"/>
                </a:solidFill>
                <a:latin typeface="Times New Roman" panose="02020603050405020304" pitchFamily="18" charset="0"/>
                <a:cs typeface="Times New Roman" panose="02020603050405020304" pitchFamily="18" charset="0"/>
              </a:rPr>
              <a:t/>
            </a:r>
            <a:br>
              <a:rPr lang="sr-Cyrl-RS" dirty="0">
                <a:solidFill>
                  <a:schemeClr val="tx1"/>
                </a:solidFill>
                <a:latin typeface="Times New Roman" panose="02020603050405020304" pitchFamily="18" charset="0"/>
                <a:cs typeface="Times New Roman" panose="02020603050405020304" pitchFamily="18" charset="0"/>
              </a:rPr>
            </a:br>
            <a:r>
              <a:rPr lang="sr-Cyrl-RS" sz="2800" dirty="0">
                <a:solidFill>
                  <a:schemeClr val="tx1"/>
                </a:solidFill>
                <a:latin typeface="Times New Roman" panose="02020603050405020304" pitchFamily="18" charset="0"/>
                <a:cs typeface="Times New Roman" panose="02020603050405020304" pitchFamily="18" charset="0"/>
              </a:rPr>
              <a:t>СТАЛНА КОНФЕРЕНЦИЈА ГРАДОВА И ОПШТИНА </a:t>
            </a:r>
            <a:br>
              <a:rPr lang="sr-Cyrl-RS" sz="2800" dirty="0">
                <a:solidFill>
                  <a:schemeClr val="tx1"/>
                </a:solidFill>
                <a:latin typeface="Times New Roman" panose="02020603050405020304" pitchFamily="18" charset="0"/>
                <a:cs typeface="Times New Roman" panose="02020603050405020304" pitchFamily="18" charset="0"/>
              </a:rPr>
            </a:br>
            <a:r>
              <a:rPr lang="sr-Cyrl-RS" sz="2800" dirty="0">
                <a:solidFill>
                  <a:schemeClr val="tx1"/>
                </a:solidFill>
                <a:latin typeface="Times New Roman" panose="02020603050405020304" pitchFamily="18" charset="0"/>
                <a:cs typeface="Times New Roman" panose="02020603050405020304" pitchFamily="18" charset="0"/>
              </a:rPr>
              <a:t>САВЕЗ ГРАДОВА И ОПШТИНА СРБИЈЕ</a:t>
            </a:r>
            <a:endParaRPr lang="sr-Latn-R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5145206"/>
            <a:ext cx="8915400" cy="766016"/>
          </a:xfrm>
        </p:spPr>
        <p:txBody>
          <a:bodyPr/>
          <a:lstStyle/>
          <a:p>
            <a:endParaRPr lang="sr-Latn-R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549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RS"/>
          </a:p>
        </p:txBody>
      </p:sp>
      <p:sp>
        <p:nvSpPr>
          <p:cNvPr id="3" name="Content Placeholder 2"/>
          <p:cNvSpPr>
            <a:spLocks noGrp="1"/>
          </p:cNvSpPr>
          <p:nvPr>
            <p:ph idx="1"/>
          </p:nvPr>
        </p:nvSpPr>
        <p:spPr/>
        <p:txBody>
          <a:bodyPr>
            <a:normAutofit/>
          </a:bodyPr>
          <a:lstStyle/>
          <a:p>
            <a:pPr marL="0" indent="0">
              <a:buNone/>
            </a:pPr>
            <a:endParaRPr lang="sr-Cyrl-RS" sz="4000" dirty="0">
              <a:latin typeface="Times New Roman" panose="02020603050405020304" pitchFamily="18" charset="0"/>
              <a:cs typeface="Times New Roman" panose="02020603050405020304" pitchFamily="18" charset="0"/>
            </a:endParaRPr>
          </a:p>
          <a:p>
            <a:pPr marL="0" indent="0">
              <a:buNone/>
            </a:pPr>
            <a:r>
              <a:rPr lang="sr-Cyrl-RS" sz="4000" dirty="0" smtClean="0">
                <a:latin typeface="Times New Roman" panose="02020603050405020304" pitchFamily="18" charset="0"/>
                <a:cs typeface="Times New Roman" panose="02020603050405020304" pitchFamily="18" charset="0"/>
              </a:rPr>
              <a:t>ТЕОРИЈА ЈЕ ЈЕДНО,</a:t>
            </a:r>
          </a:p>
          <a:p>
            <a:pPr marL="0" indent="0">
              <a:buNone/>
            </a:pPr>
            <a:r>
              <a:rPr lang="sr-Cyrl-RS" sz="4000" dirty="0" smtClean="0">
                <a:latin typeface="Times New Roman" panose="02020603050405020304" pitchFamily="18" charset="0"/>
                <a:cs typeface="Times New Roman" panose="02020603050405020304" pitchFamily="18" charset="0"/>
              </a:rPr>
              <a:t>А ПРАКСА ЈЕ ДРУГО</a:t>
            </a:r>
            <a:endParaRPr lang="sr-Latn-R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2957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736953"/>
          </a:xfrm>
        </p:spPr>
        <p:txBody>
          <a:bodyPr>
            <a:noAutofit/>
          </a:bodyPr>
          <a:lstStyle/>
          <a:p>
            <a:r>
              <a:rPr lang="sr-Cyrl-RS" dirty="0">
                <a:latin typeface="Times New Roman" panose="02020603050405020304" pitchFamily="18" charset="0"/>
                <a:cs typeface="Times New Roman" panose="02020603050405020304" pitchFamily="18" charset="0"/>
              </a:rPr>
              <a:t>Овлашћење </a:t>
            </a:r>
            <a:r>
              <a:rPr lang="sr-Cyrl-RS" dirty="0" smtClean="0">
                <a:latin typeface="Times New Roman" panose="02020603050405020304" pitchFamily="18" charset="0"/>
                <a:cs typeface="Times New Roman" panose="02020603050405020304" pitchFamily="18" charset="0"/>
              </a:rPr>
              <a:t>за вршење надзора над применом </a:t>
            </a:r>
            <a:r>
              <a:rPr lang="sr-Cyrl-RS" dirty="0">
                <a:latin typeface="Times New Roman" panose="02020603050405020304" pitchFamily="18" charset="0"/>
                <a:cs typeface="Times New Roman" panose="02020603050405020304" pitchFamily="18" charset="0"/>
              </a:rPr>
              <a:t>Закона </a:t>
            </a:r>
            <a:r>
              <a:rPr lang="ru-RU" dirty="0">
                <a:latin typeface="Times New Roman" panose="02020603050405020304" pitchFamily="18" charset="0"/>
                <a:cs typeface="Times New Roman" panose="02020603050405020304" pitchFamily="18" charset="0"/>
              </a:rPr>
              <a:t>о становању и одржавању зграда </a:t>
            </a:r>
            <a:endParaRPr lang="sr-Latn-R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2797790"/>
            <a:ext cx="8915400" cy="3113431"/>
          </a:xfrm>
        </p:spPr>
        <p:txBody>
          <a:bodyPr>
            <a:normAutofit/>
          </a:bodyPr>
          <a:lstStyle/>
          <a:p>
            <a:r>
              <a:rPr lang="ru-RU" sz="2800" dirty="0">
                <a:latin typeface="Times New Roman" panose="02020603050405020304" pitchFamily="18" charset="0"/>
                <a:cs typeface="Times New Roman" panose="02020603050405020304" pitchFamily="18" charset="0"/>
              </a:rPr>
              <a:t>републички инспектор за комуналне делатности, </a:t>
            </a:r>
            <a:endParaRPr lang="ru-RU" sz="2800" dirty="0" smtClean="0">
              <a:latin typeface="Times New Roman" panose="02020603050405020304" pitchFamily="18" charset="0"/>
              <a:cs typeface="Times New Roman" panose="02020603050405020304" pitchFamily="18" charset="0"/>
            </a:endParaRPr>
          </a:p>
          <a:p>
            <a:r>
              <a:rPr lang="ru-RU" sz="2800" dirty="0" smtClean="0">
                <a:latin typeface="Times New Roman" panose="02020603050405020304" pitchFamily="18" charset="0"/>
                <a:cs typeface="Times New Roman" panose="02020603050405020304" pitchFamily="18" charset="0"/>
              </a:rPr>
              <a:t>комунални </a:t>
            </a:r>
            <a:r>
              <a:rPr lang="ru-RU" sz="2800" dirty="0">
                <a:latin typeface="Times New Roman" panose="02020603050405020304" pitchFamily="18" charset="0"/>
                <a:cs typeface="Times New Roman" panose="02020603050405020304" pitchFamily="18" charset="0"/>
              </a:rPr>
              <a:t>инспектор јединице локалне самоуправе и </a:t>
            </a:r>
            <a:endParaRPr lang="ru-RU" sz="2800" dirty="0" smtClean="0">
              <a:latin typeface="Times New Roman" panose="02020603050405020304" pitchFamily="18" charset="0"/>
              <a:cs typeface="Times New Roman" panose="02020603050405020304" pitchFamily="18" charset="0"/>
            </a:endParaRPr>
          </a:p>
          <a:p>
            <a:r>
              <a:rPr lang="ru-RU" sz="2800" dirty="0" smtClean="0">
                <a:latin typeface="Times New Roman" panose="02020603050405020304" pitchFamily="18" charset="0"/>
                <a:cs typeface="Times New Roman" panose="02020603050405020304" pitchFamily="18" charset="0"/>
              </a:rPr>
              <a:t>грађевински </a:t>
            </a:r>
            <a:r>
              <a:rPr lang="ru-RU" sz="2800" dirty="0">
                <a:latin typeface="Times New Roman" panose="02020603050405020304" pitchFamily="18" charset="0"/>
                <a:cs typeface="Times New Roman" panose="02020603050405020304" pitchFamily="18" charset="0"/>
              </a:rPr>
              <a:t>инспектор</a:t>
            </a:r>
            <a:endParaRPr lang="sr-Latn-R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20070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4000" dirty="0" smtClean="0">
                <a:latin typeface="Times New Roman" panose="02020603050405020304" pitchFamily="18" charset="0"/>
                <a:cs typeface="Times New Roman" panose="02020603050405020304" pitchFamily="18" charset="0"/>
              </a:rPr>
              <a:t>Субјекти надзора </a:t>
            </a:r>
            <a:br>
              <a:rPr lang="sr-Cyrl-RS" sz="4000" dirty="0" smtClean="0">
                <a:latin typeface="Times New Roman" panose="02020603050405020304" pitchFamily="18" charset="0"/>
                <a:cs typeface="Times New Roman" panose="02020603050405020304" pitchFamily="18" charset="0"/>
              </a:rPr>
            </a:br>
            <a:r>
              <a:rPr lang="sr-Cyrl-RS" sz="4000" dirty="0" smtClean="0">
                <a:latin typeface="Times New Roman" panose="02020603050405020304" pitchFamily="18" charset="0"/>
                <a:cs typeface="Times New Roman" panose="02020603050405020304" pitchFamily="18" charset="0"/>
              </a:rPr>
              <a:t>комуналног инспектора</a:t>
            </a:r>
            <a:endParaRPr lang="sr-Latn-R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sr-Cyrl-RS" sz="2800" dirty="0">
                <a:latin typeface="Times New Roman" panose="02020603050405020304" pitchFamily="18" charset="0"/>
                <a:cs typeface="Times New Roman" panose="02020603050405020304" pitchFamily="18" charset="0"/>
              </a:rPr>
              <a:t>с</a:t>
            </a:r>
            <a:r>
              <a:rPr lang="sr-Cyrl-RS" sz="2800" dirty="0" smtClean="0">
                <a:latin typeface="Times New Roman" panose="02020603050405020304" pitchFamily="18" charset="0"/>
                <a:cs typeface="Times New Roman" panose="02020603050405020304" pitchFamily="18" charset="0"/>
              </a:rPr>
              <a:t>тамбена заједница</a:t>
            </a:r>
          </a:p>
          <a:p>
            <a:r>
              <a:rPr lang="sr-Cyrl-RS" sz="2800" dirty="0">
                <a:latin typeface="Times New Roman" panose="02020603050405020304" pitchFamily="18" charset="0"/>
                <a:cs typeface="Times New Roman" panose="02020603050405020304" pitchFamily="18" charset="0"/>
              </a:rPr>
              <a:t>власници посебних делова и власници самосталних делова </a:t>
            </a:r>
            <a:endParaRPr lang="sr-Cyrl-RS" sz="2800" dirty="0" smtClean="0">
              <a:latin typeface="Times New Roman" panose="02020603050405020304" pitchFamily="18" charset="0"/>
              <a:cs typeface="Times New Roman" panose="02020603050405020304" pitchFamily="18" charset="0"/>
            </a:endParaRPr>
          </a:p>
          <a:p>
            <a:r>
              <a:rPr lang="sr-Cyrl-RS" sz="2800" dirty="0" smtClean="0">
                <a:latin typeface="Times New Roman" panose="02020603050405020304" pitchFamily="18" charset="0"/>
                <a:cs typeface="Times New Roman" panose="02020603050405020304" pitchFamily="18" charset="0"/>
              </a:rPr>
              <a:t>управник/</a:t>
            </a:r>
            <a:r>
              <a:rPr lang="sr-Cyrl-RS" sz="2800" dirty="0">
                <a:latin typeface="Times New Roman" panose="02020603050405020304" pitchFamily="18" charset="0"/>
                <a:cs typeface="Times New Roman" panose="02020603050405020304" pitchFamily="18" charset="0"/>
              </a:rPr>
              <a:t>професионални </a:t>
            </a:r>
            <a:r>
              <a:rPr lang="sr-Cyrl-RS" sz="2800" dirty="0" smtClean="0">
                <a:latin typeface="Times New Roman" panose="02020603050405020304" pitchFamily="18" charset="0"/>
                <a:cs typeface="Times New Roman" panose="02020603050405020304" pitchFamily="18" charset="0"/>
              </a:rPr>
              <a:t>управник</a:t>
            </a:r>
          </a:p>
          <a:p>
            <a:r>
              <a:rPr lang="sr-Cyrl-RS" sz="2800" dirty="0">
                <a:latin typeface="Times New Roman" panose="02020603050405020304" pitchFamily="18" charset="0"/>
                <a:cs typeface="Times New Roman" panose="02020603050405020304" pitchFamily="18" charset="0"/>
              </a:rPr>
              <a:t>организатор професионалног управљања </a:t>
            </a:r>
            <a:endParaRPr lang="sr-Latn-R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9342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a:latin typeface="Times New Roman" panose="02020603050405020304" pitchFamily="18" charset="0"/>
                <a:cs typeface="Times New Roman" panose="02020603050405020304" pitchFamily="18" charset="0"/>
              </a:rPr>
              <a:t>Предмет надзора</a:t>
            </a:r>
            <a:endParaRPr lang="sr-Latn-RS" dirty="0"/>
          </a:p>
        </p:txBody>
      </p:sp>
      <p:sp>
        <p:nvSpPr>
          <p:cNvPr id="3" name="Content Placeholder 2"/>
          <p:cNvSpPr>
            <a:spLocks noGrp="1"/>
          </p:cNvSpPr>
          <p:nvPr>
            <p:ph idx="1"/>
          </p:nvPr>
        </p:nvSpPr>
        <p:spPr/>
        <p:txBody>
          <a:bodyPr>
            <a:normAutofit/>
          </a:bodyPr>
          <a:lstStyle/>
          <a:p>
            <a:r>
              <a:rPr lang="sr-Cyrl-RS" sz="2400" dirty="0">
                <a:latin typeface="Times New Roman" panose="02020603050405020304" pitchFamily="18" charset="0"/>
                <a:cs typeface="Times New Roman" panose="02020603050405020304" pitchFamily="18" charset="0"/>
              </a:rPr>
              <a:t>п</a:t>
            </a:r>
            <a:r>
              <a:rPr lang="sr-Cyrl-RS" sz="2400" dirty="0" smtClean="0">
                <a:latin typeface="Times New Roman" panose="02020603050405020304" pitchFamily="18" charset="0"/>
                <a:cs typeface="Times New Roman" panose="02020603050405020304" pitchFamily="18" charset="0"/>
              </a:rPr>
              <a:t>оступак</a:t>
            </a:r>
          </a:p>
          <a:p>
            <a:r>
              <a:rPr lang="sr-Cyrl-RS" sz="2400" dirty="0">
                <a:latin typeface="Times New Roman" panose="02020603050405020304" pitchFamily="18" charset="0"/>
                <a:cs typeface="Times New Roman" panose="02020603050405020304" pitchFamily="18" charset="0"/>
              </a:rPr>
              <a:t>н</a:t>
            </a:r>
            <a:r>
              <a:rPr lang="sr-Cyrl-RS" sz="2400" dirty="0" smtClean="0">
                <a:latin typeface="Times New Roman" panose="02020603050405020304" pitchFamily="18" charset="0"/>
                <a:cs typeface="Times New Roman" panose="02020603050405020304" pitchFamily="18" charset="0"/>
              </a:rPr>
              <a:t>алог надзираном субјекту</a:t>
            </a:r>
            <a:endParaRPr lang="sr-Cyrl-RS" sz="2400" dirty="0">
              <a:latin typeface="Times New Roman" panose="02020603050405020304" pitchFamily="18" charset="0"/>
              <a:cs typeface="Times New Roman" panose="02020603050405020304" pitchFamily="18" charset="0"/>
            </a:endParaRPr>
          </a:p>
          <a:p>
            <a:r>
              <a:rPr lang="sr-Cyrl-RS" sz="2400" dirty="0">
                <a:latin typeface="Times New Roman" panose="02020603050405020304" pitchFamily="18" charset="0"/>
                <a:cs typeface="Times New Roman" panose="02020603050405020304" pitchFamily="18" charset="0"/>
              </a:rPr>
              <a:t>у</a:t>
            </a:r>
            <a:r>
              <a:rPr lang="sr-Cyrl-RS" sz="2400" dirty="0" smtClean="0">
                <a:latin typeface="Times New Roman" panose="02020603050405020304" pitchFamily="18" charset="0"/>
                <a:cs typeface="Times New Roman" panose="02020603050405020304" pitchFamily="18" charset="0"/>
              </a:rPr>
              <a:t>правно извршење</a:t>
            </a:r>
          </a:p>
          <a:p>
            <a:r>
              <a:rPr lang="sr-Cyrl-RS" sz="2400" dirty="0">
                <a:latin typeface="Times New Roman" panose="02020603050405020304" pitchFamily="18" charset="0"/>
                <a:cs typeface="Times New Roman" panose="02020603050405020304" pitchFamily="18" charset="0"/>
              </a:rPr>
              <a:t>п</a:t>
            </a:r>
            <a:r>
              <a:rPr lang="sr-Cyrl-RS" sz="2400" dirty="0" smtClean="0">
                <a:latin typeface="Times New Roman" panose="02020603050405020304" pitchFamily="18" charset="0"/>
                <a:cs typeface="Times New Roman" panose="02020603050405020304" pitchFamily="18" charset="0"/>
              </a:rPr>
              <a:t>рекршајни налог или захтев за покретање прекршајног поступка</a:t>
            </a:r>
            <a:endParaRPr lang="sr-Latn-R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1641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8394" y="1347441"/>
            <a:ext cx="8911687" cy="2804890"/>
          </a:xfrm>
        </p:spPr>
        <p:txBody>
          <a:bodyPr>
            <a:normAutofit fontScale="90000"/>
          </a:bodyPr>
          <a:lstStyle/>
          <a:p>
            <a:r>
              <a:rPr lang="sr-Cyrl-RS" dirty="0">
                <a:latin typeface="Times New Roman" panose="02020603050405020304" pitchFamily="18" charset="0"/>
                <a:cs typeface="Times New Roman" panose="02020603050405020304" pitchFamily="18" charset="0"/>
              </a:rPr>
              <a:t>К</a:t>
            </a:r>
            <a:r>
              <a:rPr lang="sr-Cyrl-RS" dirty="0" smtClean="0">
                <a:latin typeface="Times New Roman" panose="02020603050405020304" pitchFamily="18" charset="0"/>
                <a:cs typeface="Times New Roman" panose="02020603050405020304" pitchFamily="18" charset="0"/>
              </a:rPr>
              <a:t>омунални </a:t>
            </a:r>
            <a:r>
              <a:rPr lang="sr-Cyrl-RS" dirty="0">
                <a:latin typeface="Times New Roman" panose="02020603050405020304" pitchFamily="18" charset="0"/>
                <a:cs typeface="Times New Roman" panose="02020603050405020304" pitchFamily="18" charset="0"/>
              </a:rPr>
              <a:t>инспектор јединице локалне самоуправе има право и обавезу </a:t>
            </a:r>
            <a:r>
              <a:rPr lang="sr-Cyrl-RS" dirty="0" smtClean="0">
                <a:latin typeface="Times New Roman" panose="02020603050405020304" pitchFamily="18" charset="0"/>
                <a:cs typeface="Times New Roman" panose="02020603050405020304" pitchFamily="18" charset="0"/>
              </a:rPr>
              <a:t>да</a:t>
            </a:r>
            <a:r>
              <a:rPr lang="sr-Latn-RS" dirty="0">
                <a:latin typeface="Times New Roman" panose="02020603050405020304" pitchFamily="18" charset="0"/>
                <a:cs typeface="Times New Roman" panose="02020603050405020304" pitchFamily="18" charset="0"/>
              </a:rPr>
              <a:t/>
            </a:r>
            <a:br>
              <a:rPr lang="sr-Latn-RS" dirty="0">
                <a:latin typeface="Times New Roman" panose="02020603050405020304" pitchFamily="18" charset="0"/>
                <a:cs typeface="Times New Roman" panose="02020603050405020304" pitchFamily="18" charset="0"/>
              </a:rPr>
            </a:br>
            <a:r>
              <a:rPr lang="sr-Cyrl-RS" dirty="0">
                <a:latin typeface="Times New Roman" panose="02020603050405020304" pitchFamily="18" charset="0"/>
                <a:cs typeface="Times New Roman" panose="02020603050405020304" pitchFamily="18" charset="0"/>
              </a:rPr>
              <a:t>проверава да ли се стамбена заједница регистровала, односно изабрала и регистровала управника у складу са овим </a:t>
            </a:r>
            <a:r>
              <a:rPr lang="sr-Cyrl-RS" dirty="0" smtClean="0">
                <a:latin typeface="Times New Roman" panose="02020603050405020304" pitchFamily="18" charset="0"/>
                <a:cs typeface="Times New Roman" panose="02020603050405020304" pitchFamily="18" charset="0"/>
              </a:rPr>
              <a:t>законом (члан 124. став 1. тачка 1.)</a:t>
            </a:r>
            <a:endParaRPr lang="sr-Latn-R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98394" y="3944202"/>
            <a:ext cx="8915400" cy="2649407"/>
          </a:xfrm>
        </p:spPr>
        <p:txBody>
          <a:bodyPr/>
          <a:lstStyle/>
          <a:p>
            <a:endParaRPr lang="sr-Latn-RS" dirty="0"/>
          </a:p>
        </p:txBody>
      </p:sp>
    </p:spTree>
    <p:extLst>
      <p:ext uri="{BB962C8B-B14F-4D97-AF65-F5344CB8AC3E}">
        <p14:creationId xmlns:p14="http://schemas.microsoft.com/office/powerpoint/2010/main" val="13027772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359520"/>
            <a:ext cx="8911687" cy="4138959"/>
          </a:xfrm>
        </p:spPr>
        <p:txBody>
          <a:bodyPr>
            <a:normAutofit/>
          </a:bodyPr>
          <a:lstStyle/>
          <a:p>
            <a:r>
              <a:rPr lang="sr-Cyrl-RS" dirty="0" smtClean="0">
                <a:latin typeface="Times New Roman" panose="02020603050405020304" pitchFamily="18" charset="0"/>
                <a:cs typeface="Times New Roman" panose="02020603050405020304" pitchFamily="18" charset="0"/>
              </a:rPr>
              <a:t>Комунални </a:t>
            </a:r>
            <a:r>
              <a:rPr lang="sr-Cyrl-RS" dirty="0">
                <a:latin typeface="Times New Roman" panose="02020603050405020304" pitchFamily="18" charset="0"/>
                <a:cs typeface="Times New Roman" panose="02020603050405020304" pitchFamily="18" charset="0"/>
              </a:rPr>
              <a:t>инспектор јединице локалне самоуправе има право и обавезу </a:t>
            </a:r>
            <a:r>
              <a:rPr lang="sr-Cyrl-RS" dirty="0" smtClean="0">
                <a:latin typeface="Times New Roman" panose="02020603050405020304" pitchFamily="18" charset="0"/>
                <a:cs typeface="Times New Roman" panose="02020603050405020304" pitchFamily="18" charset="0"/>
              </a:rPr>
              <a:t>да</a:t>
            </a:r>
            <a:r>
              <a:rPr lang="sr-Latn-RS" dirty="0">
                <a:latin typeface="Times New Roman" panose="02020603050405020304" pitchFamily="18" charset="0"/>
                <a:cs typeface="Times New Roman" panose="02020603050405020304" pitchFamily="18" charset="0"/>
              </a:rPr>
              <a:t/>
            </a:r>
            <a:br>
              <a:rPr lang="sr-Latn-RS" dirty="0">
                <a:latin typeface="Times New Roman" panose="02020603050405020304" pitchFamily="18" charset="0"/>
                <a:cs typeface="Times New Roman" panose="02020603050405020304" pitchFamily="18" charset="0"/>
              </a:rPr>
            </a:br>
            <a:r>
              <a:rPr lang="sr-Cyrl-RS" dirty="0">
                <a:latin typeface="Times New Roman" panose="02020603050405020304" pitchFamily="18" charset="0"/>
                <a:cs typeface="Times New Roman" panose="02020603050405020304" pitchFamily="18" charset="0"/>
              </a:rPr>
              <a:t>проверава да ли се власници посебних делова и власници самосталних делова придржавају обавеза прописаних чланом 14. овог </a:t>
            </a:r>
            <a:r>
              <a:rPr lang="sr-Cyrl-RS" dirty="0" smtClean="0">
                <a:latin typeface="Times New Roman" panose="02020603050405020304" pitchFamily="18" charset="0"/>
                <a:cs typeface="Times New Roman" panose="02020603050405020304" pitchFamily="18" charset="0"/>
              </a:rPr>
              <a:t>закона (члан 124. став 1. тачка 2.)</a:t>
            </a:r>
            <a:endParaRPr lang="sr-Latn-R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flipV="1">
            <a:off x="2589212" y="5911221"/>
            <a:ext cx="8915400" cy="216623"/>
          </a:xfrm>
        </p:spPr>
        <p:txBody>
          <a:bodyPr>
            <a:normAutofit fontScale="55000" lnSpcReduction="20000"/>
          </a:bodyPr>
          <a:lstStyle/>
          <a:p>
            <a:endParaRPr lang="sr-Latn-RS" dirty="0"/>
          </a:p>
        </p:txBody>
      </p:sp>
    </p:spTree>
    <p:extLst>
      <p:ext uri="{BB962C8B-B14F-4D97-AF65-F5344CB8AC3E}">
        <p14:creationId xmlns:p14="http://schemas.microsoft.com/office/powerpoint/2010/main" val="2338019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1265555"/>
            <a:ext cx="8911687" cy="3388332"/>
          </a:xfrm>
        </p:spPr>
        <p:txBody>
          <a:bodyPr>
            <a:normAutofit fontScale="90000"/>
          </a:bodyPr>
          <a:lstStyle/>
          <a:p>
            <a:pPr lvl="0"/>
            <a:r>
              <a:rPr lang="sr-Cyrl-RS" dirty="0">
                <a:latin typeface="Times New Roman" panose="02020603050405020304" pitchFamily="18" charset="0"/>
                <a:cs typeface="Times New Roman" panose="02020603050405020304" pitchFamily="18" charset="0"/>
              </a:rPr>
              <a:t>К</a:t>
            </a:r>
            <a:r>
              <a:rPr lang="sr-Cyrl-RS" dirty="0" smtClean="0">
                <a:latin typeface="Times New Roman" panose="02020603050405020304" pitchFamily="18" charset="0"/>
                <a:cs typeface="Times New Roman" panose="02020603050405020304" pitchFamily="18" charset="0"/>
              </a:rPr>
              <a:t>омунални </a:t>
            </a:r>
            <a:r>
              <a:rPr lang="sr-Cyrl-RS" dirty="0">
                <a:latin typeface="Times New Roman" panose="02020603050405020304" pitchFamily="18" charset="0"/>
                <a:cs typeface="Times New Roman" panose="02020603050405020304" pitchFamily="18" charset="0"/>
              </a:rPr>
              <a:t>инспектор јединице локалне самоуправе има право и обавезу </a:t>
            </a:r>
            <a:r>
              <a:rPr lang="sr-Cyrl-RS" dirty="0" smtClean="0">
                <a:latin typeface="Times New Roman" panose="02020603050405020304" pitchFamily="18" charset="0"/>
                <a:cs typeface="Times New Roman" panose="02020603050405020304" pitchFamily="18" charset="0"/>
              </a:rPr>
              <a:t>да </a:t>
            </a:r>
            <a:r>
              <a:rPr lang="sr-Cyrl-RS" dirty="0">
                <a:latin typeface="Times New Roman" panose="02020603050405020304" pitchFamily="18" charset="0"/>
                <a:cs typeface="Times New Roman" panose="02020603050405020304" pitchFamily="18" charset="0"/>
              </a:rPr>
              <a:t>проверава да ли управник, односно друго одговорно лице одређено правилима власника из члана 17. овог закона испуњава обавезе прописане чланом 50. овог </a:t>
            </a:r>
            <a:r>
              <a:rPr lang="sr-Cyrl-RS" dirty="0" smtClean="0">
                <a:latin typeface="Times New Roman" panose="02020603050405020304" pitchFamily="18" charset="0"/>
                <a:cs typeface="Times New Roman" panose="02020603050405020304" pitchFamily="18" charset="0"/>
              </a:rPr>
              <a:t>закона (члан 124. став 1. тачка 3.)</a:t>
            </a:r>
            <a:r>
              <a:rPr lang="sr-Latn-RS" dirty="0">
                <a:latin typeface="Times New Roman" panose="02020603050405020304" pitchFamily="18" charset="0"/>
                <a:cs typeface="Times New Roman" panose="02020603050405020304" pitchFamily="18" charset="0"/>
              </a:rPr>
              <a:t/>
            </a:r>
            <a:br>
              <a:rPr lang="sr-Latn-RS" dirty="0">
                <a:latin typeface="Times New Roman" panose="02020603050405020304" pitchFamily="18" charset="0"/>
                <a:cs typeface="Times New Roman" panose="02020603050405020304" pitchFamily="18" charset="0"/>
              </a:rPr>
            </a:br>
            <a:endParaRPr lang="sr-Latn-R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5308978"/>
            <a:ext cx="8915400" cy="602243"/>
          </a:xfrm>
        </p:spPr>
        <p:txBody>
          <a:bodyPr/>
          <a:lstStyle/>
          <a:p>
            <a:endParaRPr lang="sr-Latn-RS" dirty="0"/>
          </a:p>
        </p:txBody>
      </p:sp>
    </p:spTree>
    <p:extLst>
      <p:ext uri="{BB962C8B-B14F-4D97-AF65-F5344CB8AC3E}">
        <p14:creationId xmlns:p14="http://schemas.microsoft.com/office/powerpoint/2010/main" val="875747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464317"/>
            <a:ext cx="8911687" cy="3920594"/>
          </a:xfrm>
        </p:spPr>
        <p:txBody>
          <a:bodyPr>
            <a:normAutofit fontScale="90000"/>
          </a:bodyPr>
          <a:lstStyle/>
          <a:p>
            <a:pPr lvl="0"/>
            <a:r>
              <a:rPr lang="sr-Cyrl-RS" dirty="0">
                <a:latin typeface="Times New Roman" panose="02020603050405020304" pitchFamily="18" charset="0"/>
                <a:cs typeface="Times New Roman" panose="02020603050405020304" pitchFamily="18" charset="0"/>
              </a:rPr>
              <a:t>К</a:t>
            </a:r>
            <a:r>
              <a:rPr lang="sr-Cyrl-RS" dirty="0" smtClean="0">
                <a:latin typeface="Times New Roman" panose="02020603050405020304" pitchFamily="18" charset="0"/>
                <a:cs typeface="Times New Roman" panose="02020603050405020304" pitchFamily="18" charset="0"/>
              </a:rPr>
              <a:t>омунални </a:t>
            </a:r>
            <a:r>
              <a:rPr lang="sr-Cyrl-RS" dirty="0">
                <a:latin typeface="Times New Roman" panose="02020603050405020304" pitchFamily="18" charset="0"/>
                <a:cs typeface="Times New Roman" panose="02020603050405020304" pitchFamily="18" charset="0"/>
              </a:rPr>
              <a:t>инспектор јединице локалне самоуправе има право и обавезу </a:t>
            </a:r>
            <a:r>
              <a:rPr lang="sr-Cyrl-RS" dirty="0" smtClean="0">
                <a:latin typeface="Times New Roman" panose="02020603050405020304" pitchFamily="18" charset="0"/>
                <a:cs typeface="Times New Roman" panose="02020603050405020304" pitchFamily="18" charset="0"/>
              </a:rPr>
              <a:t>да </a:t>
            </a:r>
            <a:r>
              <a:rPr lang="sr-Cyrl-RS" dirty="0">
                <a:latin typeface="Times New Roman" panose="02020603050405020304" pitchFamily="18" charset="0"/>
                <a:cs typeface="Times New Roman" panose="02020603050405020304" pitchFamily="18" charset="0"/>
              </a:rPr>
              <a:t>проверава да ли скупштина стамбене заједнице спроводи своју надлежност у складу са чланом 42. овог закона, односно у складу са донетим правилима власника из члана 17. овог </a:t>
            </a:r>
            <a:r>
              <a:rPr lang="sr-Cyrl-RS" dirty="0" smtClean="0">
                <a:latin typeface="Times New Roman" panose="02020603050405020304" pitchFamily="18" charset="0"/>
                <a:cs typeface="Times New Roman" panose="02020603050405020304" pitchFamily="18" charset="0"/>
              </a:rPr>
              <a:t>закона (члан 124. став 1. тачка 4.)</a:t>
            </a:r>
            <a:r>
              <a:rPr lang="sr-Latn-RS" dirty="0">
                <a:latin typeface="Times New Roman" panose="02020603050405020304" pitchFamily="18" charset="0"/>
                <a:cs typeface="Times New Roman" panose="02020603050405020304" pitchFamily="18" charset="0"/>
              </a:rPr>
              <a:t/>
            </a:r>
            <a:br>
              <a:rPr lang="sr-Latn-RS" dirty="0">
                <a:latin typeface="Times New Roman" panose="02020603050405020304" pitchFamily="18" charset="0"/>
                <a:cs typeface="Times New Roman" panose="02020603050405020304" pitchFamily="18" charset="0"/>
              </a:rPr>
            </a:br>
            <a:endParaRPr lang="sr-Latn-R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4858602"/>
            <a:ext cx="8915400" cy="1052619"/>
          </a:xfrm>
        </p:spPr>
        <p:txBody>
          <a:bodyPr/>
          <a:lstStyle/>
          <a:p>
            <a:endParaRPr lang="sr-Latn-RS" dirty="0"/>
          </a:p>
        </p:txBody>
      </p:sp>
    </p:spTree>
    <p:extLst>
      <p:ext uri="{BB962C8B-B14F-4D97-AF65-F5344CB8AC3E}">
        <p14:creationId xmlns:p14="http://schemas.microsoft.com/office/powerpoint/2010/main" val="4051517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324</TotalTime>
  <Words>407</Words>
  <Application>Microsoft Office PowerPoint</Application>
  <PresentationFormat>Widescreen</PresentationFormat>
  <Paragraphs>31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Century Gothic</vt:lpstr>
      <vt:lpstr>Times New Roman</vt:lpstr>
      <vt:lpstr>Wingdings 3</vt:lpstr>
      <vt:lpstr>Wisp</vt:lpstr>
      <vt:lpstr>НАДЗОР НАД ПРИМЕНОМ ЗАКОНА О СТАНОВАЊУ И ОДРЖАВАЊУ ЗГРАДА   НАЈЧЕШЋИ ПРОБЛЕМИ И ДИЛЕМЕ ИНСПЕКТОРА</vt:lpstr>
      <vt:lpstr>PowerPoint Presentation</vt:lpstr>
      <vt:lpstr>Овлашћење за вршење надзора над применом Закона о становању и одржавању зграда </vt:lpstr>
      <vt:lpstr>Субјекти надзора  комуналног инспектора</vt:lpstr>
      <vt:lpstr>Предмет надзора</vt:lpstr>
      <vt:lpstr>Комунални инспектор јединице локалне самоуправе има право и обавезу да проверава да ли се стамбена заједница регистровала, односно изабрала и регистровала управника у складу са овим законом (члан 124. став 1. тачка 1.)</vt:lpstr>
      <vt:lpstr>Комунални инспектор јединице локалне самоуправе има право и обавезу да проверава да ли се власници посебних делова и власници самосталних делова придржавају обавеза прописаних чланом 14. овог закона (члан 124. став 1. тачка 2.)</vt:lpstr>
      <vt:lpstr>Комунални инспектор јединице локалне самоуправе има право и обавезу да проверава да ли управник, односно друго одговорно лице одређено правилима власника из члана 17. овог закона испуњава обавезе прописане чланом 50. овог закона (члан 124. став 1. тачка 3.) </vt:lpstr>
      <vt:lpstr>Комунални инспектор јединице локалне самоуправе има право и обавезу да проверава да ли скупштина стамбене заједнице спроводи своју надлежност у складу са чланом 42. овог закона, односно у складу са донетим правилима власника из члана 17. овог закона (члан 124. став 1. тачка 4.) </vt:lpstr>
      <vt:lpstr>Комунални инспектор јединице локалне самоуправе има право и обавезу да проверава да ли организатор професионалног управљања испуњава услове из члана 51. овог закона (члан 124. став 1. тачка 5.) </vt:lpstr>
      <vt:lpstr>Комунални инспектор јединице локалне самоуправе има право и обавезу да проверава да ли професионални управник испуњава услове из члана 52. овог закона (члан 124. став 1. тачка 6.) </vt:lpstr>
      <vt:lpstr>Комунални инспектор јединице локалне самоуправе има право и обавезу да проверава да ли професионални управник испуњава обавезе прописане чланом 53. овог закона, односно у складу са донетим правилима власника из члана 17. овог закона (члан 124. став 1. тачка 7.) </vt:lpstr>
      <vt:lpstr>Комунални инспектор јединице локалне самоуправе има право и обавезу да проверава да ли је закључен уговор о поверавању послова професионалног управљања између стамбене заједнице и организатора професионалног управљања у складу са чланом 56. овог закона (члан 124. став 1. тачка 8.) </vt:lpstr>
      <vt:lpstr>Комунални инспектор јединице локалне самоуправе има право и обавезу да проверава да ли се власници посебних делова придржавају општих правила кућног реда из члана 76. став 1. овог закона (члан 124. став 1. тачка 9.) </vt:lpstr>
      <vt:lpstr>ХВАЛА НА ПАЖЊИ!  СТАЛНА КОНФЕРЕНЦИЈА ГРАДОВА И ОПШТИНА  САВЕЗ ГРАДОВА И ОПШТИНА СРБИЈЕ</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НАДЗОР НАД ПРИМЕНОМ ЗАКОНА О СТАНОВАЊУ И ОДРЖАВАЊУ ЗГРАДА   НАЈЧЕШЋИ ПРОБЛЕМИ И ДИЛЕМЕ ИНСПЕКТОРА</dc:title>
  <dc:creator>I</dc:creator>
  <cp:lastModifiedBy>I</cp:lastModifiedBy>
  <cp:revision>9</cp:revision>
  <dcterms:created xsi:type="dcterms:W3CDTF">2021-05-30T12:56:42Z</dcterms:created>
  <dcterms:modified xsi:type="dcterms:W3CDTF">2021-05-30T18:21:11Z</dcterms:modified>
</cp:coreProperties>
</file>