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2"/>
  </p:notesMasterIdLst>
  <p:handoutMasterIdLst>
    <p:handoutMasterId r:id="rId23"/>
  </p:handoutMasterIdLst>
  <p:sldIdLst>
    <p:sldId id="256" r:id="rId5"/>
    <p:sldId id="266" r:id="rId6"/>
    <p:sldId id="284" r:id="rId7"/>
    <p:sldId id="285" r:id="rId8"/>
    <p:sldId id="289" r:id="rId9"/>
    <p:sldId id="271" r:id="rId10"/>
    <p:sldId id="290" r:id="rId11"/>
    <p:sldId id="267" r:id="rId12"/>
    <p:sldId id="273" r:id="rId13"/>
    <p:sldId id="262" r:id="rId14"/>
    <p:sldId id="276" r:id="rId15"/>
    <p:sldId id="277" r:id="rId16"/>
    <p:sldId id="279" r:id="rId17"/>
    <p:sldId id="281" r:id="rId18"/>
    <p:sldId id="282" r:id="rId19"/>
    <p:sldId id="283" r:id="rId20"/>
    <p:sldId id="29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67463" autoAdjust="0"/>
  </p:normalViewPr>
  <p:slideViewPr>
    <p:cSldViewPr snapToGrid="0">
      <p:cViewPr varScale="1">
        <p:scale>
          <a:sx n="115" d="100"/>
          <a:sy n="115" d="100"/>
        </p:scale>
        <p:origin x="372" y="114"/>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Суфинансирање</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Sheet1!$A$2:$A$12</c:f>
              <c:numCache>
                <c:formatCode>0</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Sheet1!$B$2:$B$12</c:f>
              <c:numCache>
                <c:formatCode>0</c:formatCode>
                <c:ptCount val="11"/>
                <c:pt idx="0">
                  <c:v>10</c:v>
                </c:pt>
                <c:pt idx="1">
                  <c:v>100</c:v>
                </c:pt>
                <c:pt idx="2">
                  <c:v>47</c:v>
                </c:pt>
                <c:pt idx="3">
                  <c:v>40</c:v>
                </c:pt>
                <c:pt idx="5">
                  <c:v>84</c:v>
                </c:pt>
                <c:pt idx="6">
                  <c:v>84</c:v>
                </c:pt>
                <c:pt idx="7">
                  <c:v>109</c:v>
                </c:pt>
                <c:pt idx="8">
                  <c:v>108</c:v>
                </c:pt>
                <c:pt idx="9">
                  <c:v>104</c:v>
                </c:pt>
                <c:pt idx="10">
                  <c:v>93</c:v>
                </c:pt>
              </c:numCache>
            </c:numRef>
          </c:val>
          <c:extLst>
            <c:ext xmlns:c16="http://schemas.microsoft.com/office/drawing/2014/chart" uri="{C3380CC4-5D6E-409C-BE32-E72D297353CC}">
              <c16:uniqueId val="{00000000-8D24-456C-A29F-8E10DFB8C81D}"/>
            </c:ext>
          </c:extLst>
        </c:ser>
        <c:ser>
          <c:idx val="1"/>
          <c:order val="1"/>
          <c:tx>
            <c:strRef>
              <c:f>Sheet1!$C$1</c:f>
              <c:strCache>
                <c:ptCount val="1"/>
                <c:pt idx="0">
                  <c:v>Техничка подршка</c:v>
                </c:pt>
              </c:strCache>
            </c:strRef>
          </c:tx>
          <c:spPr>
            <a:solidFill>
              <a:schemeClr val="accent5"/>
            </a:solidFill>
            <a:ln>
              <a:noFill/>
            </a:ln>
            <a:effectLst/>
            <a:sp3d/>
          </c:spPr>
          <c:invertIfNegative val="0"/>
          <c:dLbls>
            <c:dLbl>
              <c:idx val="5"/>
              <c:layout>
                <c:manualLayout>
                  <c:x val="1.2500000000000001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D24-456C-A29F-8E10DFB8C81D}"/>
                </c:ext>
              </c:extLst>
            </c:dLbl>
            <c:dLbl>
              <c:idx val="6"/>
              <c:layout>
                <c:manualLayout>
                  <c:x val="1.4062499999999886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D24-456C-A29F-8E10DFB8C81D}"/>
                </c:ext>
              </c:extLst>
            </c:dLbl>
            <c:dLbl>
              <c:idx val="7"/>
              <c:layout>
                <c:manualLayout>
                  <c:x val="1.5625E-2"/>
                  <c:y val="-2.44316514930720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D24-456C-A29F-8E10DFB8C81D}"/>
                </c:ext>
              </c:extLst>
            </c:dLbl>
            <c:dLbl>
              <c:idx val="8"/>
              <c:layout>
                <c:manualLayout>
                  <c:x val="1.40625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D24-456C-A29F-8E10DFB8C81D}"/>
                </c:ext>
              </c:extLst>
            </c:dLbl>
            <c:dLbl>
              <c:idx val="9"/>
              <c:layout>
                <c:manualLayout>
                  <c:x val="1.8749999999999999E-2"/>
                  <c:y val="-2.44316514930720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D24-456C-A29F-8E10DFB8C81D}"/>
                </c:ext>
              </c:extLst>
            </c:dLbl>
            <c:dLbl>
              <c:idx val="10"/>
              <c:layout>
                <c:manualLayout>
                  <c:x val="2.9687499999999999E-2"/>
                  <c:y val="-4.886330298614506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D24-456C-A29F-8E10DFB8C81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Sheet1!$A$2:$A$12</c:f>
              <c:numCache>
                <c:formatCode>0</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Sheet1!$C$2:$C$12</c:f>
              <c:numCache>
                <c:formatCode>General</c:formatCode>
                <c:ptCount val="11"/>
                <c:pt idx="4" formatCode="0">
                  <c:v>53</c:v>
                </c:pt>
                <c:pt idx="5" formatCode="0">
                  <c:v>48</c:v>
                </c:pt>
                <c:pt idx="6" formatCode="0">
                  <c:v>54</c:v>
                </c:pt>
                <c:pt idx="7" formatCode="0">
                  <c:v>43</c:v>
                </c:pt>
                <c:pt idx="8" formatCode="0">
                  <c:v>54</c:v>
                </c:pt>
                <c:pt idx="9" formatCode="0">
                  <c:v>56</c:v>
                </c:pt>
                <c:pt idx="10" formatCode="0">
                  <c:v>49</c:v>
                </c:pt>
              </c:numCache>
            </c:numRef>
          </c:val>
          <c:extLst>
            <c:ext xmlns:c16="http://schemas.microsoft.com/office/drawing/2014/chart" uri="{C3380CC4-5D6E-409C-BE32-E72D297353CC}">
              <c16:uniqueId val="{00000007-8D24-456C-A29F-8E10DFB8C81D}"/>
            </c:ext>
          </c:extLst>
        </c:ser>
        <c:dLbls>
          <c:showLegendKey val="0"/>
          <c:showVal val="0"/>
          <c:showCatName val="0"/>
          <c:showSerName val="0"/>
          <c:showPercent val="0"/>
          <c:showBubbleSize val="0"/>
        </c:dLbls>
        <c:gapWidth val="150"/>
        <c:shape val="box"/>
        <c:axId val="400250248"/>
        <c:axId val="400249920"/>
        <c:axId val="0"/>
      </c:bar3DChart>
      <c:catAx>
        <c:axId val="40025024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5">
                    <a:lumMod val="75000"/>
                  </a:schemeClr>
                </a:solidFill>
                <a:latin typeface="+mn-lt"/>
                <a:ea typeface="+mn-ea"/>
                <a:cs typeface="+mn-cs"/>
              </a:defRPr>
            </a:pPr>
            <a:endParaRPr lang="en-US"/>
          </a:p>
        </c:txPr>
        <c:crossAx val="400249920"/>
        <c:crosses val="autoZero"/>
        <c:auto val="1"/>
        <c:lblAlgn val="ctr"/>
        <c:lblOffset val="100"/>
        <c:noMultiLvlLbl val="0"/>
      </c:catAx>
      <c:valAx>
        <c:axId val="400249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02502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accent6">
                  <a:lumMod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11/18/2020</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11/18/2020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3576470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115038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889546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723242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3297137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10</a:t>
            </a:fld>
            <a:endParaRPr lang="en-US" dirty="0"/>
          </a:p>
        </p:txBody>
      </p:sp>
    </p:spTree>
    <p:extLst>
      <p:ext uri="{BB962C8B-B14F-4D97-AF65-F5344CB8AC3E}">
        <p14:creationId xmlns:p14="http://schemas.microsoft.com/office/powerpoint/2010/main" val="133580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11/18/2020</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11/18/2020</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2.png"/><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2" Type="http://schemas.openxmlformats.org/officeDocument/2006/relationships/hyperlink" Target="mailto:milica.janackovic@minrzs.gov.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pn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png"/><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4.png"/><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4.png"/><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fontScale="90000"/>
          </a:bodyPr>
          <a:lstStyle/>
          <a:p>
            <a:pPr algn="l"/>
            <a:r>
              <a:rPr lang="ru-RU" sz="4400" dirty="0">
                <a:latin typeface="Franklin Gothic Book" panose="020B0503020102020204" pitchFamily="34" charset="0"/>
                <a:cs typeface="Segoe UI" panose="020B0502040204020203" pitchFamily="34" charset="0"/>
              </a:rPr>
              <a:t>Значај и актери локалне политике запошљавања</a:t>
            </a:r>
            <a:endParaRPr lang="en-US" sz="4400" dirty="0">
              <a:latin typeface="Franklin Gothic Book" panose="020B0503020102020204" pitchFamily="34" charset="0"/>
              <a:cs typeface="Segoe UI" panose="020B0502040204020203" pitchFamily="34" charset="0"/>
            </a:endParaRP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anchor="b">
            <a:normAutofit fontScale="92500" lnSpcReduction="10000"/>
          </a:bodyPr>
          <a:lstStyle/>
          <a:p>
            <a:pPr algn="l"/>
            <a:r>
              <a:rPr lang="sr-Cyrl-RS" sz="2000" dirty="0" smtClean="0">
                <a:latin typeface="Franklin Gothic Book" panose="020B0503020102020204" pitchFamily="34" charset="0"/>
              </a:rPr>
              <a:t>Министарство за рад, запошљавање, борачка и социјална питања</a:t>
            </a:r>
            <a:endParaRPr lang="en-US" sz="2000" dirty="0">
              <a:latin typeface="Franklin Gothic Book" panose="020B0503020102020204" pitchFamily="34" charset="0"/>
            </a:endParaRP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2115897" y="267698"/>
            <a:ext cx="9530233" cy="1178718"/>
          </a:xfrm>
        </p:spPr>
        <p:txBody>
          <a:bodyPr anchor="ctr">
            <a:normAutofit/>
          </a:bodyPr>
          <a:lstStyle/>
          <a:p>
            <a:r>
              <a:rPr lang="ru-RU" dirty="0" smtClean="0">
                <a:latin typeface="Franklin Gothic Book" panose="020B0503020102020204" pitchFamily="34" charset="0"/>
                <a:cs typeface="Segoe UI" panose="020B0502040204020203" pitchFamily="34" charset="0"/>
              </a:rPr>
              <a:t>Локални </a:t>
            </a:r>
            <a:r>
              <a:rPr lang="ru-RU" dirty="0">
                <a:latin typeface="Franklin Gothic Book" panose="020B0503020102020204" pitchFamily="34" charset="0"/>
                <a:cs typeface="Segoe UI" panose="020B0502040204020203" pitchFamily="34" charset="0"/>
              </a:rPr>
              <a:t>савет за запошљавање </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738447" y="1722424"/>
            <a:ext cx="10708178" cy="4329241"/>
          </a:xfrm>
        </p:spPr>
        <p:txBody>
          <a:bodyPr vert="horz" lIns="91440" tIns="45720" rIns="91440" bIns="45720" rtlCol="0" anchor="t">
            <a:normAutofit fontScale="85000" lnSpcReduction="20000"/>
          </a:bodyPr>
          <a:lstStyle/>
          <a:p>
            <a:pPr marL="0" indent="0">
              <a:buNone/>
            </a:pPr>
            <a:endParaRPr lang="sr-Cyrl-RS" sz="2000" dirty="0" smtClean="0">
              <a:latin typeface="Resavska BG"/>
            </a:endParaRPr>
          </a:p>
          <a:p>
            <a:pPr marL="0" indent="0">
              <a:buNone/>
            </a:pPr>
            <a:endParaRPr lang="sr-Cyrl-RS" sz="2000" dirty="0">
              <a:latin typeface="Resavska BG"/>
            </a:endParaRPr>
          </a:p>
          <a:p>
            <a:pPr marL="0" indent="0">
              <a:buNone/>
            </a:pPr>
            <a:endParaRPr lang="en-US" sz="2000" dirty="0">
              <a:latin typeface="Resavska BG"/>
            </a:endParaRPr>
          </a:p>
          <a:p>
            <a:pPr algn="just"/>
            <a:r>
              <a:rPr lang="ru-RU" sz="2000" dirty="0">
                <a:latin typeface="Resavska BG"/>
              </a:rPr>
              <a:t>Територијална аутономија, односно </a:t>
            </a:r>
            <a:r>
              <a:rPr lang="ru-RU" sz="2000" dirty="0" smtClean="0">
                <a:latin typeface="Resavska BG"/>
              </a:rPr>
              <a:t>ЈЛС формира </a:t>
            </a:r>
            <a:r>
              <a:rPr lang="ru-RU" sz="2000" dirty="0">
                <a:latin typeface="Resavska BG"/>
              </a:rPr>
              <a:t>локални савет за запошљавање (ЛСЗ). </a:t>
            </a:r>
            <a:endParaRPr lang="ru-RU" sz="2000" dirty="0" smtClean="0">
              <a:latin typeface="Resavska BG"/>
            </a:endParaRPr>
          </a:p>
          <a:p>
            <a:pPr marL="0" indent="0" algn="just">
              <a:buNone/>
            </a:pPr>
            <a:endParaRPr lang="ru-RU" sz="2000" dirty="0" smtClean="0">
              <a:latin typeface="Resavska BG"/>
            </a:endParaRPr>
          </a:p>
          <a:p>
            <a:pPr algn="just"/>
            <a:r>
              <a:rPr lang="sr-Cyrl-RS" sz="2000" dirty="0">
                <a:latin typeface="Resavska BG"/>
              </a:rPr>
              <a:t>С</a:t>
            </a:r>
            <a:r>
              <a:rPr lang="sr-Cyrl-RS" sz="2000" dirty="0" smtClean="0">
                <a:latin typeface="Resavska BG"/>
              </a:rPr>
              <a:t>аветодавно тело које чине релевантни представници за област политике запошљавања на локалном нивоу.</a:t>
            </a:r>
          </a:p>
          <a:p>
            <a:pPr marL="0" indent="0" algn="just">
              <a:buNone/>
            </a:pPr>
            <a:endParaRPr lang="sr-Cyrl-RS" sz="2000" dirty="0" smtClean="0">
              <a:latin typeface="Resavska BG"/>
            </a:endParaRPr>
          </a:p>
          <a:p>
            <a:pPr algn="just"/>
            <a:r>
              <a:rPr lang="sr-Cyrl-RS" sz="2000" dirty="0" smtClean="0">
                <a:latin typeface="Resavska BG"/>
              </a:rPr>
              <a:t>Кључна улога у процесима: </a:t>
            </a:r>
          </a:p>
          <a:p>
            <a:pPr algn="just">
              <a:buFontTx/>
              <a:buChar char="-"/>
            </a:pPr>
            <a:r>
              <a:rPr lang="sr-Cyrl-RS" sz="2000" dirty="0" smtClean="0">
                <a:latin typeface="Resavska BG"/>
              </a:rPr>
              <a:t>дефинисања стања, потреба и могућности локалних тржишта рада, </a:t>
            </a:r>
          </a:p>
          <a:p>
            <a:pPr algn="just">
              <a:buFontTx/>
              <a:buChar char="-"/>
            </a:pPr>
            <a:r>
              <a:rPr lang="sr-Cyrl-RS" sz="2000" dirty="0" smtClean="0">
                <a:latin typeface="Resavska BG"/>
              </a:rPr>
              <a:t>креирања и спровођења мера од значаја за унапређење стања на локалном тржишту рада и </a:t>
            </a:r>
          </a:p>
          <a:p>
            <a:pPr algn="just">
              <a:buFontTx/>
              <a:buChar char="-"/>
            </a:pPr>
            <a:r>
              <a:rPr lang="sr-Cyrl-RS" sz="2000" dirty="0" smtClean="0">
                <a:latin typeface="Resavska BG"/>
              </a:rPr>
              <a:t>јачања ефикасности политике запошљавања.</a:t>
            </a:r>
            <a:endParaRPr lang="en-US" sz="2000" dirty="0" smtClean="0">
              <a:latin typeface="Resavska BG"/>
            </a:endParaRPr>
          </a:p>
          <a:p>
            <a:pPr algn="just"/>
            <a:endParaRPr lang="ru-RU" sz="2000" dirty="0">
              <a:latin typeface="Resavska BG"/>
            </a:endParaRPr>
          </a:p>
          <a:p>
            <a:pPr marL="0" indent="0" algn="just">
              <a:buNone/>
            </a:pPr>
            <a:r>
              <a:rPr lang="ru-RU" sz="2000" dirty="0" smtClean="0">
                <a:latin typeface="Resavska BG"/>
              </a:rPr>
              <a:t> </a:t>
            </a:r>
            <a:endParaRPr lang="ru-RU" sz="2000" dirty="0" smtClean="0">
              <a:latin typeface="Resavska BG"/>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38447" y="267697"/>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1832" y="1673352"/>
            <a:ext cx="10411968" cy="4503611"/>
          </a:xfrm>
        </p:spPr>
        <p:txBody>
          <a:bodyPr>
            <a:normAutofit fontScale="70000" lnSpcReduction="20000"/>
          </a:bodyPr>
          <a:lstStyle/>
          <a:p>
            <a:pPr marL="0" indent="0">
              <a:buNone/>
            </a:pPr>
            <a:r>
              <a:rPr lang="ru-RU" b="1" i="1" dirty="0" smtClean="0">
                <a:solidFill>
                  <a:schemeClr val="accent2">
                    <a:lumMod val="75000"/>
                  </a:schemeClr>
                </a:solidFill>
              </a:rPr>
              <a:t>Локална </a:t>
            </a:r>
            <a:r>
              <a:rPr lang="ru-RU" b="1" i="1" dirty="0">
                <a:solidFill>
                  <a:schemeClr val="accent2">
                    <a:lumMod val="75000"/>
                  </a:schemeClr>
                </a:solidFill>
              </a:rPr>
              <a:t>самоуправа </a:t>
            </a:r>
            <a:r>
              <a:rPr lang="ru-RU" dirty="0"/>
              <a:t>	</a:t>
            </a:r>
            <a:endParaRPr lang="sr-Latn-RS" dirty="0" smtClean="0"/>
          </a:p>
          <a:p>
            <a:pPr>
              <a:buFont typeface="Wingdings" panose="05000000000000000000" pitchFamily="2" charset="2"/>
              <a:buChar char="§"/>
            </a:pPr>
            <a:r>
              <a:rPr lang="ru-RU" dirty="0" smtClean="0"/>
              <a:t>успостављање </a:t>
            </a:r>
            <a:r>
              <a:rPr lang="ru-RU" dirty="0"/>
              <a:t>адекватног пословног амбијента за инвестиције и привредни развој; </a:t>
            </a:r>
          </a:p>
          <a:p>
            <a:pPr>
              <a:buFont typeface="Wingdings" panose="05000000000000000000" pitchFamily="2" charset="2"/>
              <a:buChar char="§"/>
            </a:pPr>
            <a:r>
              <a:rPr lang="ru-RU" dirty="0" smtClean="0"/>
              <a:t>сагледавање </a:t>
            </a:r>
            <a:r>
              <a:rPr lang="ru-RU" dirty="0"/>
              <a:t>локалних потреба, обезбеђивање потребних ресурса и креирање и спровођење интервенција; </a:t>
            </a:r>
          </a:p>
          <a:p>
            <a:pPr>
              <a:buFont typeface="Wingdings" panose="05000000000000000000" pitchFamily="2" charset="2"/>
              <a:buChar char="§"/>
            </a:pPr>
            <a:r>
              <a:rPr lang="ru-RU" dirty="0" smtClean="0"/>
              <a:t>умрежавање </a:t>
            </a:r>
            <a:r>
              <a:rPr lang="ru-RU" dirty="0"/>
              <a:t>институција на локалном нивоу и обезбеђивање кохерентности политика развоја; </a:t>
            </a:r>
          </a:p>
          <a:p>
            <a:pPr algn="just">
              <a:buFont typeface="Wingdings" panose="05000000000000000000" pitchFamily="2" charset="2"/>
              <a:buChar char="§"/>
            </a:pPr>
            <a:r>
              <a:rPr lang="ru-RU" dirty="0" smtClean="0"/>
              <a:t>пилотирање </a:t>
            </a:r>
            <a:r>
              <a:rPr lang="ru-RU" dirty="0"/>
              <a:t>иновативних приступа у пружању недостајућих и/или постојећих услуга и подршке који су од значаја за локални контекст, укључујући и област запошљавања (нпр. инкубатори, центри за обуку, услуге организованог градског превоза за </a:t>
            </a:r>
            <a:r>
              <a:rPr lang="ru-RU" dirty="0" smtClean="0"/>
              <a:t>ОСИ </a:t>
            </a:r>
            <a:r>
              <a:rPr lang="ru-RU" dirty="0"/>
              <a:t>и лица укључена у програм функционалног основног образовања одраслих, обезбеђивање услуге чувања деце или чланова породице којима је потребна туђа нега и помоћ за незапослене жене укључене у програме додатног образовања и обуке и сл.); </a:t>
            </a:r>
          </a:p>
          <a:p>
            <a:pPr algn="just">
              <a:buFont typeface="Wingdings" panose="05000000000000000000" pitchFamily="2" charset="2"/>
              <a:buChar char="§"/>
            </a:pPr>
            <a:r>
              <a:rPr lang="ru-RU" dirty="0" smtClean="0"/>
              <a:t>оснивање </a:t>
            </a:r>
            <a:r>
              <a:rPr lang="ru-RU" dirty="0"/>
              <a:t>ЛСЗ-а, утврђивање начина рада, учешће у формулисању ЛАПЗ-а и његово усвајање, обезбеђивање усклађености ЛАПЗ-а са другим локалним планским документима и успостављање сарадње између различитих тела на нивоу </a:t>
            </a:r>
            <a:r>
              <a:rPr lang="ru-RU" dirty="0" smtClean="0"/>
              <a:t>ЈЛС-а; </a:t>
            </a:r>
            <a:endParaRPr lang="ru-RU" dirty="0"/>
          </a:p>
          <a:p>
            <a:pPr>
              <a:buFont typeface="Wingdings" panose="05000000000000000000" pitchFamily="2" charset="2"/>
              <a:buChar char="§"/>
            </a:pPr>
            <a:r>
              <a:rPr lang="ru-RU" dirty="0" smtClean="0"/>
              <a:t>учешће </a:t>
            </a:r>
            <a:r>
              <a:rPr lang="ru-RU" dirty="0"/>
              <a:t>у </a:t>
            </a:r>
            <a:r>
              <a:rPr lang="ru-RU" dirty="0" smtClean="0"/>
              <a:t>праћење </a:t>
            </a:r>
            <a:r>
              <a:rPr lang="ru-RU" dirty="0"/>
              <a:t>реализације ЛАПЗ-а, укључујући и извештавање; и др. 	</a:t>
            </a:r>
          </a:p>
          <a:p>
            <a:endParaRPr lang="en-US" dirty="0"/>
          </a:p>
        </p:txBody>
      </p:sp>
      <p:sp>
        <p:nvSpPr>
          <p:cNvPr id="4" name="Title 1">
            <a:extLst>
              <a:ext uri="{FF2B5EF4-FFF2-40B4-BE49-F238E27FC236}">
                <a16:creationId xmlns:a16="http://schemas.microsoft.com/office/drawing/2014/main" id="{A98F6D58-1A39-41ED-99F7-0CE9F03BD344}"/>
              </a:ext>
            </a:extLst>
          </p:cNvPr>
          <p:cNvSpPr>
            <a:spLocks noGrp="1"/>
          </p:cNvSpPr>
          <p:nvPr>
            <p:ph type="title"/>
          </p:nvPr>
        </p:nvSpPr>
        <p:spPr>
          <a:xfrm>
            <a:off x="941832" y="139682"/>
            <a:ext cx="9530233" cy="1178718"/>
          </a:xfrm>
        </p:spPr>
        <p:txBody>
          <a:bodyPr anchor="ctr">
            <a:normAutofit/>
          </a:bodyPr>
          <a:lstStyle/>
          <a:p>
            <a:pPr algn="just"/>
            <a:r>
              <a:rPr lang="ru-RU" sz="2800" dirty="0">
                <a:latin typeface="Open Sans Light"/>
              </a:rPr>
              <a:t>Потенцијални актери/чланови ЛСЗ-а и њихов допринос у развоју локалне политике запошљавања</a:t>
            </a:r>
            <a:endParaRPr lang="en-US" sz="2800" dirty="0">
              <a:latin typeface="Franklin Gothic Book" panose="020B0503020102020204" pitchFamily="34" charset="0"/>
            </a:endParaRPr>
          </a:p>
        </p:txBody>
      </p:sp>
      <p:pic>
        <p:nvPicPr>
          <p:cNvPr id="5"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506585" y="1581108"/>
            <a:ext cx="525088" cy="525088"/>
          </a:xfrm>
          <a:prstGeom prst="rect">
            <a:avLst/>
          </a:prstGeom>
        </p:spPr>
      </p:pic>
    </p:spTree>
    <p:extLst>
      <p:ext uri="{BB962C8B-B14F-4D97-AF65-F5344CB8AC3E}">
        <p14:creationId xmlns:p14="http://schemas.microsoft.com/office/powerpoint/2010/main" val="166349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632" y="1286129"/>
            <a:ext cx="10515600" cy="4848664"/>
          </a:xfrm>
        </p:spPr>
        <p:txBody>
          <a:bodyPr>
            <a:normAutofit fontScale="77500" lnSpcReduction="20000"/>
          </a:bodyPr>
          <a:lstStyle/>
          <a:p>
            <a:pPr marL="0" indent="0">
              <a:buNone/>
            </a:pPr>
            <a:r>
              <a:rPr lang="ru-RU" b="1" i="1" dirty="0" err="1">
                <a:solidFill>
                  <a:schemeClr val="accent2">
                    <a:lumMod val="75000"/>
                  </a:schemeClr>
                </a:solidFill>
              </a:rPr>
              <a:t>Филијале</a:t>
            </a:r>
            <a:r>
              <a:rPr lang="ru-RU" b="1" i="1" dirty="0">
                <a:solidFill>
                  <a:schemeClr val="accent2">
                    <a:lumMod val="75000"/>
                  </a:schemeClr>
                </a:solidFill>
              </a:rPr>
              <a:t> </a:t>
            </a:r>
            <a:r>
              <a:rPr lang="ru-RU" b="1" i="1" dirty="0" err="1">
                <a:solidFill>
                  <a:schemeClr val="accent2">
                    <a:lumMod val="75000"/>
                  </a:schemeClr>
                </a:solidFill>
              </a:rPr>
              <a:t>Националне</a:t>
            </a:r>
            <a:r>
              <a:rPr lang="ru-RU" b="1" i="1" dirty="0">
                <a:solidFill>
                  <a:schemeClr val="accent2">
                    <a:lumMod val="75000"/>
                  </a:schemeClr>
                </a:solidFill>
              </a:rPr>
              <a:t> службе за </a:t>
            </a:r>
            <a:r>
              <a:rPr lang="ru-RU" b="1" i="1" dirty="0" err="1">
                <a:solidFill>
                  <a:schemeClr val="accent2">
                    <a:lumMod val="75000"/>
                  </a:schemeClr>
                </a:solidFill>
              </a:rPr>
              <a:t>запошљавање</a:t>
            </a:r>
            <a:r>
              <a:rPr lang="ru-RU" b="1" i="1" dirty="0">
                <a:solidFill>
                  <a:schemeClr val="accent2">
                    <a:lumMod val="75000"/>
                  </a:schemeClr>
                </a:solidFill>
              </a:rPr>
              <a:t> </a:t>
            </a:r>
            <a:r>
              <a:rPr lang="ru-RU" dirty="0"/>
              <a:t>	</a:t>
            </a:r>
            <a:endParaRPr lang="ru-RU" dirty="0" smtClean="0"/>
          </a:p>
          <a:p>
            <a:pPr marL="0" indent="0">
              <a:buNone/>
            </a:pPr>
            <a:endParaRPr lang="sr-Latn-RS" dirty="0" smtClean="0"/>
          </a:p>
          <a:p>
            <a:pPr algn="just">
              <a:buFont typeface="Wingdings" panose="05000000000000000000" pitchFamily="2" charset="2"/>
              <a:buChar char="§"/>
            </a:pPr>
            <a:r>
              <a:rPr lang="ru-RU" dirty="0" smtClean="0"/>
              <a:t>прикупљање </a:t>
            </a:r>
            <a:r>
              <a:rPr lang="ru-RU" dirty="0"/>
              <a:t>података и учешће у праћењу стања и трендова на локалном тржишту рада; </a:t>
            </a:r>
          </a:p>
          <a:p>
            <a:pPr algn="just">
              <a:buFont typeface="Wingdings" panose="05000000000000000000" pitchFamily="2" charset="2"/>
              <a:buChar char="§"/>
            </a:pPr>
            <a:r>
              <a:rPr lang="ru-RU" dirty="0" smtClean="0"/>
              <a:t>анализа </a:t>
            </a:r>
            <a:r>
              <a:rPr lang="ru-RU" dirty="0"/>
              <a:t>података о регистрованој незапослености и идентификација категорија теже запошљивих лица у локалном контексту; </a:t>
            </a:r>
          </a:p>
          <a:p>
            <a:pPr algn="just">
              <a:buFont typeface="Wingdings" panose="05000000000000000000" pitchFamily="2" charset="2"/>
              <a:buChar char="§"/>
            </a:pPr>
            <a:r>
              <a:rPr lang="ru-RU" dirty="0" smtClean="0"/>
              <a:t>утврђивање </a:t>
            </a:r>
            <a:r>
              <a:rPr lang="ru-RU" dirty="0"/>
              <a:t>потреба послодаваца, </a:t>
            </a:r>
            <a:r>
              <a:rPr lang="ru-RU" dirty="0" smtClean="0"/>
              <a:t>селекција; </a:t>
            </a:r>
            <a:endParaRPr lang="ru-RU" dirty="0"/>
          </a:p>
          <a:p>
            <a:pPr algn="just">
              <a:buFont typeface="Wingdings" panose="05000000000000000000" pitchFamily="2" charset="2"/>
              <a:buChar char="§"/>
            </a:pPr>
            <a:r>
              <a:rPr lang="ru-RU" dirty="0" smtClean="0"/>
              <a:t>спровођење </a:t>
            </a:r>
            <a:r>
              <a:rPr lang="ru-RU" dirty="0"/>
              <a:t>мера активне политике запошљавања; </a:t>
            </a:r>
          </a:p>
          <a:p>
            <a:pPr algn="just">
              <a:buFont typeface="Wingdings" panose="05000000000000000000" pitchFamily="2" charset="2"/>
              <a:buChar char="§"/>
            </a:pPr>
            <a:r>
              <a:rPr lang="ru-RU" dirty="0" smtClean="0"/>
              <a:t>праћење </a:t>
            </a:r>
            <a:r>
              <a:rPr lang="ru-RU" dirty="0"/>
              <a:t>ефеката спроведених мера на запошљавање и запошљивост незапослених лица; </a:t>
            </a:r>
          </a:p>
          <a:p>
            <a:pPr algn="just">
              <a:buFont typeface="Wingdings" panose="05000000000000000000" pitchFamily="2" charset="2"/>
              <a:buChar char="§"/>
            </a:pPr>
            <a:r>
              <a:rPr lang="ru-RU" dirty="0" smtClean="0"/>
              <a:t>учешће </a:t>
            </a:r>
            <a:r>
              <a:rPr lang="ru-RU" dirty="0"/>
              <a:t>у припреми ЛАПЗ-а (стање на тржишту рада, </a:t>
            </a:r>
            <a:r>
              <a:rPr lang="ru-RU" dirty="0" smtClean="0"/>
              <a:t>карактеристике </a:t>
            </a:r>
            <a:r>
              <a:rPr lang="ru-RU" dirty="0"/>
              <a:t>незапослености, запошљавање лица са евиденције НСЗ-а, ефекти мера, предлагање мера АПЗ-а и циљних група за ЛАПЗ); </a:t>
            </a:r>
          </a:p>
          <a:p>
            <a:pPr algn="just">
              <a:buFont typeface="Wingdings" panose="05000000000000000000" pitchFamily="2" charset="2"/>
              <a:buChar char="§"/>
            </a:pPr>
            <a:r>
              <a:rPr lang="ru-RU" dirty="0" smtClean="0"/>
              <a:t>учешће </a:t>
            </a:r>
            <a:r>
              <a:rPr lang="ru-RU" dirty="0"/>
              <a:t>у и праћење реализације ЛАПЗ-а, укључујући и извештавање; и др. 	</a:t>
            </a:r>
          </a:p>
          <a:p>
            <a:pPr algn="just"/>
            <a:endParaRPr lang="en-US" dirty="0"/>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939742" y="1190409"/>
            <a:ext cx="525088" cy="525088"/>
          </a:xfrm>
          <a:prstGeom prst="rect">
            <a:avLst/>
          </a:prstGeom>
        </p:spPr>
      </p:pic>
    </p:spTree>
    <p:extLst>
      <p:ext uri="{BB962C8B-B14F-4D97-AF65-F5344CB8AC3E}">
        <p14:creationId xmlns:p14="http://schemas.microsoft.com/office/powerpoint/2010/main" val="502846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4" y="581891"/>
            <a:ext cx="10813473" cy="6101542"/>
          </a:xfrm>
        </p:spPr>
        <p:txBody>
          <a:bodyPr>
            <a:normAutofit fontScale="70000" lnSpcReduction="20000"/>
          </a:bodyPr>
          <a:lstStyle/>
          <a:p>
            <a:pPr marL="0" indent="0">
              <a:buNone/>
            </a:pPr>
            <a:endParaRPr lang="en-US" b="1" i="1" dirty="0" smtClean="0">
              <a:solidFill>
                <a:srgbClr val="000000"/>
              </a:solidFill>
              <a:latin typeface="Open Sans"/>
            </a:endParaRPr>
          </a:p>
          <a:p>
            <a:pPr marL="0" indent="0">
              <a:buNone/>
            </a:pPr>
            <a:r>
              <a:rPr lang="ru-RU" b="1" i="1" dirty="0" err="1" smtClean="0">
                <a:solidFill>
                  <a:schemeClr val="accent2">
                    <a:lumMod val="75000"/>
                  </a:schemeClr>
                </a:solidFill>
                <a:latin typeface="Open Sans"/>
              </a:rPr>
              <a:t>Послодавци</a:t>
            </a:r>
            <a:r>
              <a:rPr lang="ru-RU" i="1" dirty="0" smtClean="0">
                <a:solidFill>
                  <a:schemeClr val="accent2">
                    <a:lumMod val="75000"/>
                  </a:schemeClr>
                </a:solidFill>
                <a:latin typeface="Open Sans"/>
              </a:rPr>
              <a:t> </a:t>
            </a:r>
            <a:r>
              <a:rPr lang="ru-RU" dirty="0">
                <a:solidFill>
                  <a:srgbClr val="000000"/>
                </a:solidFill>
                <a:latin typeface="Open Sans"/>
              </a:rPr>
              <a:t>	</a:t>
            </a:r>
            <a:endParaRPr lang="sr-Latn-RS" dirty="0" smtClean="0">
              <a:solidFill>
                <a:srgbClr val="000000"/>
              </a:solidFill>
              <a:latin typeface="Open Sans"/>
            </a:endParaRPr>
          </a:p>
          <a:p>
            <a:pPr algn="just">
              <a:buFont typeface="Wingdings" panose="05000000000000000000" pitchFamily="2" charset="2"/>
              <a:buChar char="§"/>
            </a:pPr>
            <a:r>
              <a:rPr lang="ru-RU" dirty="0" smtClean="0">
                <a:solidFill>
                  <a:srgbClr val="000000"/>
                </a:solidFill>
                <a:latin typeface="Open Sans Light"/>
              </a:rPr>
              <a:t>учешће </a:t>
            </a:r>
            <a:r>
              <a:rPr lang="ru-RU" dirty="0">
                <a:solidFill>
                  <a:srgbClr val="000000"/>
                </a:solidFill>
                <a:latin typeface="Open Sans Light"/>
              </a:rPr>
              <a:t>у развоју квалитетног и делотворног социјалног дијалога; </a:t>
            </a:r>
          </a:p>
          <a:p>
            <a:pPr algn="just">
              <a:buFont typeface="Wingdings" panose="05000000000000000000" pitchFamily="2" charset="2"/>
              <a:buChar char="§"/>
            </a:pPr>
            <a:r>
              <a:rPr lang="sr-Cyrl-RS" dirty="0" smtClean="0">
                <a:solidFill>
                  <a:srgbClr val="000000"/>
                </a:solidFill>
                <a:latin typeface="Open Sans Light"/>
              </a:rPr>
              <a:t>креирање </a:t>
            </a:r>
            <a:r>
              <a:rPr lang="sr-Cyrl-RS" dirty="0">
                <a:solidFill>
                  <a:srgbClr val="000000"/>
                </a:solidFill>
                <a:latin typeface="Open Sans Light"/>
              </a:rPr>
              <a:t>нових радних места; </a:t>
            </a:r>
          </a:p>
          <a:p>
            <a:pPr algn="just">
              <a:buFont typeface="Wingdings" panose="05000000000000000000" pitchFamily="2" charset="2"/>
              <a:buChar char="§"/>
            </a:pPr>
            <a:r>
              <a:rPr lang="ru-RU" dirty="0" smtClean="0">
                <a:solidFill>
                  <a:srgbClr val="000000"/>
                </a:solidFill>
                <a:latin typeface="Open Sans Light"/>
              </a:rPr>
              <a:t>запошљавање </a:t>
            </a:r>
            <a:r>
              <a:rPr lang="ru-RU" dirty="0">
                <a:solidFill>
                  <a:srgbClr val="000000"/>
                </a:solidFill>
                <a:latin typeface="Open Sans Light"/>
              </a:rPr>
              <a:t>категорија теже запошљивих лица; </a:t>
            </a:r>
          </a:p>
          <a:p>
            <a:pPr algn="just">
              <a:buFont typeface="Wingdings" panose="05000000000000000000" pitchFamily="2" charset="2"/>
              <a:buChar char="§"/>
            </a:pPr>
            <a:r>
              <a:rPr lang="ru-RU" dirty="0" smtClean="0">
                <a:solidFill>
                  <a:srgbClr val="000000"/>
                </a:solidFill>
                <a:latin typeface="Open Sans Light"/>
              </a:rPr>
              <a:t>обезбеђивање </a:t>
            </a:r>
            <a:r>
              <a:rPr lang="ru-RU" dirty="0">
                <a:solidFill>
                  <a:srgbClr val="000000"/>
                </a:solidFill>
                <a:latin typeface="Open Sans Light"/>
              </a:rPr>
              <a:t>могућности за спровођење програма стицања првог радног искуства, стручног оспособљавања и усавршавања; </a:t>
            </a:r>
          </a:p>
          <a:p>
            <a:pPr algn="just">
              <a:buFont typeface="Wingdings" panose="05000000000000000000" pitchFamily="2" charset="2"/>
              <a:buChar char="§"/>
            </a:pPr>
            <a:r>
              <a:rPr lang="ru-RU" dirty="0" smtClean="0">
                <a:solidFill>
                  <a:srgbClr val="000000"/>
                </a:solidFill>
                <a:latin typeface="Open Sans Light"/>
              </a:rPr>
              <a:t>пружање </a:t>
            </a:r>
            <a:r>
              <a:rPr lang="ru-RU" dirty="0">
                <a:solidFill>
                  <a:srgbClr val="000000"/>
                </a:solidFill>
                <a:latin typeface="Open Sans Light"/>
              </a:rPr>
              <a:t>информација о будућим потребама у погледу знања, вештина и способности (подаци о потражњи); </a:t>
            </a:r>
          </a:p>
          <a:p>
            <a:pPr algn="just">
              <a:buFont typeface="Wingdings" panose="05000000000000000000" pitchFamily="2" charset="2"/>
              <a:buChar char="§"/>
            </a:pPr>
            <a:r>
              <a:rPr lang="ru-RU" dirty="0" smtClean="0">
                <a:solidFill>
                  <a:srgbClr val="000000"/>
                </a:solidFill>
                <a:latin typeface="Open Sans Light"/>
              </a:rPr>
              <a:t>корисници </a:t>
            </a:r>
            <a:r>
              <a:rPr lang="ru-RU" dirty="0">
                <a:solidFill>
                  <a:srgbClr val="000000"/>
                </a:solidFill>
                <a:latin typeface="Open Sans Light"/>
              </a:rPr>
              <a:t>услуга посредовања, мера активне политике запошљавања, и других видова подршке у пословању; и др</a:t>
            </a:r>
            <a:r>
              <a:rPr lang="ru-RU" dirty="0" smtClean="0">
                <a:solidFill>
                  <a:srgbClr val="000000"/>
                </a:solidFill>
                <a:latin typeface="Open Sans Light"/>
              </a:rPr>
              <a:t>.</a:t>
            </a:r>
            <a:endParaRPr lang="en-US" dirty="0" smtClean="0">
              <a:solidFill>
                <a:srgbClr val="000000"/>
              </a:solidFill>
              <a:latin typeface="Open Sans Light"/>
            </a:endParaRPr>
          </a:p>
          <a:p>
            <a:pPr marL="0" indent="0">
              <a:buNone/>
            </a:pPr>
            <a:r>
              <a:rPr lang="ru-RU" sz="2900" b="1" i="1" dirty="0" err="1">
                <a:solidFill>
                  <a:schemeClr val="accent2">
                    <a:lumMod val="75000"/>
                  </a:schemeClr>
                </a:solidFill>
                <a:latin typeface="Open Sans"/>
              </a:rPr>
              <a:t>Синдикати</a:t>
            </a:r>
            <a:r>
              <a:rPr lang="ru-RU" sz="2900" b="1" i="1" dirty="0">
                <a:solidFill>
                  <a:schemeClr val="accent2">
                    <a:lumMod val="75000"/>
                  </a:schemeClr>
                </a:solidFill>
                <a:latin typeface="Open Sans"/>
              </a:rPr>
              <a:t> </a:t>
            </a:r>
            <a:r>
              <a:rPr lang="ru-RU" b="1" dirty="0"/>
              <a:t>	</a:t>
            </a:r>
            <a:endParaRPr lang="sr-Latn-RS" b="1" dirty="0"/>
          </a:p>
          <a:p>
            <a:pPr algn="just">
              <a:buFont typeface="Wingdings" panose="05000000000000000000" pitchFamily="2" charset="2"/>
              <a:buChar char="§"/>
            </a:pPr>
            <a:r>
              <a:rPr lang="ru-RU" dirty="0" err="1"/>
              <a:t>учешће</a:t>
            </a:r>
            <a:r>
              <a:rPr lang="ru-RU" dirty="0"/>
              <a:t> у </a:t>
            </a:r>
            <a:r>
              <a:rPr lang="ru-RU" dirty="0" err="1"/>
              <a:t>развоју</a:t>
            </a:r>
            <a:r>
              <a:rPr lang="ru-RU" dirty="0"/>
              <a:t> </a:t>
            </a:r>
            <a:r>
              <a:rPr lang="ru-RU" dirty="0" err="1"/>
              <a:t>квалитетног</a:t>
            </a:r>
            <a:r>
              <a:rPr lang="ru-RU" dirty="0"/>
              <a:t> и </a:t>
            </a:r>
            <a:r>
              <a:rPr lang="ru-RU" dirty="0" err="1"/>
              <a:t>делотворног</a:t>
            </a:r>
            <a:r>
              <a:rPr lang="ru-RU" dirty="0"/>
              <a:t> </a:t>
            </a:r>
            <a:r>
              <a:rPr lang="ru-RU" dirty="0" err="1"/>
              <a:t>социјалног</a:t>
            </a:r>
            <a:r>
              <a:rPr lang="ru-RU" dirty="0"/>
              <a:t> </a:t>
            </a:r>
            <a:r>
              <a:rPr lang="ru-RU" dirty="0" err="1"/>
              <a:t>дијалога</a:t>
            </a:r>
            <a:r>
              <a:rPr lang="ru-RU" dirty="0"/>
              <a:t>; </a:t>
            </a:r>
          </a:p>
          <a:p>
            <a:pPr algn="just">
              <a:buFont typeface="Wingdings" panose="05000000000000000000" pitchFamily="2" charset="2"/>
              <a:buChar char="§"/>
            </a:pPr>
            <a:r>
              <a:rPr lang="ru-RU" dirty="0" err="1"/>
              <a:t>развој</a:t>
            </a:r>
            <a:r>
              <a:rPr lang="ru-RU" dirty="0"/>
              <a:t> </a:t>
            </a:r>
            <a:r>
              <a:rPr lang="ru-RU" dirty="0" err="1"/>
              <a:t>синдикалне</a:t>
            </a:r>
            <a:r>
              <a:rPr lang="ru-RU" dirty="0"/>
              <a:t> свести и важности </a:t>
            </a:r>
            <a:r>
              <a:rPr lang="ru-RU" dirty="0" err="1"/>
              <a:t>обезбеђивања</a:t>
            </a:r>
            <a:r>
              <a:rPr lang="ru-RU" dirty="0"/>
              <a:t> </a:t>
            </a:r>
            <a:r>
              <a:rPr lang="ru-RU" dirty="0" err="1"/>
              <a:t>достојанствених</a:t>
            </a:r>
            <a:r>
              <a:rPr lang="ru-RU" dirty="0"/>
              <a:t> </a:t>
            </a:r>
            <a:r>
              <a:rPr lang="ru-RU" dirty="0" err="1"/>
              <a:t>услова</a:t>
            </a:r>
            <a:r>
              <a:rPr lang="ru-RU" dirty="0"/>
              <a:t> рада и </a:t>
            </a:r>
            <a:r>
              <a:rPr lang="ru-RU" dirty="0" err="1"/>
              <a:t>очувања</a:t>
            </a:r>
            <a:r>
              <a:rPr lang="ru-RU" dirty="0"/>
              <a:t> </a:t>
            </a:r>
            <a:r>
              <a:rPr lang="ru-RU" dirty="0" err="1"/>
              <a:t>радних</a:t>
            </a:r>
            <a:r>
              <a:rPr lang="ru-RU" dirty="0"/>
              <a:t> места; </a:t>
            </a:r>
          </a:p>
          <a:p>
            <a:pPr algn="just">
              <a:buFont typeface="Wingdings" panose="05000000000000000000" pitchFamily="2" charset="2"/>
              <a:buChar char="§"/>
            </a:pPr>
            <a:r>
              <a:rPr lang="sr-Cyrl-RS" dirty="0"/>
              <a:t>заштита права радника; </a:t>
            </a:r>
          </a:p>
          <a:p>
            <a:pPr algn="just">
              <a:buFont typeface="Wingdings" panose="05000000000000000000" pitchFamily="2" charset="2"/>
              <a:buChar char="§"/>
            </a:pPr>
            <a:r>
              <a:rPr lang="ru-RU" dirty="0"/>
              <a:t>конструктивна </a:t>
            </a:r>
            <a:r>
              <a:rPr lang="ru-RU" dirty="0" err="1"/>
              <a:t>подршка</a:t>
            </a:r>
            <a:r>
              <a:rPr lang="ru-RU" dirty="0"/>
              <a:t> </a:t>
            </a:r>
            <a:r>
              <a:rPr lang="ru-RU" dirty="0" err="1"/>
              <a:t>процесима</a:t>
            </a:r>
            <a:r>
              <a:rPr lang="ru-RU" dirty="0"/>
              <a:t> </a:t>
            </a:r>
            <a:r>
              <a:rPr lang="ru-RU" dirty="0" err="1"/>
              <a:t>приватизације</a:t>
            </a:r>
            <a:r>
              <a:rPr lang="ru-RU" dirty="0"/>
              <a:t> у </a:t>
            </a:r>
            <a:r>
              <a:rPr lang="ru-RU" dirty="0" err="1"/>
              <a:t>погледу</a:t>
            </a:r>
            <a:r>
              <a:rPr lang="ru-RU" dirty="0"/>
              <a:t> </a:t>
            </a:r>
            <a:r>
              <a:rPr lang="ru-RU" dirty="0" err="1"/>
              <a:t>спровођења</a:t>
            </a:r>
            <a:r>
              <a:rPr lang="ru-RU" dirty="0"/>
              <a:t> </a:t>
            </a:r>
            <a:r>
              <a:rPr lang="ru-RU" dirty="0" err="1"/>
              <a:t>превентивних</a:t>
            </a:r>
            <a:r>
              <a:rPr lang="ru-RU" dirty="0"/>
              <a:t> мера, </a:t>
            </a:r>
            <a:r>
              <a:rPr lang="ru-RU" dirty="0" err="1"/>
              <a:t>кроз</a:t>
            </a:r>
            <a:r>
              <a:rPr lang="ru-RU" dirty="0"/>
              <a:t> </a:t>
            </a:r>
            <a:r>
              <a:rPr lang="ru-RU" dirty="0" err="1"/>
              <a:t>информисање</a:t>
            </a:r>
            <a:r>
              <a:rPr lang="ru-RU" dirty="0"/>
              <a:t> и рад </a:t>
            </a:r>
            <a:r>
              <a:rPr lang="ru-RU" dirty="0" err="1"/>
              <a:t>са</a:t>
            </a:r>
            <a:r>
              <a:rPr lang="ru-RU" dirty="0"/>
              <a:t> </a:t>
            </a:r>
            <a:r>
              <a:rPr lang="ru-RU" dirty="0" err="1"/>
              <a:t>потенцијалним</a:t>
            </a:r>
            <a:r>
              <a:rPr lang="ru-RU" dirty="0"/>
              <a:t> </a:t>
            </a:r>
            <a:r>
              <a:rPr lang="ru-RU" dirty="0" err="1"/>
              <a:t>вишковима</a:t>
            </a:r>
            <a:r>
              <a:rPr lang="ru-RU" dirty="0"/>
              <a:t> </a:t>
            </a:r>
            <a:r>
              <a:rPr lang="ru-RU" dirty="0" err="1"/>
              <a:t>међу</a:t>
            </a:r>
            <a:r>
              <a:rPr lang="ru-RU" dirty="0"/>
              <a:t> </a:t>
            </a:r>
            <a:r>
              <a:rPr lang="ru-RU" dirty="0" err="1"/>
              <a:t>запосленима</a:t>
            </a:r>
            <a:r>
              <a:rPr lang="ru-RU" dirty="0"/>
              <a:t>; </a:t>
            </a:r>
          </a:p>
          <a:p>
            <a:pPr algn="just">
              <a:buFont typeface="Wingdings" panose="05000000000000000000" pitchFamily="2" charset="2"/>
              <a:buChar char="§"/>
            </a:pPr>
            <a:r>
              <a:rPr lang="ru-RU" dirty="0" err="1"/>
              <a:t>учешће</a:t>
            </a:r>
            <a:r>
              <a:rPr lang="ru-RU" dirty="0"/>
              <a:t> у </a:t>
            </a:r>
            <a:r>
              <a:rPr lang="ru-RU" dirty="0" err="1"/>
              <a:t>креирању</a:t>
            </a:r>
            <a:r>
              <a:rPr lang="ru-RU" dirty="0"/>
              <a:t> или </a:t>
            </a:r>
            <a:r>
              <a:rPr lang="ru-RU" dirty="0" err="1"/>
              <a:t>предлагању</a:t>
            </a:r>
            <a:r>
              <a:rPr lang="ru-RU" dirty="0"/>
              <a:t> </a:t>
            </a:r>
            <a:r>
              <a:rPr lang="ru-RU" dirty="0" err="1"/>
              <a:t>активне</a:t>
            </a:r>
            <a:r>
              <a:rPr lang="ru-RU" dirty="0"/>
              <a:t> политике </a:t>
            </a:r>
            <a:r>
              <a:rPr lang="ru-RU" dirty="0" err="1"/>
              <a:t>запошљавања</a:t>
            </a:r>
            <a:r>
              <a:rPr lang="ru-RU" dirty="0"/>
              <a:t>, у складу </a:t>
            </a:r>
            <a:r>
              <a:rPr lang="ru-RU" dirty="0" err="1"/>
              <a:t>са</a:t>
            </a:r>
            <a:r>
              <a:rPr lang="ru-RU" dirty="0"/>
              <a:t> </a:t>
            </a:r>
            <a:r>
              <a:rPr lang="ru-RU" dirty="0" err="1"/>
              <a:t>локалним</a:t>
            </a:r>
            <a:r>
              <a:rPr lang="ru-RU" dirty="0"/>
              <a:t> </a:t>
            </a:r>
            <a:r>
              <a:rPr lang="ru-RU" dirty="0" err="1"/>
              <a:t>потребама</a:t>
            </a:r>
            <a:r>
              <a:rPr lang="ru-RU" dirty="0"/>
              <a:t>; и др.</a:t>
            </a:r>
            <a:r>
              <a:rPr lang="ru-RU" dirty="0" smtClean="0">
                <a:solidFill>
                  <a:srgbClr val="000000"/>
                </a:solidFill>
                <a:latin typeface="Open Sans Light"/>
              </a:rPr>
              <a:t> </a:t>
            </a:r>
            <a:r>
              <a:rPr lang="ru-RU" dirty="0">
                <a:solidFill>
                  <a:srgbClr val="000000"/>
                </a:solidFill>
                <a:latin typeface="Open Sans Light"/>
              </a:rPr>
              <a:t>	</a:t>
            </a:r>
          </a:p>
          <a:p>
            <a:endParaRPr lang="en-US" dirty="0"/>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234738" y="758147"/>
            <a:ext cx="525088" cy="525088"/>
          </a:xfrm>
          <a:prstGeom prst="rect">
            <a:avLst/>
          </a:prstGeom>
        </p:spPr>
      </p:pic>
      <p:pic>
        <p:nvPicPr>
          <p:cNvPr id="5"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234738" y="3808918"/>
            <a:ext cx="525088" cy="525088"/>
          </a:xfrm>
          <a:prstGeom prst="rect">
            <a:avLst/>
          </a:prstGeom>
        </p:spPr>
      </p:pic>
    </p:spTree>
    <p:extLst>
      <p:ext uri="{BB962C8B-B14F-4D97-AF65-F5344CB8AC3E}">
        <p14:creationId xmlns:p14="http://schemas.microsoft.com/office/powerpoint/2010/main" val="309524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7" y="906088"/>
            <a:ext cx="10597342" cy="5370628"/>
          </a:xfrm>
        </p:spPr>
        <p:txBody>
          <a:bodyPr>
            <a:normAutofit/>
          </a:bodyPr>
          <a:lstStyle/>
          <a:p>
            <a:pPr marL="0" indent="0">
              <a:buNone/>
            </a:pPr>
            <a:r>
              <a:rPr lang="ru-RU" b="1" i="1" dirty="0" err="1">
                <a:solidFill>
                  <a:schemeClr val="accent2">
                    <a:lumMod val="75000"/>
                  </a:schemeClr>
                </a:solidFill>
              </a:rPr>
              <a:t>Привредна</a:t>
            </a:r>
            <a:r>
              <a:rPr lang="ru-RU" b="1" i="1" dirty="0">
                <a:solidFill>
                  <a:schemeClr val="accent2">
                    <a:lumMod val="75000"/>
                  </a:schemeClr>
                </a:solidFill>
              </a:rPr>
              <a:t> </a:t>
            </a:r>
            <a:r>
              <a:rPr lang="ru-RU" b="1" i="1" dirty="0" err="1">
                <a:solidFill>
                  <a:schemeClr val="accent2">
                    <a:lumMod val="75000"/>
                  </a:schemeClr>
                </a:solidFill>
              </a:rPr>
              <a:t>комора</a:t>
            </a:r>
            <a:r>
              <a:rPr lang="ru-RU" b="1" i="1" dirty="0">
                <a:solidFill>
                  <a:schemeClr val="accent2">
                    <a:lumMod val="75000"/>
                  </a:schemeClr>
                </a:solidFill>
              </a:rPr>
              <a:t>, </a:t>
            </a:r>
            <a:r>
              <a:rPr lang="ru-RU" b="1" i="1" dirty="0" err="1">
                <a:solidFill>
                  <a:schemeClr val="accent2">
                    <a:lumMod val="75000"/>
                  </a:schemeClr>
                </a:solidFill>
              </a:rPr>
              <a:t>агенције</a:t>
            </a:r>
            <a:r>
              <a:rPr lang="ru-RU" b="1" i="1" dirty="0">
                <a:solidFill>
                  <a:schemeClr val="accent2">
                    <a:lumMod val="75000"/>
                  </a:schemeClr>
                </a:solidFill>
              </a:rPr>
              <a:t> за </a:t>
            </a:r>
            <a:r>
              <a:rPr lang="ru-RU" b="1" i="1" dirty="0" err="1">
                <a:solidFill>
                  <a:schemeClr val="accent2">
                    <a:lumMod val="75000"/>
                  </a:schemeClr>
                </a:solidFill>
              </a:rPr>
              <a:t>развој</a:t>
            </a:r>
            <a:r>
              <a:rPr lang="ru-RU" b="1" i="1" dirty="0">
                <a:solidFill>
                  <a:schemeClr val="accent2">
                    <a:lumMod val="75000"/>
                  </a:schemeClr>
                </a:solidFill>
              </a:rPr>
              <a:t> МСП, </a:t>
            </a:r>
            <a:r>
              <a:rPr lang="ru-RU" b="1" i="1" dirty="0" err="1">
                <a:solidFill>
                  <a:schemeClr val="accent2">
                    <a:lumMod val="75000"/>
                  </a:schemeClr>
                </a:solidFill>
              </a:rPr>
              <a:t>агенције</a:t>
            </a:r>
            <a:r>
              <a:rPr lang="ru-RU" b="1" i="1" dirty="0">
                <a:solidFill>
                  <a:schemeClr val="accent2">
                    <a:lumMod val="75000"/>
                  </a:schemeClr>
                </a:solidFill>
              </a:rPr>
              <a:t> за </a:t>
            </a:r>
            <a:r>
              <a:rPr lang="ru-RU" b="1" i="1" dirty="0" err="1">
                <a:solidFill>
                  <a:schemeClr val="accent2">
                    <a:lumMod val="75000"/>
                  </a:schemeClr>
                </a:solidFill>
              </a:rPr>
              <a:t>регионални</a:t>
            </a:r>
            <a:r>
              <a:rPr lang="ru-RU" b="1" i="1" dirty="0">
                <a:solidFill>
                  <a:schemeClr val="accent2">
                    <a:lumMod val="75000"/>
                  </a:schemeClr>
                </a:solidFill>
              </a:rPr>
              <a:t> </a:t>
            </a:r>
            <a:r>
              <a:rPr lang="ru-RU" b="1" i="1" dirty="0" err="1">
                <a:solidFill>
                  <a:schemeClr val="accent2">
                    <a:lumMod val="75000"/>
                  </a:schemeClr>
                </a:solidFill>
              </a:rPr>
              <a:t>развој</a:t>
            </a:r>
            <a:r>
              <a:rPr lang="ru-RU" b="1" i="1" dirty="0">
                <a:solidFill>
                  <a:schemeClr val="accent2">
                    <a:lumMod val="75000"/>
                  </a:schemeClr>
                </a:solidFill>
              </a:rPr>
              <a:t> </a:t>
            </a:r>
            <a:r>
              <a:rPr lang="ru-RU" dirty="0"/>
              <a:t>	</a:t>
            </a:r>
            <a:endParaRPr lang="sr-Latn-RS" dirty="0" smtClean="0"/>
          </a:p>
          <a:p>
            <a:pPr algn="just">
              <a:buFont typeface="Wingdings" panose="05000000000000000000" pitchFamily="2" charset="2"/>
              <a:buChar char="§"/>
            </a:pPr>
            <a:r>
              <a:rPr lang="ru-RU" dirty="0" smtClean="0"/>
              <a:t>пружање </a:t>
            </a:r>
            <a:r>
              <a:rPr lang="ru-RU" dirty="0"/>
              <a:t>информација о очекиваним инвестицијама и локалним/регионалним развојним трендовима; </a:t>
            </a:r>
          </a:p>
          <a:p>
            <a:pPr algn="just">
              <a:buFont typeface="Wingdings" panose="05000000000000000000" pitchFamily="2" charset="2"/>
              <a:buChar char="§"/>
            </a:pPr>
            <a:r>
              <a:rPr lang="ru-RU" dirty="0" smtClean="0"/>
              <a:t>пружање </a:t>
            </a:r>
            <a:r>
              <a:rPr lang="ru-RU" dirty="0"/>
              <a:t>информација о секторима у којима постоји потенцијал за отварање нових радних места и потражњу за кадровима; </a:t>
            </a:r>
          </a:p>
          <a:p>
            <a:pPr algn="just">
              <a:buFont typeface="Wingdings" panose="05000000000000000000" pitchFamily="2" charset="2"/>
              <a:buChar char="§"/>
            </a:pPr>
            <a:r>
              <a:rPr lang="ru-RU" dirty="0" smtClean="0"/>
              <a:t>пружање </a:t>
            </a:r>
            <a:r>
              <a:rPr lang="ru-RU" dirty="0"/>
              <a:t>консултантских услуга привредним субјектима (постојећим и у развоју); </a:t>
            </a:r>
          </a:p>
          <a:p>
            <a:pPr algn="just">
              <a:buFont typeface="Wingdings" panose="05000000000000000000" pitchFamily="2" charset="2"/>
              <a:buChar char="§"/>
            </a:pPr>
            <a:r>
              <a:rPr lang="ru-RU" dirty="0" smtClean="0"/>
              <a:t>спона </a:t>
            </a:r>
            <a:r>
              <a:rPr lang="ru-RU" dirty="0"/>
              <a:t>између институција образовања и послодаваца у развоју нових профила (превасходно у средњем стручном образовању) и др. 	</a:t>
            </a:r>
          </a:p>
          <a:p>
            <a:endParaRPr lang="en-US" dirty="0"/>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56214" y="1330037"/>
            <a:ext cx="525088" cy="525088"/>
          </a:xfrm>
          <a:prstGeom prst="rect">
            <a:avLst/>
          </a:prstGeom>
        </p:spPr>
      </p:pic>
    </p:spTree>
    <p:extLst>
      <p:ext uri="{BB962C8B-B14F-4D97-AF65-F5344CB8AC3E}">
        <p14:creationId xmlns:p14="http://schemas.microsoft.com/office/powerpoint/2010/main" val="873478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ru-RU" b="1" i="1" dirty="0" err="1">
                <a:solidFill>
                  <a:schemeClr val="accent2">
                    <a:lumMod val="75000"/>
                  </a:schemeClr>
                </a:solidFill>
              </a:rPr>
              <a:t>Образовне</a:t>
            </a:r>
            <a:r>
              <a:rPr lang="ru-RU" b="1" i="1" dirty="0">
                <a:solidFill>
                  <a:schemeClr val="accent2">
                    <a:lumMod val="75000"/>
                  </a:schemeClr>
                </a:solidFill>
              </a:rPr>
              <a:t> </a:t>
            </a:r>
            <a:r>
              <a:rPr lang="ru-RU" b="1" i="1" dirty="0" err="1">
                <a:solidFill>
                  <a:schemeClr val="accent2">
                    <a:lumMod val="75000"/>
                  </a:schemeClr>
                </a:solidFill>
              </a:rPr>
              <a:t>институције</a:t>
            </a:r>
            <a:r>
              <a:rPr lang="ru-RU" b="1" i="1" dirty="0">
                <a:solidFill>
                  <a:schemeClr val="accent2">
                    <a:lumMod val="75000"/>
                  </a:schemeClr>
                </a:solidFill>
              </a:rPr>
              <a:t> </a:t>
            </a:r>
            <a:r>
              <a:rPr lang="ru-RU" dirty="0"/>
              <a:t>	</a:t>
            </a:r>
            <a:endParaRPr lang="sr-Latn-RS" dirty="0" smtClean="0"/>
          </a:p>
          <a:p>
            <a:pPr algn="just">
              <a:buFont typeface="Wingdings" panose="05000000000000000000" pitchFamily="2" charset="2"/>
              <a:buChar char="§"/>
            </a:pPr>
            <a:r>
              <a:rPr lang="ru-RU" dirty="0" smtClean="0"/>
              <a:t>повезивање </a:t>
            </a:r>
            <a:r>
              <a:rPr lang="ru-RU" dirty="0"/>
              <a:t>исхода образовања са потребама привреде; </a:t>
            </a:r>
          </a:p>
          <a:p>
            <a:pPr algn="just">
              <a:buFont typeface="Wingdings" panose="05000000000000000000" pitchFamily="2" charset="2"/>
              <a:buChar char="§"/>
            </a:pPr>
            <a:r>
              <a:rPr lang="ru-RU" dirty="0" smtClean="0"/>
              <a:t>обезбеђивање </a:t>
            </a:r>
            <a:r>
              <a:rPr lang="ru-RU" dirty="0"/>
              <a:t>података о ученицима завршних година који излазе на тржиште рада; </a:t>
            </a:r>
          </a:p>
          <a:p>
            <a:pPr algn="just">
              <a:buFont typeface="Wingdings" panose="05000000000000000000" pitchFamily="2" charset="2"/>
              <a:buChar char="§"/>
            </a:pPr>
            <a:r>
              <a:rPr lang="ru-RU" dirty="0" smtClean="0"/>
              <a:t>развијање </a:t>
            </a:r>
            <a:r>
              <a:rPr lang="ru-RU" dirty="0"/>
              <a:t>програма и стандарда наставних планова, програма и обука за образовне профиле потребне на тржишту рада, укључујући и образовање одраслих и др. 	</a:t>
            </a:r>
          </a:p>
          <a:p>
            <a:pPr algn="just">
              <a:buFont typeface="Wingdings" panose="05000000000000000000" pitchFamily="2" charset="2"/>
              <a:buChar char="§"/>
            </a:pPr>
            <a:endParaRPr lang="en-US" dirty="0"/>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886499" y="1825625"/>
            <a:ext cx="525088" cy="525088"/>
          </a:xfrm>
          <a:prstGeom prst="rect">
            <a:avLst/>
          </a:prstGeom>
        </p:spPr>
      </p:pic>
    </p:spTree>
    <p:extLst>
      <p:ext uri="{BB962C8B-B14F-4D97-AF65-F5344CB8AC3E}">
        <p14:creationId xmlns:p14="http://schemas.microsoft.com/office/powerpoint/2010/main" val="2668504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9461" y="980902"/>
            <a:ext cx="10008523" cy="4616648"/>
          </a:xfrm>
          <a:prstGeom prst="rect">
            <a:avLst/>
          </a:prstGeom>
        </p:spPr>
        <p:txBody>
          <a:bodyPr wrap="square">
            <a:spAutoFit/>
          </a:bodyPr>
          <a:lstStyle/>
          <a:p>
            <a:r>
              <a:rPr lang="ru-RU" b="1" i="1" dirty="0">
                <a:solidFill>
                  <a:schemeClr val="accent2">
                    <a:lumMod val="75000"/>
                  </a:schemeClr>
                </a:solidFill>
                <a:latin typeface="Open Sans"/>
              </a:rPr>
              <a:t>Центри за социјални рад и лиценцирани пружаоци услуга из система социјалне заштите на локалном нивоу </a:t>
            </a:r>
            <a:endParaRPr lang="ru-RU" b="1" i="1" dirty="0" smtClean="0">
              <a:solidFill>
                <a:schemeClr val="accent2">
                  <a:lumMod val="75000"/>
                </a:schemeClr>
              </a:solidFill>
              <a:latin typeface="Open Sans"/>
            </a:endParaRPr>
          </a:p>
          <a:p>
            <a:r>
              <a:rPr lang="ru-RU" dirty="0">
                <a:solidFill>
                  <a:srgbClr val="000000"/>
                </a:solidFill>
                <a:latin typeface="Open Sans"/>
              </a:rPr>
              <a:t>	</a:t>
            </a:r>
            <a:endParaRPr lang="sr-Latn-RS" dirty="0" smtClean="0">
              <a:solidFill>
                <a:srgbClr val="000000"/>
              </a:solidFill>
              <a:latin typeface="Open Sans"/>
            </a:endParaRPr>
          </a:p>
          <a:p>
            <a:pPr marL="285750" indent="-285750" algn="just">
              <a:buFont typeface="Wingdings" panose="05000000000000000000" pitchFamily="2" charset="2"/>
              <a:buChar char="§"/>
            </a:pPr>
            <a:r>
              <a:rPr lang="ru-RU" sz="2000" dirty="0" smtClean="0">
                <a:solidFill>
                  <a:srgbClr val="000000"/>
                </a:solidFill>
                <a:latin typeface="Open Sans Light"/>
              </a:rPr>
              <a:t>идентификација </a:t>
            </a:r>
            <a:r>
              <a:rPr lang="ru-RU" sz="2000" dirty="0">
                <a:solidFill>
                  <a:srgbClr val="000000"/>
                </a:solidFill>
                <a:latin typeface="Open Sans Light"/>
              </a:rPr>
              <a:t>појединаца и породица у стању социјалне потребе и социјалног ризика; </a:t>
            </a:r>
          </a:p>
          <a:p>
            <a:pPr marL="285750" indent="-285750" algn="just">
              <a:buFont typeface="Wingdings" panose="05000000000000000000" pitchFamily="2" charset="2"/>
              <a:buChar char="§"/>
            </a:pPr>
            <a:r>
              <a:rPr lang="ru-RU" sz="2000" dirty="0" smtClean="0">
                <a:solidFill>
                  <a:srgbClr val="000000"/>
                </a:solidFill>
                <a:latin typeface="Open Sans Light"/>
              </a:rPr>
              <a:t>пружање </a:t>
            </a:r>
            <a:r>
              <a:rPr lang="ru-RU" sz="2000" dirty="0">
                <a:solidFill>
                  <a:srgbClr val="000000"/>
                </a:solidFill>
                <a:latin typeface="Open Sans Light"/>
              </a:rPr>
              <a:t>услуга и обезбеђивање могућности за остваривање права из система социјалне заштите; </a:t>
            </a:r>
          </a:p>
          <a:p>
            <a:pPr marL="285750" indent="-285750" algn="just">
              <a:buFont typeface="Wingdings" panose="05000000000000000000" pitchFamily="2" charset="2"/>
              <a:buChar char="§"/>
            </a:pPr>
            <a:r>
              <a:rPr lang="ru-RU" sz="2000" dirty="0" smtClean="0">
                <a:solidFill>
                  <a:srgbClr val="000000"/>
                </a:solidFill>
                <a:latin typeface="Open Sans Light"/>
              </a:rPr>
              <a:t>активација </a:t>
            </a:r>
            <a:r>
              <a:rPr lang="ru-RU" sz="2000" dirty="0">
                <a:solidFill>
                  <a:srgbClr val="000000"/>
                </a:solidFill>
                <a:latin typeface="Open Sans Light"/>
              </a:rPr>
              <a:t>радно способних корисника права, са посебним фокусом на кориснике новчане социјалне помоћи; </a:t>
            </a:r>
          </a:p>
          <a:p>
            <a:pPr marL="285750" indent="-285750" algn="just">
              <a:buFont typeface="Wingdings" panose="05000000000000000000" pitchFamily="2" charset="2"/>
              <a:buChar char="§"/>
            </a:pPr>
            <a:r>
              <a:rPr lang="ru-RU" sz="2000" dirty="0" smtClean="0">
                <a:solidFill>
                  <a:srgbClr val="000000"/>
                </a:solidFill>
                <a:latin typeface="Open Sans Light"/>
              </a:rPr>
              <a:t>сарадња </a:t>
            </a:r>
            <a:r>
              <a:rPr lang="ru-RU" sz="2000" dirty="0">
                <a:solidFill>
                  <a:srgbClr val="000000"/>
                </a:solidFill>
                <a:latin typeface="Open Sans Light"/>
              </a:rPr>
              <a:t>са НСЗ-ом у креирању мера подршке и интервенција од важности за благовремено и ефикасно укључивање корисника услуга на тржиште рада; </a:t>
            </a:r>
          </a:p>
          <a:p>
            <a:pPr marL="285750" indent="-285750" algn="just">
              <a:buFont typeface="Wingdings" panose="05000000000000000000" pitchFamily="2" charset="2"/>
              <a:buChar char="§"/>
            </a:pPr>
            <a:r>
              <a:rPr lang="ru-RU" sz="2000" dirty="0" smtClean="0">
                <a:solidFill>
                  <a:srgbClr val="000000"/>
                </a:solidFill>
                <a:latin typeface="Open Sans Light"/>
              </a:rPr>
              <a:t>обезбеђивање </a:t>
            </a:r>
            <a:r>
              <a:rPr lang="ru-RU" sz="2000" dirty="0">
                <a:solidFill>
                  <a:srgbClr val="000000"/>
                </a:solidFill>
                <a:latin typeface="Open Sans Light"/>
              </a:rPr>
              <a:t>података неопходних за добијање увида у карактеристике корисника и планирање мера активне политике запошљавања усмерених на унапређење запошљивости и запошљавање корисника права и услуга из система социјалне заштите и др. 	</a:t>
            </a:r>
          </a:p>
        </p:txBody>
      </p:sp>
      <p:pic>
        <p:nvPicPr>
          <p:cNvPr id="3"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29051" y="1265224"/>
            <a:ext cx="525088" cy="525088"/>
          </a:xfrm>
          <a:prstGeom prst="rect">
            <a:avLst/>
          </a:prstGeom>
        </p:spPr>
      </p:pic>
    </p:spTree>
    <p:extLst>
      <p:ext uri="{BB962C8B-B14F-4D97-AF65-F5344CB8AC3E}">
        <p14:creationId xmlns:p14="http://schemas.microsoft.com/office/powerpoint/2010/main" val="790020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7829"/>
            <a:ext cx="10515600" cy="5589134"/>
          </a:xfrm>
        </p:spPr>
        <p:txBody>
          <a:bodyPr/>
          <a:lstStyle/>
          <a:p>
            <a:pPr marL="0" indent="0" algn="ctr">
              <a:buNone/>
            </a:pPr>
            <a:endParaRPr lang="sr-Cyrl-RS" dirty="0" smtClean="0"/>
          </a:p>
          <a:p>
            <a:pPr marL="0" indent="0" algn="ctr">
              <a:buNone/>
            </a:pPr>
            <a:endParaRPr lang="sr-Cyrl-RS" dirty="0"/>
          </a:p>
          <a:p>
            <a:pPr marL="0" indent="0" algn="ctr">
              <a:buNone/>
            </a:pPr>
            <a:endParaRPr lang="sr-Cyrl-RS" dirty="0" smtClean="0"/>
          </a:p>
          <a:p>
            <a:pPr marL="0" indent="0" algn="ctr">
              <a:buNone/>
            </a:pPr>
            <a:endParaRPr lang="sr-Cyrl-RS" dirty="0"/>
          </a:p>
          <a:p>
            <a:pPr marL="0" indent="0" algn="ctr">
              <a:buNone/>
            </a:pPr>
            <a:r>
              <a:rPr lang="sr-Cyrl-RS" dirty="0" smtClean="0">
                <a:solidFill>
                  <a:schemeClr val="accent2">
                    <a:lumMod val="75000"/>
                  </a:schemeClr>
                </a:solidFill>
              </a:rPr>
              <a:t>Хвала на пажњи.</a:t>
            </a:r>
          </a:p>
          <a:p>
            <a:pPr marL="0" indent="0" algn="r">
              <a:buNone/>
            </a:pPr>
            <a:endParaRPr lang="sr-Cyrl-RS" dirty="0" smtClean="0"/>
          </a:p>
          <a:p>
            <a:pPr marL="0" indent="0" algn="r">
              <a:buNone/>
            </a:pPr>
            <a:endParaRPr lang="sr-Cyrl-RS" dirty="0" smtClean="0"/>
          </a:p>
          <a:p>
            <a:pPr marL="0" indent="0" algn="r">
              <a:buNone/>
            </a:pPr>
            <a:r>
              <a:rPr lang="sr-Cyrl-RS" dirty="0" smtClean="0"/>
              <a:t>Милица </a:t>
            </a:r>
            <a:r>
              <a:rPr lang="sr-Cyrl-RS" dirty="0" err="1" smtClean="0"/>
              <a:t>Јаначковић</a:t>
            </a:r>
            <a:endParaRPr lang="sr-Cyrl-RS" dirty="0" smtClean="0"/>
          </a:p>
          <a:p>
            <a:pPr marL="0" indent="0" algn="r">
              <a:buNone/>
            </a:pPr>
            <a:r>
              <a:rPr lang="sr-Cyrl-RS" dirty="0" smtClean="0"/>
              <a:t>Министарство за рад, запошљавање, борачка и социјална питања</a:t>
            </a:r>
          </a:p>
          <a:p>
            <a:pPr marL="0" indent="0" algn="r">
              <a:buNone/>
            </a:pPr>
            <a:r>
              <a:rPr lang="en-US" dirty="0" smtClean="0">
                <a:hlinkClick r:id="rId2"/>
              </a:rPr>
              <a:t>milica.janackovic@minrzs.gov.rs</a:t>
            </a:r>
            <a:endParaRPr lang="en-US" dirty="0" smtClean="0"/>
          </a:p>
          <a:p>
            <a:pPr marL="0" indent="0" algn="r">
              <a:buNone/>
            </a:pPr>
            <a:endParaRPr lang="en-US" dirty="0"/>
          </a:p>
        </p:txBody>
      </p:sp>
    </p:spTree>
    <p:extLst>
      <p:ext uri="{BB962C8B-B14F-4D97-AF65-F5344CB8AC3E}">
        <p14:creationId xmlns:p14="http://schemas.microsoft.com/office/powerpoint/2010/main" val="1122023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1951129" y="482138"/>
            <a:ext cx="9380603" cy="931026"/>
          </a:xfrm>
        </p:spPr>
        <p:txBody>
          <a:bodyPr anchor="ctr">
            <a:normAutofit fontScale="90000"/>
          </a:bodyPr>
          <a:lstStyle/>
          <a:p>
            <a:r>
              <a:rPr lang="sr-Cyrl-RS" dirty="0" smtClean="0">
                <a:latin typeface="Franklin Gothic Book" panose="020B0503020102020204" pitchFamily="34" charset="0"/>
                <a:cs typeface="Segoe UI" panose="020B0502040204020203" pitchFamily="34" charset="0"/>
              </a:rPr>
              <a:t>Зашто је важна локална политика запошљавања?</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349134" y="2031200"/>
            <a:ext cx="11305309" cy="4531700"/>
          </a:xfrm>
        </p:spPr>
        <p:txBody>
          <a:bodyPr vert="horz" lIns="91440" tIns="45720" rIns="91440" bIns="45720" rtlCol="0" anchor="t">
            <a:normAutofit/>
          </a:bodyPr>
          <a:lstStyle/>
          <a:p>
            <a:pPr marL="0" indent="0" algn="just">
              <a:buNone/>
            </a:pPr>
            <a:r>
              <a:rPr lang="sr-Cyrl-RS" sz="2000" b="1" dirty="0" smtClean="0">
                <a:latin typeface="Segoe UI" panose="020B0502040204020203" pitchFamily="34" charset="0"/>
                <a:cs typeface="Segoe UI" panose="020B0502040204020203" pitchFamily="34" charset="0"/>
              </a:rPr>
              <a:t>Национална стратегија запошљавања </a:t>
            </a:r>
            <a:r>
              <a:rPr lang="sr-Cyrl-RS" sz="2000" dirty="0" smtClean="0">
                <a:latin typeface="Segoe UI" panose="020B0502040204020203" pitchFamily="34" charset="0"/>
                <a:cs typeface="Segoe UI" panose="020B0502040204020203" pitchFamily="34" charset="0"/>
              </a:rPr>
              <a:t>– </a:t>
            </a:r>
            <a:r>
              <a:rPr lang="sr-Cyrl-RS" sz="2000" i="1" dirty="0" smtClean="0">
                <a:latin typeface="Segoe UI" panose="020B0502040204020203" pitchFamily="34" charset="0"/>
                <a:cs typeface="Segoe UI" panose="020B0502040204020203" pitchFamily="34" charset="0"/>
              </a:rPr>
              <a:t>Подстицање запошљавања у мање развијеним регионима и развој регионалних и локалних политика запошљавања</a:t>
            </a:r>
          </a:p>
          <a:p>
            <a:pPr marL="0" indent="0" algn="just">
              <a:buNone/>
            </a:pPr>
            <a:endParaRPr lang="sr-Cyrl-RS" sz="2000" dirty="0" smtClean="0">
              <a:latin typeface="Segoe UI" panose="020B0502040204020203" pitchFamily="34" charset="0"/>
              <a:cs typeface="Segoe UI" panose="020B0502040204020203" pitchFamily="34" charset="0"/>
            </a:endParaRPr>
          </a:p>
          <a:p>
            <a:pPr marL="0" indent="0" algn="just">
              <a:buNone/>
            </a:pPr>
            <a:r>
              <a:rPr lang="sr-Cyrl-RS" sz="2000" dirty="0" smtClean="0">
                <a:latin typeface="Segoe UI" panose="020B0502040204020203" pitchFamily="34" charset="0"/>
                <a:cs typeface="Segoe UI" panose="020B0502040204020203" pitchFamily="34" charset="0"/>
              </a:rPr>
              <a:t>Локалној самоуправи дата је улога и одговорност не само у спровођењу националне политике запошљавања, већ и у креирању локалне политике запошљавања која треба да уважи карактеристике и специфичности локалног окружења, идентификује најрањивије категорије незапослених и прецизира циљне групе за које ће се креирати посебне мере АПЗ.</a:t>
            </a:r>
            <a:endParaRPr lang="sr-Latn-RS" sz="2000" dirty="0" smtClean="0">
              <a:latin typeface="Segoe UI" panose="020B0502040204020203" pitchFamily="34" charset="0"/>
              <a:cs typeface="Segoe UI" panose="020B0502040204020203" pitchFamily="34" charset="0"/>
            </a:endParaRPr>
          </a:p>
          <a:p>
            <a:pPr marL="0" indent="0" algn="just">
              <a:buNone/>
            </a:pPr>
            <a:endParaRPr lang="sr-Cyrl-RS" sz="2000" dirty="0" smtClean="0">
              <a:latin typeface="Segoe UI" panose="020B0502040204020203" pitchFamily="34" charset="0"/>
              <a:cs typeface="Segoe UI" panose="020B0502040204020203" pitchFamily="34" charset="0"/>
            </a:endParaRPr>
          </a:p>
          <a:p>
            <a:pPr marL="0" indent="0" algn="just">
              <a:buNone/>
            </a:pPr>
            <a:r>
              <a:rPr lang="sr-Cyrl-RS" sz="2000" dirty="0">
                <a:latin typeface="Segoe UI" panose="020B0502040204020203" pitchFamily="34" charset="0"/>
                <a:cs typeface="Segoe UI" panose="020B0502040204020203" pitchFamily="34" charset="0"/>
              </a:rPr>
              <a:t>Разлике у нивоу економске развијености између </a:t>
            </a:r>
            <a:r>
              <a:rPr lang="sr-Cyrl-RS" sz="2000" dirty="0" err="1">
                <a:latin typeface="Segoe UI" panose="020B0502040204020203" pitchFamily="34" charset="0"/>
                <a:cs typeface="Segoe UI" panose="020B0502040204020203" pitchFamily="34" charset="0"/>
              </a:rPr>
              <a:t>поједионих</a:t>
            </a:r>
            <a:r>
              <a:rPr lang="sr-Cyrl-RS" sz="2000" dirty="0">
                <a:latin typeface="Segoe UI" panose="020B0502040204020203" pitchFamily="34" charset="0"/>
                <a:cs typeface="Segoe UI" panose="020B0502040204020203" pitchFamily="34" charset="0"/>
              </a:rPr>
              <a:t> региона у Србији одражавају се и у показатељима тржишта рада. </a:t>
            </a:r>
            <a:r>
              <a:rPr lang="en-US" sz="2000" dirty="0" err="1" smtClean="0">
                <a:latin typeface="Segoe UI" panose="020B0502040204020203" pitchFamily="34" charset="0"/>
                <a:cs typeface="Segoe UI" panose="020B0502040204020203" pitchFamily="34" charset="0"/>
              </a:rPr>
              <a:t>Један</a:t>
            </a:r>
            <a:r>
              <a:rPr lang="en-US" sz="2000" dirty="0" smtClean="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од</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инструмената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који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је</a:t>
            </a:r>
            <a:r>
              <a:rPr lang="en-US" sz="2000" dirty="0">
                <a:latin typeface="Segoe UI" panose="020B0502040204020203" pitchFamily="34" charset="0"/>
                <a:cs typeface="Segoe UI" panose="020B0502040204020203" pitchFamily="34" charset="0"/>
              </a:rPr>
              <a:t> у </a:t>
            </a:r>
            <a:r>
              <a:rPr lang="en-US" sz="2000" dirty="0" err="1">
                <a:latin typeface="Segoe UI" panose="020B0502040204020203" pitchFamily="34" charset="0"/>
                <a:cs typeface="Segoe UI" panose="020B0502040204020203" pitchFamily="34" charset="0"/>
              </a:rPr>
              <a:t>циљу</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смањења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регионалних</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разлика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примењен</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током</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периода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имплементације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Стратегије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заснивао</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на</a:t>
            </a:r>
            <a:r>
              <a:rPr lang="en-US" sz="2000" dirty="0">
                <a:latin typeface="Segoe UI" panose="020B0502040204020203" pitchFamily="34" charset="0"/>
                <a:cs typeface="Segoe UI" panose="020B0502040204020203" pitchFamily="34" charset="0"/>
              </a:rPr>
              <a:t> </a:t>
            </a:r>
            <a:r>
              <a:rPr lang="en-US" sz="2000" u="sng" dirty="0" err="1">
                <a:latin typeface="Segoe UI" panose="020B0502040204020203" pitchFamily="34" charset="0"/>
                <a:cs typeface="Segoe UI" panose="020B0502040204020203" pitchFamily="34" charset="0"/>
              </a:rPr>
              <a:t>преференцијалном</a:t>
            </a:r>
            <a:r>
              <a:rPr lang="en-US" sz="2000" u="sng" dirty="0">
                <a:latin typeface="Segoe UI" panose="020B0502040204020203" pitchFamily="34" charset="0"/>
                <a:cs typeface="Segoe UI" panose="020B0502040204020203" pitchFamily="34" charset="0"/>
              </a:rPr>
              <a:t> </a:t>
            </a:r>
            <a:r>
              <a:rPr lang="en-US" sz="2000" u="sng" dirty="0" err="1">
                <a:latin typeface="Segoe UI" panose="020B0502040204020203" pitchFamily="34" charset="0"/>
                <a:cs typeface="Segoe UI" panose="020B0502040204020203" pitchFamily="34" charset="0"/>
              </a:rPr>
              <a:t>третману</a:t>
            </a:r>
            <a:r>
              <a:rPr lang="en-US" sz="2000" u="sng" dirty="0">
                <a:latin typeface="Segoe UI" panose="020B0502040204020203" pitchFamily="34" charset="0"/>
                <a:cs typeface="Segoe UI" panose="020B0502040204020203" pitchFamily="34" charset="0"/>
              </a:rPr>
              <a:t> </a:t>
            </a:r>
            <a:r>
              <a:rPr lang="en-US" sz="2000" u="sng" dirty="0" err="1">
                <a:latin typeface="Segoe UI" panose="020B0502040204020203" pitchFamily="34" charset="0"/>
                <a:cs typeface="Segoe UI" panose="020B0502040204020203" pitchFamily="34" charset="0"/>
              </a:rPr>
              <a:t>мање</a:t>
            </a:r>
            <a:r>
              <a:rPr lang="en-US" sz="2000" u="sng" dirty="0">
                <a:latin typeface="Segoe UI" panose="020B0502040204020203" pitchFamily="34" charset="0"/>
                <a:cs typeface="Segoe UI" panose="020B0502040204020203" pitchFamily="34" charset="0"/>
              </a:rPr>
              <a:t> </a:t>
            </a:r>
            <a:r>
              <a:rPr lang="en-US" sz="2000" u="sng" dirty="0" err="1">
                <a:latin typeface="Segoe UI" panose="020B0502040204020203" pitchFamily="34" charset="0"/>
                <a:cs typeface="Segoe UI" panose="020B0502040204020203" pitchFamily="34" charset="0"/>
              </a:rPr>
              <a:t>развијених</a:t>
            </a:r>
            <a:r>
              <a:rPr lang="en-US" sz="2000" u="sng" dirty="0">
                <a:latin typeface="Segoe UI" panose="020B0502040204020203" pitchFamily="34" charset="0"/>
                <a:cs typeface="Segoe UI" panose="020B0502040204020203" pitchFamily="34" charset="0"/>
              </a:rPr>
              <a:t> ЈЛС</a:t>
            </a:r>
            <a:r>
              <a:rPr lang="en-US" sz="2000" dirty="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 </a:t>
            </a:r>
            <a:endParaRPr lang="en-US" sz="2000" dirty="0">
              <a:latin typeface="Segoe UI" panose="020B0502040204020203" pitchFamily="34" charset="0"/>
              <a:cs typeface="Segoe UI" panose="020B0502040204020203" pitchFamily="34" charset="0"/>
            </a:endParaRPr>
          </a:p>
          <a:p>
            <a:pPr marL="0" indent="0" algn="just">
              <a:buNone/>
            </a:pPr>
            <a:endParaRPr lang="sr-Cyrl-RS" sz="2000" dirty="0">
              <a:latin typeface="Segoe UI" panose="020B0502040204020203" pitchFamily="34" charset="0"/>
              <a:cs typeface="Segoe UI" panose="020B0502040204020203" pitchFamily="34" charset="0"/>
            </a:endParaRPr>
          </a:p>
          <a:p>
            <a:pPr marL="0" indent="0">
              <a:buNone/>
            </a:pPr>
            <a:endParaRPr lang="sr-Cyrl-RS" sz="2000" dirty="0" smtClean="0">
              <a:latin typeface="Segoe UI" panose="020B0502040204020203" pitchFamily="34" charset="0"/>
              <a:cs typeface="Segoe UI" panose="020B0502040204020203" pitchFamily="34" charset="0"/>
            </a:endParaRPr>
          </a:p>
          <a:p>
            <a:pPr marL="0" indent="0">
              <a:buNone/>
            </a:pPr>
            <a:endParaRPr lang="en-US" sz="2000" dirty="0">
              <a:latin typeface="Segoe UI" panose="020B0502040204020203" pitchFamily="34" charset="0"/>
              <a:cs typeface="Segoe UI" panose="020B0502040204020203" pitchFamily="34" charset="0"/>
            </a:endParaRP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89066" y="444731"/>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349134" y="2031200"/>
            <a:ext cx="11305309" cy="4531700"/>
          </a:xfrm>
        </p:spPr>
        <p:txBody>
          <a:bodyPr vert="horz" lIns="91440" tIns="45720" rIns="91440" bIns="45720" rtlCol="0" anchor="t">
            <a:normAutofit/>
          </a:bodyPr>
          <a:lstStyle/>
          <a:p>
            <a:pPr marL="0" indent="0" algn="just">
              <a:buNone/>
            </a:pPr>
            <a:r>
              <a:rPr lang="ru-RU" sz="2000" b="1" dirty="0" err="1" smtClean="0">
                <a:latin typeface="Segoe UI" panose="020B0502040204020203" pitchFamily="34" charset="0"/>
                <a:cs typeface="Segoe UI" panose="020B0502040204020203" pitchFamily="34" charset="0"/>
              </a:rPr>
              <a:t>Уредба</a:t>
            </a:r>
            <a:r>
              <a:rPr lang="ru-RU" sz="2000" b="1" dirty="0" smtClean="0">
                <a:latin typeface="Segoe UI" panose="020B0502040204020203" pitchFamily="34" charset="0"/>
                <a:cs typeface="Segoe UI" panose="020B0502040204020203" pitchFamily="34" charset="0"/>
              </a:rPr>
              <a:t> </a:t>
            </a:r>
            <a:r>
              <a:rPr lang="ru-RU" sz="2000" b="1" dirty="0">
                <a:latin typeface="Segoe UI" panose="020B0502040204020203" pitchFamily="34" charset="0"/>
                <a:cs typeface="Segoe UI" panose="020B0502040204020203" pitchFamily="34" charset="0"/>
              </a:rPr>
              <a:t>о </a:t>
            </a:r>
            <a:r>
              <a:rPr lang="ru-RU" sz="2000" b="1" dirty="0" err="1">
                <a:latin typeface="Segoe UI" panose="020B0502040204020203" pitchFamily="34" charset="0"/>
                <a:cs typeface="Segoe UI" panose="020B0502040204020203" pitchFamily="34" charset="0"/>
              </a:rPr>
              <a:t>утврђивању</a:t>
            </a:r>
            <a:r>
              <a:rPr lang="ru-RU" sz="2000" b="1" dirty="0">
                <a:latin typeface="Segoe UI" panose="020B0502040204020203" pitchFamily="34" charset="0"/>
                <a:cs typeface="Segoe UI" panose="020B0502040204020203" pitchFamily="34" charset="0"/>
              </a:rPr>
              <a:t> </a:t>
            </a:r>
            <a:r>
              <a:rPr lang="ru-RU" sz="2000" b="1" dirty="0" err="1">
                <a:latin typeface="Segoe UI" panose="020B0502040204020203" pitchFamily="34" charset="0"/>
                <a:cs typeface="Segoe UI" panose="020B0502040204020203" pitchFamily="34" charset="0"/>
              </a:rPr>
              <a:t>методологије</a:t>
            </a:r>
            <a:r>
              <a:rPr lang="ru-RU" sz="2000" b="1" dirty="0">
                <a:latin typeface="Segoe UI" panose="020B0502040204020203" pitchFamily="34" charset="0"/>
                <a:cs typeface="Segoe UI" panose="020B0502040204020203" pitchFamily="34" charset="0"/>
              </a:rPr>
              <a:t> за </a:t>
            </a:r>
            <a:r>
              <a:rPr lang="ru-RU" sz="2000" b="1" dirty="0" err="1">
                <a:latin typeface="Segoe UI" panose="020B0502040204020203" pitchFamily="34" charset="0"/>
                <a:cs typeface="Segoe UI" panose="020B0502040204020203" pitchFamily="34" charset="0"/>
              </a:rPr>
              <a:t>израчунавање</a:t>
            </a:r>
            <a:r>
              <a:rPr lang="ru-RU" sz="2000" b="1" dirty="0">
                <a:latin typeface="Segoe UI" panose="020B0502040204020203" pitchFamily="34" charset="0"/>
                <a:cs typeface="Segoe UI" panose="020B0502040204020203" pitchFamily="34" charset="0"/>
              </a:rPr>
              <a:t> </a:t>
            </a:r>
            <a:r>
              <a:rPr lang="ru-RU" sz="2000" b="1" dirty="0" err="1">
                <a:latin typeface="Segoe UI" panose="020B0502040204020203" pitchFamily="34" charset="0"/>
                <a:cs typeface="Segoe UI" panose="020B0502040204020203" pitchFamily="34" charset="0"/>
              </a:rPr>
              <a:t>степена</a:t>
            </a:r>
            <a:r>
              <a:rPr lang="ru-RU" sz="2000" b="1" dirty="0">
                <a:latin typeface="Segoe UI" panose="020B0502040204020203" pitchFamily="34" charset="0"/>
                <a:cs typeface="Segoe UI" panose="020B0502040204020203" pitchFamily="34" charset="0"/>
              </a:rPr>
              <a:t> </a:t>
            </a:r>
            <a:r>
              <a:rPr lang="ru-RU" sz="2000" b="1" dirty="0" err="1">
                <a:latin typeface="Segoe UI" panose="020B0502040204020203" pitchFamily="34" charset="0"/>
                <a:cs typeface="Segoe UI" panose="020B0502040204020203" pitchFamily="34" charset="0"/>
              </a:rPr>
              <a:t>развијености</a:t>
            </a:r>
            <a:r>
              <a:rPr lang="ru-RU" sz="2000" b="1" dirty="0">
                <a:latin typeface="Segoe UI" panose="020B0502040204020203" pitchFamily="34" charset="0"/>
                <a:cs typeface="Segoe UI" panose="020B0502040204020203" pitchFamily="34" charset="0"/>
              </a:rPr>
              <a:t> региона и ЈЛС </a:t>
            </a:r>
            <a:r>
              <a:rPr lang="ru-RU" sz="2000" dirty="0">
                <a:latin typeface="Segoe UI" panose="020B0502040204020203" pitchFamily="34" charset="0"/>
                <a:cs typeface="Segoe UI" panose="020B0502040204020203" pitchFamily="34" charset="0"/>
              </a:rPr>
              <a:t>("Сл. </a:t>
            </a:r>
            <a:r>
              <a:rPr lang="ru-RU" sz="2000" dirty="0" err="1">
                <a:latin typeface="Segoe UI" panose="020B0502040204020203" pitchFamily="34" charset="0"/>
                <a:cs typeface="Segoe UI" panose="020B0502040204020203" pitchFamily="34" charset="0"/>
              </a:rPr>
              <a:t>гласник</a:t>
            </a:r>
            <a:r>
              <a:rPr lang="ru-RU" sz="2000" dirty="0">
                <a:latin typeface="Segoe UI" panose="020B0502040204020203" pitchFamily="34" charset="0"/>
                <a:cs typeface="Segoe UI" panose="020B0502040204020203" pitchFamily="34" charset="0"/>
              </a:rPr>
              <a:t> РС", </a:t>
            </a:r>
            <a:r>
              <a:rPr lang="ru-RU" sz="2000" dirty="0" err="1">
                <a:latin typeface="Segoe UI" panose="020B0502040204020203" pitchFamily="34" charset="0"/>
                <a:cs typeface="Segoe UI" panose="020B0502040204020203" pitchFamily="34" charset="0"/>
              </a:rPr>
              <a:t>бр</a:t>
            </a:r>
            <a:r>
              <a:rPr lang="ru-RU" sz="2000" dirty="0">
                <a:latin typeface="Segoe UI" panose="020B0502040204020203" pitchFamily="34" charset="0"/>
                <a:cs typeface="Segoe UI" panose="020B0502040204020203" pitchFamily="34" charset="0"/>
              </a:rPr>
              <a:t>. 42/2010</a:t>
            </a:r>
            <a:r>
              <a:rPr lang="ru-RU" sz="2000" dirty="0" smtClean="0">
                <a:latin typeface="Segoe UI" panose="020B0502040204020203" pitchFamily="34" charset="0"/>
                <a:cs typeface="Segoe UI" panose="020B0502040204020203" pitchFamily="34" charset="0"/>
              </a:rPr>
              <a:t>) - </a:t>
            </a:r>
            <a:r>
              <a:rPr lang="ru-RU" sz="2000" dirty="0" err="1">
                <a:latin typeface="Segoe UI" panose="020B0502040204020203" pitchFamily="34" charset="0"/>
                <a:cs typeface="Segoe UI" panose="020B0502040204020203" pitchFamily="34" charset="0"/>
              </a:rPr>
              <a:t>поред</a:t>
            </a:r>
            <a:r>
              <a:rPr lang="ru-RU" sz="2000" dirty="0">
                <a:latin typeface="Segoe UI" panose="020B0502040204020203" pitchFamily="34" charset="0"/>
                <a:cs typeface="Segoe UI" panose="020B0502040204020203" pitchFamily="34" charset="0"/>
              </a:rPr>
              <a:t> региона, ЈЛС </a:t>
            </a:r>
            <a:r>
              <a:rPr lang="ru-RU" sz="2000" dirty="0" err="1">
                <a:latin typeface="Segoe UI" panose="020B0502040204020203" pitchFamily="34" charset="0"/>
                <a:cs typeface="Segoe UI" panose="020B0502040204020203" pitchFamily="34" charset="0"/>
              </a:rPr>
              <a:t>разврстане</a:t>
            </a:r>
            <a:r>
              <a:rPr lang="ru-RU" sz="2000" dirty="0">
                <a:latin typeface="Segoe UI" panose="020B0502040204020203" pitchFamily="34" charset="0"/>
                <a:cs typeface="Segoe UI" panose="020B0502040204020203" pitchFamily="34" charset="0"/>
              </a:rPr>
              <a:t> у </a:t>
            </a:r>
            <a:r>
              <a:rPr lang="ru-RU" sz="2000" dirty="0" err="1">
                <a:latin typeface="Segoe UI" panose="020B0502040204020203" pitchFamily="34" charset="0"/>
                <a:cs typeface="Segoe UI" panose="020B0502040204020203" pitchFamily="34" charset="0"/>
              </a:rPr>
              <a:t>четири</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категорије</a:t>
            </a:r>
            <a:r>
              <a:rPr lang="ru-RU" sz="2000" dirty="0">
                <a:latin typeface="Segoe UI" panose="020B0502040204020203" pitchFamily="34" charset="0"/>
                <a:cs typeface="Segoe UI" panose="020B0502040204020203" pitchFamily="34" charset="0"/>
              </a:rPr>
              <a:t>, с </a:t>
            </a:r>
            <a:r>
              <a:rPr lang="ru-RU" sz="2000" dirty="0" err="1">
                <a:latin typeface="Segoe UI" panose="020B0502040204020203" pitchFamily="34" charset="0"/>
                <a:cs typeface="Segoe UI" panose="020B0502040204020203" pitchFamily="34" charset="0"/>
              </a:rPr>
              <a:t>тим</a:t>
            </a:r>
            <a:r>
              <a:rPr lang="ru-RU" sz="2000" dirty="0">
                <a:latin typeface="Segoe UI" panose="020B0502040204020203" pitchFamily="34" charset="0"/>
                <a:cs typeface="Segoe UI" panose="020B0502040204020203" pitchFamily="34" charset="0"/>
              </a:rPr>
              <a:t> да су </a:t>
            </a:r>
            <a:r>
              <a:rPr lang="ru-RU" sz="2000" dirty="0" err="1">
                <a:latin typeface="Segoe UI" panose="020B0502040204020203" pitchFamily="34" charset="0"/>
                <a:cs typeface="Segoe UI" panose="020B0502040204020203" pitchFamily="34" charset="0"/>
              </a:rPr>
              <a:t>унутар</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четврте</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категорије</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посебно</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издвојена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девастирана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подручја</a:t>
            </a:r>
            <a:r>
              <a:rPr lang="ru-RU" sz="2000" dirty="0">
                <a:latin typeface="Segoe UI" panose="020B0502040204020203" pitchFamily="34" charset="0"/>
                <a:cs typeface="Segoe UI" panose="020B0502040204020203" pitchFamily="34" charset="0"/>
              </a:rPr>
              <a:t>. У периоду 2010-2014. </a:t>
            </a:r>
            <a:r>
              <a:rPr lang="ru-RU" sz="2000" dirty="0" err="1">
                <a:latin typeface="Segoe UI" panose="020B0502040204020203" pitchFamily="34" charset="0"/>
                <a:cs typeface="Segoe UI" panose="020B0502040204020203" pitchFamily="34" charset="0"/>
              </a:rPr>
              <a:t>класификација</a:t>
            </a:r>
            <a:r>
              <a:rPr lang="ru-RU" sz="2000" dirty="0">
                <a:latin typeface="Segoe UI" panose="020B0502040204020203" pitchFamily="34" charset="0"/>
                <a:cs typeface="Segoe UI" panose="020B0502040204020203" pitchFamily="34" charset="0"/>
              </a:rPr>
              <a:t> ЈЛС </a:t>
            </a:r>
            <a:r>
              <a:rPr lang="ru-RU" sz="2000" dirty="0" err="1">
                <a:latin typeface="Segoe UI" panose="020B0502040204020203" pitchFamily="34" charset="0"/>
                <a:cs typeface="Segoe UI" panose="020B0502040204020203" pitchFamily="34" charset="0"/>
              </a:rPr>
              <a:t>вршена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је</a:t>
            </a:r>
            <a:r>
              <a:rPr lang="ru-RU" sz="2000" dirty="0">
                <a:latin typeface="Segoe UI" panose="020B0502040204020203" pitchFamily="34" charset="0"/>
                <a:cs typeface="Segoe UI" panose="020B0502040204020203" pitchFamily="34" charset="0"/>
              </a:rPr>
              <a:t> на основу </a:t>
            </a:r>
            <a:r>
              <a:rPr lang="ru-RU" sz="2000" dirty="0" err="1">
                <a:latin typeface="Segoe UI" panose="020B0502040204020203" pitchFamily="34" charset="0"/>
                <a:cs typeface="Segoe UI" panose="020B0502040204020203" pitchFamily="34" charset="0"/>
              </a:rPr>
              <a:t>различитих</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социо-економских</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показатеља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попут</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дохотка</a:t>
            </a:r>
            <a:r>
              <a:rPr lang="ru-RU" sz="2000" dirty="0">
                <a:latin typeface="Segoe UI" panose="020B0502040204020203" pitchFamily="34" charset="0"/>
                <a:cs typeface="Segoe UI" panose="020B0502040204020203" pitchFamily="34" charset="0"/>
              </a:rPr>
              <a:t> по </a:t>
            </a:r>
            <a:r>
              <a:rPr lang="ru-RU" sz="2000" dirty="0" err="1">
                <a:latin typeface="Segoe UI" panose="020B0502040204020203" pitchFamily="34" charset="0"/>
                <a:cs typeface="Segoe UI" panose="020B0502040204020203" pitchFamily="34" charset="0"/>
              </a:rPr>
              <a:t>становнику</a:t>
            </a:r>
            <a:r>
              <a:rPr lang="ru-RU" sz="2000" dirty="0">
                <a:latin typeface="Segoe UI" panose="020B0502040204020203" pitchFamily="34" charset="0"/>
                <a:cs typeface="Segoe UI" panose="020B0502040204020203" pitchFamily="34" charset="0"/>
              </a:rPr>
              <a:t>, стопе </a:t>
            </a:r>
            <a:r>
              <a:rPr lang="ru-RU" sz="2000" dirty="0" err="1">
                <a:latin typeface="Segoe UI" panose="020B0502040204020203" pitchFamily="34" charset="0"/>
                <a:cs typeface="Segoe UI" panose="020B0502040204020203" pitchFamily="34" charset="0"/>
              </a:rPr>
              <a:t>незапослености</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степена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образовања</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демографских</a:t>
            </a:r>
            <a:r>
              <a:rPr lang="ru-RU" sz="2000" dirty="0">
                <a:latin typeface="Segoe UI" panose="020B0502040204020203" pitchFamily="34" charset="0"/>
                <a:cs typeface="Segoe UI" panose="020B0502040204020203" pitchFamily="34" charset="0"/>
              </a:rPr>
              <a:t> </a:t>
            </a:r>
            <a:r>
              <a:rPr lang="ru-RU" sz="2000" dirty="0" err="1">
                <a:latin typeface="Segoe UI" panose="020B0502040204020203" pitchFamily="34" charset="0"/>
                <a:cs typeface="Segoe UI" panose="020B0502040204020203" pitchFamily="34" charset="0"/>
              </a:rPr>
              <a:t>кретања</a:t>
            </a:r>
            <a:r>
              <a:rPr lang="ru-RU" sz="2000" dirty="0">
                <a:latin typeface="Segoe UI" panose="020B0502040204020203" pitchFamily="34" charset="0"/>
                <a:cs typeface="Segoe UI" panose="020B0502040204020203" pitchFamily="34" charset="0"/>
              </a:rPr>
              <a:t> и сл</a:t>
            </a:r>
            <a:r>
              <a:rPr lang="ru-RU" sz="2000" dirty="0" smtClean="0">
                <a:latin typeface="Segoe UI" panose="020B0502040204020203" pitchFamily="34" charset="0"/>
                <a:cs typeface="Segoe UI" panose="020B0502040204020203" pitchFamily="34" charset="0"/>
              </a:rPr>
              <a:t>.).</a:t>
            </a:r>
            <a:endParaRPr lang="ru-RU" sz="2000" dirty="0">
              <a:latin typeface="Segoe UI" panose="020B0502040204020203" pitchFamily="34" charset="0"/>
              <a:cs typeface="Segoe UI" panose="020B0502040204020203" pitchFamily="34" charset="0"/>
            </a:endParaRPr>
          </a:p>
          <a:p>
            <a:pPr marL="0" indent="0" algn="just">
              <a:buNone/>
            </a:pPr>
            <a:endParaRPr lang="sr-Cyrl-RS" sz="2000" b="1" dirty="0" smtClean="0">
              <a:latin typeface="Segoe UI" panose="020B0502040204020203" pitchFamily="34" charset="0"/>
              <a:cs typeface="Segoe UI" panose="020B0502040204020203" pitchFamily="34" charset="0"/>
            </a:endParaRPr>
          </a:p>
          <a:p>
            <a:pPr marL="0" indent="0" algn="just">
              <a:buNone/>
            </a:pPr>
            <a:r>
              <a:rPr lang="en-US" sz="2000" b="1" dirty="0" err="1" smtClean="0">
                <a:latin typeface="Segoe UI" panose="020B0502040204020203" pitchFamily="34" charset="0"/>
                <a:cs typeface="Segoe UI" panose="020B0502040204020203" pitchFamily="34" charset="0"/>
              </a:rPr>
              <a:t>Уредб</a:t>
            </a:r>
            <a:r>
              <a:rPr lang="sr-Cyrl-RS" sz="2000" b="1" dirty="0" smtClean="0">
                <a:latin typeface="Segoe UI" panose="020B0502040204020203" pitchFamily="34" charset="0"/>
                <a:cs typeface="Segoe UI" panose="020B0502040204020203" pitchFamily="34" charset="0"/>
              </a:rPr>
              <a:t>а</a:t>
            </a:r>
            <a:r>
              <a:rPr lang="en-US" sz="2000" b="1" dirty="0" smtClean="0">
                <a:latin typeface="Segoe UI" panose="020B0502040204020203" pitchFamily="34" charset="0"/>
                <a:cs typeface="Segoe UI" panose="020B0502040204020203" pitchFamily="34" charset="0"/>
              </a:rPr>
              <a:t> </a:t>
            </a:r>
            <a:r>
              <a:rPr lang="en-US" sz="2000" b="1" dirty="0">
                <a:latin typeface="Segoe UI" panose="020B0502040204020203" pitchFamily="34" charset="0"/>
                <a:cs typeface="Segoe UI" panose="020B0502040204020203" pitchFamily="34" charset="0"/>
              </a:rPr>
              <a:t>о </a:t>
            </a:r>
            <a:r>
              <a:rPr lang="en-US" sz="2000" b="1" dirty="0" err="1">
                <a:latin typeface="Segoe UI" panose="020B0502040204020203" pitchFamily="34" charset="0"/>
                <a:cs typeface="Segoe UI" panose="020B0502040204020203" pitchFamily="34" charset="0"/>
              </a:rPr>
              <a:t>утврђивању</a:t>
            </a:r>
            <a:r>
              <a:rPr lang="en-US" sz="2000" b="1" dirty="0">
                <a:latin typeface="Segoe UI" panose="020B0502040204020203" pitchFamily="34" charset="0"/>
                <a:cs typeface="Segoe UI" panose="020B0502040204020203" pitchFamily="34" charset="0"/>
              </a:rPr>
              <a:t> </a:t>
            </a:r>
            <a:r>
              <a:rPr lang="en-US" sz="2000" b="1" dirty="0" err="1">
                <a:latin typeface="Segoe UI" panose="020B0502040204020203" pitchFamily="34" charset="0"/>
                <a:cs typeface="Segoe UI" panose="020B0502040204020203" pitchFamily="34" charset="0"/>
              </a:rPr>
              <a:t>јединствене</a:t>
            </a:r>
            <a:r>
              <a:rPr lang="en-US" sz="2000" b="1" dirty="0">
                <a:latin typeface="Segoe UI" panose="020B0502040204020203" pitchFamily="34" charset="0"/>
                <a:cs typeface="Segoe UI" panose="020B0502040204020203" pitchFamily="34" charset="0"/>
              </a:rPr>
              <a:t> </a:t>
            </a:r>
            <a:r>
              <a:rPr lang="en-US" sz="2000" b="1" dirty="0" err="1">
                <a:latin typeface="Segoe UI" panose="020B0502040204020203" pitchFamily="34" charset="0"/>
                <a:cs typeface="Segoe UI" panose="020B0502040204020203" pitchFamily="34" charset="0"/>
              </a:rPr>
              <a:t>листе</a:t>
            </a:r>
            <a:r>
              <a:rPr lang="en-US" sz="2000" b="1" dirty="0">
                <a:latin typeface="Segoe UI" panose="020B0502040204020203" pitchFamily="34" charset="0"/>
                <a:cs typeface="Segoe UI" panose="020B0502040204020203" pitchFamily="34" charset="0"/>
              </a:rPr>
              <a:t> </a:t>
            </a:r>
            <a:r>
              <a:rPr lang="en-US" sz="2000" b="1" dirty="0" err="1">
                <a:latin typeface="Segoe UI" panose="020B0502040204020203" pitchFamily="34" charset="0"/>
                <a:cs typeface="Segoe UI" panose="020B0502040204020203" pitchFamily="34" charset="0"/>
              </a:rPr>
              <a:t>развијености</a:t>
            </a:r>
            <a:r>
              <a:rPr lang="en-US" sz="2000" b="1" dirty="0">
                <a:latin typeface="Segoe UI" panose="020B0502040204020203" pitchFamily="34" charset="0"/>
                <a:cs typeface="Segoe UI" panose="020B0502040204020203" pitchFamily="34" charset="0"/>
              </a:rPr>
              <a:t> </a:t>
            </a:r>
            <a:r>
              <a:rPr lang="en-US" sz="2000" b="1" dirty="0" err="1">
                <a:latin typeface="Segoe UI" panose="020B0502040204020203" pitchFamily="34" charset="0"/>
                <a:cs typeface="Segoe UI" panose="020B0502040204020203" pitchFamily="34" charset="0"/>
              </a:rPr>
              <a:t>региона</a:t>
            </a:r>
            <a:r>
              <a:rPr lang="en-US" sz="2000" b="1" dirty="0">
                <a:latin typeface="Segoe UI" panose="020B0502040204020203" pitchFamily="34" charset="0"/>
                <a:cs typeface="Segoe UI" panose="020B0502040204020203" pitchFamily="34" charset="0"/>
              </a:rPr>
              <a:t> и ЈЛС </a:t>
            </a:r>
            <a:r>
              <a:rPr lang="en-US" sz="2000" dirty="0">
                <a:latin typeface="Segoe UI" panose="020B0502040204020203" pitchFamily="34" charset="0"/>
                <a:cs typeface="Segoe UI" panose="020B0502040204020203" pitchFamily="34" charset="0"/>
              </a:rPr>
              <a:t>("</a:t>
            </a:r>
            <a:r>
              <a:rPr lang="en-US" sz="2000" dirty="0" err="1">
                <a:latin typeface="Segoe UI" panose="020B0502040204020203" pitchFamily="34" charset="0"/>
                <a:cs typeface="Segoe UI" panose="020B0502040204020203" pitchFamily="34" charset="0"/>
              </a:rPr>
              <a:t>Сл</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гласник</a:t>
            </a:r>
            <a:r>
              <a:rPr lang="en-US" sz="2000" dirty="0">
                <a:latin typeface="Segoe UI" panose="020B0502040204020203" pitchFamily="34" charset="0"/>
                <a:cs typeface="Segoe UI" panose="020B0502040204020203" pitchFamily="34" charset="0"/>
              </a:rPr>
              <a:t> РС", </a:t>
            </a:r>
            <a:r>
              <a:rPr lang="en-US" sz="2000" dirty="0" err="1">
                <a:latin typeface="Segoe UI" panose="020B0502040204020203" pitchFamily="34" charset="0"/>
                <a:cs typeface="Segoe UI" panose="020B0502040204020203" pitchFamily="34" charset="0"/>
              </a:rPr>
              <a:t>бр</a:t>
            </a:r>
            <a:r>
              <a:rPr lang="en-US" sz="2000" dirty="0">
                <a:latin typeface="Segoe UI" panose="020B0502040204020203" pitchFamily="34" charset="0"/>
                <a:cs typeface="Segoe UI" panose="020B0502040204020203" pitchFamily="34" charset="0"/>
              </a:rPr>
              <a:t>. 104/2014) </a:t>
            </a:r>
            <a:r>
              <a:rPr lang="sr-Cyrl-RS" sz="2000" dirty="0" smtClean="0">
                <a:latin typeface="Segoe UI" panose="020B0502040204020203" pitchFamily="34" charset="0"/>
                <a:cs typeface="Segoe UI" panose="020B0502040204020203" pitchFamily="34" charset="0"/>
              </a:rPr>
              <a:t>- </a:t>
            </a:r>
            <a:r>
              <a:rPr lang="en-US" sz="2000" dirty="0" err="1" smtClean="0">
                <a:latin typeface="Segoe UI" panose="020B0502040204020203" pitchFamily="34" charset="0"/>
                <a:cs typeface="Segoe UI" panose="020B0502040204020203" pitchFamily="34" charset="0"/>
              </a:rPr>
              <a:t>прекинуло</a:t>
            </a:r>
            <a:r>
              <a:rPr lang="en-US" sz="2000" dirty="0" smtClean="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праксом</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годишњег</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прегруписавања</a:t>
            </a:r>
            <a:r>
              <a:rPr lang="en-US" sz="2000" dirty="0">
                <a:latin typeface="Segoe UI" panose="020B0502040204020203" pitchFamily="34" charset="0"/>
                <a:cs typeface="Segoe UI" panose="020B0502040204020203" pitchFamily="34" charset="0"/>
              </a:rPr>
              <a:t> ЈЛС, </a:t>
            </a:r>
            <a:r>
              <a:rPr lang="en-US" sz="2000" dirty="0" err="1">
                <a:latin typeface="Segoe UI" panose="020B0502040204020203" pitchFamily="34" charset="0"/>
                <a:cs typeface="Segoe UI" panose="020B0502040204020203" pitchFamily="34" charset="0"/>
              </a:rPr>
              <a:t>тако</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да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је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све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до</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данас</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број</a:t>
            </a:r>
            <a:r>
              <a:rPr lang="en-US" sz="2000" dirty="0">
                <a:latin typeface="Segoe UI" panose="020B0502040204020203" pitchFamily="34" charset="0"/>
                <a:cs typeface="Segoe UI" panose="020B0502040204020203" pitchFamily="34" charset="0"/>
              </a:rPr>
              <a:t> ЈЛС </a:t>
            </a:r>
            <a:r>
              <a:rPr lang="en-US" sz="2000" dirty="0" err="1">
                <a:latin typeface="Segoe UI" panose="020B0502040204020203" pitchFamily="34" charset="0"/>
                <a:cs typeface="Segoe UI" panose="020B0502040204020203" pitchFamily="34" charset="0"/>
              </a:rPr>
              <a:t>према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групама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развијености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остао</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следећи</a:t>
            </a:r>
            <a:r>
              <a:rPr lang="en-US" sz="2000" dirty="0">
                <a:latin typeface="Segoe UI" panose="020B0502040204020203" pitchFamily="34" charset="0"/>
                <a:cs typeface="Segoe UI" panose="020B0502040204020203" pitchFamily="34" charset="0"/>
              </a:rPr>
              <a:t>: I</a:t>
            </a:r>
            <a:r>
              <a:rPr lang="en-US" sz="2000" dirty="0" smtClean="0">
                <a:latin typeface="Segoe UI" panose="020B0502040204020203" pitchFamily="34" charset="0"/>
                <a:cs typeface="Segoe UI" panose="020B0502040204020203" pitchFamily="34" charset="0"/>
              </a:rPr>
              <a:t> </a:t>
            </a:r>
            <a:r>
              <a:rPr lang="en-US" sz="2000" dirty="0">
                <a:latin typeface="Segoe UI" panose="020B0502040204020203" pitchFamily="34" charset="0"/>
                <a:cs typeface="Segoe UI" panose="020B0502040204020203" pitchFamily="34" charset="0"/>
              </a:rPr>
              <a:t>- 20; </a:t>
            </a:r>
            <a:r>
              <a:rPr lang="en-US" sz="2000" dirty="0" smtClean="0">
                <a:latin typeface="Segoe UI" panose="020B0502040204020203" pitchFamily="34" charset="0"/>
                <a:cs typeface="Segoe UI" panose="020B0502040204020203" pitchFamily="34" charset="0"/>
              </a:rPr>
              <a:t>II </a:t>
            </a:r>
            <a:r>
              <a:rPr lang="en-US" sz="2000" dirty="0">
                <a:latin typeface="Segoe UI" panose="020B0502040204020203" pitchFamily="34" charset="0"/>
                <a:cs typeface="Segoe UI" panose="020B0502040204020203" pitchFamily="34" charset="0"/>
              </a:rPr>
              <a:t>- 34; </a:t>
            </a:r>
            <a:r>
              <a:rPr lang="en-US" sz="2000" dirty="0" smtClean="0">
                <a:latin typeface="Segoe UI" panose="020B0502040204020203" pitchFamily="34" charset="0"/>
                <a:cs typeface="Segoe UI" panose="020B0502040204020203" pitchFamily="34" charset="0"/>
              </a:rPr>
              <a:t>III </a:t>
            </a:r>
            <a:r>
              <a:rPr lang="en-US" sz="2000" dirty="0">
                <a:latin typeface="Segoe UI" panose="020B0502040204020203" pitchFamily="34" charset="0"/>
                <a:cs typeface="Segoe UI" panose="020B0502040204020203" pitchFamily="34" charset="0"/>
              </a:rPr>
              <a:t>- 47 и </a:t>
            </a:r>
            <a:r>
              <a:rPr lang="en-US" sz="2000" dirty="0" smtClean="0">
                <a:latin typeface="Segoe UI" panose="020B0502040204020203" pitchFamily="34" charset="0"/>
                <a:cs typeface="Segoe UI" panose="020B0502040204020203" pitchFamily="34" charset="0"/>
              </a:rPr>
              <a:t>IV </a:t>
            </a:r>
            <a:r>
              <a:rPr lang="en-US" sz="2000" dirty="0">
                <a:latin typeface="Segoe UI" panose="020B0502040204020203" pitchFamily="34" charset="0"/>
                <a:cs typeface="Segoe UI" panose="020B0502040204020203" pitchFamily="34" charset="0"/>
              </a:rPr>
              <a:t>- 44 ( </a:t>
            </a:r>
            <a:r>
              <a:rPr lang="en-US" sz="2000" dirty="0" err="1">
                <a:latin typeface="Segoe UI" panose="020B0502040204020203" pitchFamily="34" charset="0"/>
                <a:cs typeface="Segoe UI" panose="020B0502040204020203" pitchFamily="34" charset="0"/>
              </a:rPr>
              <a:t>од</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којих</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су</a:t>
            </a:r>
            <a:r>
              <a:rPr lang="en-US" sz="2000" dirty="0">
                <a:latin typeface="Segoe UI" panose="020B0502040204020203" pitchFamily="34" charset="0"/>
                <a:cs typeface="Segoe UI" panose="020B0502040204020203" pitchFamily="34" charset="0"/>
              </a:rPr>
              <a:t> 19 </a:t>
            </a:r>
            <a:r>
              <a:rPr lang="en-US" sz="2000" dirty="0" err="1">
                <a:latin typeface="Segoe UI" panose="020B0502040204020203" pitchFamily="34" charset="0"/>
                <a:cs typeface="Segoe UI" panose="020B0502040204020203" pitchFamily="34" charset="0"/>
              </a:rPr>
              <a:t>девастирана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подручја</a:t>
            </a:r>
            <a:r>
              <a:rPr lang="en-US" sz="2000" dirty="0">
                <a:latin typeface="Segoe UI" panose="020B0502040204020203" pitchFamily="34" charset="0"/>
                <a:cs typeface="Segoe UI" panose="020B0502040204020203" pitchFamily="34" charset="0"/>
              </a:rPr>
              <a:t>).</a:t>
            </a:r>
          </a:p>
          <a:p>
            <a:pPr marL="0" indent="0">
              <a:buNone/>
            </a:pPr>
            <a:endParaRPr lang="sr-Cyrl-RS" sz="2000" dirty="0" smtClean="0">
              <a:latin typeface="Segoe UI" panose="020B0502040204020203" pitchFamily="34" charset="0"/>
              <a:cs typeface="Segoe UI" panose="020B0502040204020203" pitchFamily="34" charset="0"/>
            </a:endParaRPr>
          </a:p>
          <a:p>
            <a:pPr marL="0" indent="0">
              <a:buNone/>
            </a:pPr>
            <a:endParaRPr lang="en-US" sz="2000" dirty="0">
              <a:latin typeface="Segoe UI" panose="020B0502040204020203" pitchFamily="34" charset="0"/>
              <a:cs typeface="Segoe UI" panose="020B0502040204020203" pitchFamily="34" charset="0"/>
            </a:endParaRP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89066" y="444731"/>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44731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
        <p:nvSpPr>
          <p:cNvPr id="4" name="Content Placeholder 3"/>
          <p:cNvSpPr>
            <a:spLocks noGrp="1"/>
          </p:cNvSpPr>
          <p:nvPr>
            <p:ph idx="1"/>
          </p:nvPr>
        </p:nvSpPr>
        <p:spPr>
          <a:xfrm>
            <a:off x="606829" y="681643"/>
            <a:ext cx="10663844" cy="5786265"/>
          </a:xfrm>
        </p:spPr>
        <p:txBody>
          <a:bodyPr>
            <a:normAutofit lnSpcReduction="10000"/>
          </a:bodyPr>
          <a:lstStyle/>
          <a:p>
            <a:pPr marL="0" indent="0" algn="just">
              <a:buNone/>
            </a:pPr>
            <a:r>
              <a:rPr lang="en-US" u="sng" dirty="0" err="1">
                <a:solidFill>
                  <a:srgbClr val="000000"/>
                </a:solidFill>
                <a:latin typeface="Calibri" panose="020F0502020204030204" pitchFamily="34" charset="0"/>
              </a:rPr>
              <a:t>Политика</a:t>
            </a:r>
            <a:r>
              <a:rPr lang="en-US" u="sng" dirty="0">
                <a:solidFill>
                  <a:srgbClr val="000000"/>
                </a:solidFill>
                <a:latin typeface="Calibri" panose="020F0502020204030204" pitchFamily="34" charset="0"/>
              </a:rPr>
              <a:t> </a:t>
            </a:r>
            <a:r>
              <a:rPr lang="en-US" u="sng" dirty="0" err="1">
                <a:solidFill>
                  <a:srgbClr val="000000"/>
                </a:solidFill>
                <a:latin typeface="Calibri" panose="020F0502020204030204" pitchFamily="34" charset="0"/>
              </a:rPr>
              <a:t>подстицања</a:t>
            </a:r>
            <a:r>
              <a:rPr lang="en-US" u="sng" dirty="0">
                <a:solidFill>
                  <a:srgbClr val="000000"/>
                </a:solidFill>
                <a:latin typeface="Calibri" panose="020F0502020204030204" pitchFamily="34" charset="0"/>
              </a:rPr>
              <a:t> </a:t>
            </a:r>
            <a:r>
              <a:rPr lang="en-US" u="sng" dirty="0" err="1">
                <a:solidFill>
                  <a:srgbClr val="000000"/>
                </a:solidFill>
                <a:latin typeface="Calibri" panose="020F0502020204030204" pitchFamily="34" charset="0"/>
              </a:rPr>
              <a:t>директних</a:t>
            </a:r>
            <a:r>
              <a:rPr lang="en-US" u="sng" dirty="0">
                <a:solidFill>
                  <a:srgbClr val="000000"/>
                </a:solidFill>
                <a:latin typeface="Calibri" panose="020F0502020204030204" pitchFamily="34" charset="0"/>
              </a:rPr>
              <a:t> </a:t>
            </a:r>
            <a:r>
              <a:rPr lang="en-US" u="sng" dirty="0" err="1">
                <a:solidFill>
                  <a:srgbClr val="000000"/>
                </a:solidFill>
                <a:latin typeface="Calibri" panose="020F0502020204030204" pitchFamily="34" charset="0"/>
              </a:rPr>
              <a:t>инвестиција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спроводи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се</a:t>
            </a:r>
            <a:r>
              <a:rPr lang="en-US" dirty="0">
                <a:solidFill>
                  <a:srgbClr val="000000"/>
                </a:solidFill>
                <a:latin typeface="Calibri" panose="020F0502020204030204" pitchFamily="34" charset="0"/>
              </a:rPr>
              <a:t> у </a:t>
            </a:r>
            <a:r>
              <a:rPr lang="en-US" dirty="0" err="1">
                <a:solidFill>
                  <a:srgbClr val="000000"/>
                </a:solidFill>
                <a:latin typeface="Calibri" panose="020F0502020204030204" pitchFamily="34" charset="0"/>
              </a:rPr>
              <a:t>Србији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већ</a:t>
            </a:r>
            <a:r>
              <a:rPr lang="en-US" dirty="0">
                <a:solidFill>
                  <a:srgbClr val="000000"/>
                </a:solidFill>
                <a:latin typeface="Calibri" panose="020F0502020204030204" pitchFamily="34" charset="0"/>
              </a:rPr>
              <a:t> 15 </a:t>
            </a:r>
            <a:r>
              <a:rPr lang="en-US" dirty="0" err="1">
                <a:solidFill>
                  <a:srgbClr val="000000"/>
                </a:solidFill>
                <a:latin typeface="Calibri" panose="020F0502020204030204" pitchFamily="34" charset="0"/>
              </a:rPr>
              <a:t>година</a:t>
            </a:r>
            <a:r>
              <a:rPr lang="en-US" dirty="0">
                <a:solidFill>
                  <a:srgbClr val="000000"/>
                </a:solidFill>
                <a:latin typeface="Calibri" panose="020F0502020204030204" pitchFamily="34" charset="0"/>
              </a:rPr>
              <a:t> и </a:t>
            </a:r>
            <a:r>
              <a:rPr lang="en-US" dirty="0" err="1">
                <a:solidFill>
                  <a:srgbClr val="000000"/>
                </a:solidFill>
                <a:latin typeface="Calibri" panose="020F0502020204030204" pitchFamily="34" charset="0"/>
              </a:rPr>
              <a:t>један</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од</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њених</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главних</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циљева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био</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је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смањивање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регионалних</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разлика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кроз</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њихово</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усмеравање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према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мање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развијеним</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општинама</a:t>
            </a:r>
            <a:r>
              <a:rPr lang="en-US" dirty="0">
                <a:solidFill>
                  <a:srgbClr val="000000"/>
                </a:solidFill>
                <a:latin typeface="Calibri" panose="020F0502020204030204" pitchFamily="34" charset="0"/>
              </a:rPr>
              <a:t>.</a:t>
            </a:r>
            <a:endParaRPr lang="en-US" sz="1400" dirty="0">
              <a:latin typeface="Times New Roman" panose="02020603050405020304" pitchFamily="18" charset="0"/>
              <a:ea typeface="Times New Roman" panose="02020603050405020304" pitchFamily="18" charset="0"/>
            </a:endParaRPr>
          </a:p>
          <a:p>
            <a:pPr marL="0" indent="0">
              <a:buNone/>
            </a:pPr>
            <a:endParaRPr lang="en-US" sz="1400" dirty="0">
              <a:latin typeface="Times New Roman" panose="02020603050405020304" pitchFamily="18" charset="0"/>
              <a:ea typeface="Times New Roman" panose="02020603050405020304" pitchFamily="18" charset="0"/>
            </a:endParaRPr>
          </a:p>
          <a:p>
            <a:pPr marL="342900" lvl="0" indent="-342900" algn="just">
              <a:spcBef>
                <a:spcPts val="0"/>
              </a:spcBef>
              <a:buFont typeface="Wingdings" panose="05000000000000000000" pitchFamily="2" charset="2"/>
              <a:buChar char=""/>
              <a:tabLst>
                <a:tab pos="457200" algn="l"/>
              </a:tabLst>
            </a:pPr>
            <a:r>
              <a:rPr lang="en-US" dirty="0">
                <a:solidFill>
                  <a:srgbClr val="000000"/>
                </a:solidFill>
                <a:latin typeface="Calibri" panose="020F0502020204030204" pitchFamily="34" charset="0"/>
              </a:rPr>
              <a:t>2016. </a:t>
            </a:r>
            <a:r>
              <a:rPr lang="en-US" dirty="0" err="1">
                <a:solidFill>
                  <a:srgbClr val="000000"/>
                </a:solidFill>
                <a:latin typeface="Calibri" panose="020F0502020204030204" pitchFamily="34" charset="0"/>
              </a:rPr>
              <a:t>године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усвојен</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је</a:t>
            </a:r>
            <a:r>
              <a:rPr lang="en-US" dirty="0">
                <a:solidFill>
                  <a:srgbClr val="000000"/>
                </a:solidFill>
                <a:latin typeface="Calibri" panose="020F0502020204030204" pitchFamily="34" charset="0"/>
              </a:rPr>
              <a:t> </a:t>
            </a:r>
            <a:r>
              <a:rPr lang="en-US" b="1" dirty="0" err="1">
                <a:solidFill>
                  <a:srgbClr val="000000"/>
                </a:solidFill>
                <a:latin typeface="Calibri" panose="020F0502020204030204" pitchFamily="34" charset="0"/>
              </a:rPr>
              <a:t>Закон</a:t>
            </a:r>
            <a:r>
              <a:rPr lang="en-US" b="1" dirty="0">
                <a:solidFill>
                  <a:srgbClr val="000000"/>
                </a:solidFill>
                <a:latin typeface="Calibri" panose="020F0502020204030204" pitchFamily="34" charset="0"/>
              </a:rPr>
              <a:t> о </a:t>
            </a:r>
            <a:r>
              <a:rPr lang="en-US" b="1" dirty="0" err="1">
                <a:solidFill>
                  <a:srgbClr val="000000"/>
                </a:solidFill>
                <a:latin typeface="Calibri" panose="020F0502020204030204" pitchFamily="34" charset="0"/>
              </a:rPr>
              <a:t>улагањима</a:t>
            </a:r>
            <a:r>
              <a:rPr lang="en-US" b="1" dirty="0">
                <a:solidFill>
                  <a:srgbClr val="000000"/>
                </a:solidFill>
                <a:latin typeface="Calibri" panose="020F0502020204030204" pitchFamily="34" charset="0"/>
              </a:rPr>
              <a:t> </a:t>
            </a:r>
            <a:r>
              <a:rPr lang="en-US" b="1" dirty="0" smtClean="0">
                <a:solidFill>
                  <a:srgbClr val="000000"/>
                </a:solidFill>
                <a:latin typeface="Calibri" panose="020F0502020204030204" pitchFamily="34" charset="0"/>
              </a:rPr>
              <a:t>- </a:t>
            </a:r>
            <a:r>
              <a:rPr lang="en-US" dirty="0" err="1" smtClean="0">
                <a:solidFill>
                  <a:srgbClr val="000000"/>
                </a:solidFill>
                <a:latin typeface="Calibri" panose="020F0502020204030204" pitchFamily="34" charset="0"/>
              </a:rPr>
              <a:t>унапређењe</a:t>
            </a:r>
            <a:r>
              <a:rPr lang="en-US" dirty="0" smtClean="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инвестиционог</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окружења</a:t>
            </a:r>
            <a:r>
              <a:rPr lang="en-US" dirty="0">
                <a:solidFill>
                  <a:srgbClr val="000000"/>
                </a:solidFill>
                <a:latin typeface="Calibri" panose="020F0502020204030204" pitchFamily="34" charset="0"/>
              </a:rPr>
              <a:t> у </a:t>
            </a:r>
            <a:r>
              <a:rPr lang="en-US" dirty="0" smtClean="0">
                <a:solidFill>
                  <a:srgbClr val="000000"/>
                </a:solidFill>
                <a:latin typeface="Calibri" panose="020F0502020204030204" pitchFamily="34" charset="0"/>
              </a:rPr>
              <a:t>РС </a:t>
            </a:r>
            <a:r>
              <a:rPr lang="en-US" dirty="0">
                <a:solidFill>
                  <a:srgbClr val="000000"/>
                </a:solidFill>
                <a:latin typeface="Calibri" panose="020F0502020204030204" pitchFamily="34" charset="0"/>
              </a:rPr>
              <a:t>и </a:t>
            </a:r>
            <a:r>
              <a:rPr lang="en-US" dirty="0" err="1">
                <a:solidFill>
                  <a:srgbClr val="000000"/>
                </a:solidFill>
                <a:latin typeface="Calibri" panose="020F0502020204030204" pitchFamily="34" charset="0"/>
              </a:rPr>
              <a:t>подстицања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директних</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улагања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ради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јачања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економског</a:t>
            </a:r>
            <a:r>
              <a:rPr lang="en-US" dirty="0">
                <a:solidFill>
                  <a:srgbClr val="000000"/>
                </a:solidFill>
                <a:latin typeface="Calibri" panose="020F0502020204030204" pitchFamily="34" charset="0"/>
              </a:rPr>
              <a:t> и </a:t>
            </a:r>
            <a:r>
              <a:rPr lang="en-US" dirty="0" err="1">
                <a:solidFill>
                  <a:srgbClr val="000000"/>
                </a:solidFill>
                <a:latin typeface="Calibri" panose="020F0502020204030204" pitchFamily="34" charset="0"/>
              </a:rPr>
              <a:t>привредног</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развоја</a:t>
            </a:r>
            <a:r>
              <a:rPr lang="en-US" dirty="0">
                <a:solidFill>
                  <a:srgbClr val="000000"/>
                </a:solidFill>
                <a:latin typeface="Calibri" panose="020F0502020204030204" pitchFamily="34" charset="0"/>
              </a:rPr>
              <a:t> и </a:t>
            </a:r>
            <a:r>
              <a:rPr lang="en-US" dirty="0" err="1">
                <a:solidFill>
                  <a:srgbClr val="000000"/>
                </a:solidFill>
                <a:latin typeface="Calibri" panose="020F0502020204030204" pitchFamily="34" charset="0"/>
              </a:rPr>
              <a:t>раста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запослености</a:t>
            </a:r>
            <a:r>
              <a:rPr lang="en-US" dirty="0" smtClean="0">
                <a:solidFill>
                  <a:srgbClr val="000000"/>
                </a:solidFill>
                <a:latin typeface="Calibri" panose="020F0502020204030204" pitchFamily="34" charset="0"/>
              </a:rPr>
              <a:t>.</a:t>
            </a:r>
          </a:p>
          <a:p>
            <a:pPr marL="0" lvl="0" indent="0" algn="just">
              <a:spcBef>
                <a:spcPts val="0"/>
              </a:spcBef>
              <a:buNone/>
              <a:tabLst>
                <a:tab pos="457200" algn="l"/>
              </a:tabLst>
            </a:pPr>
            <a:endParaRPr lang="en-US" sz="1400" dirty="0">
              <a:latin typeface="Times New Roman" panose="02020603050405020304" pitchFamily="18" charset="0"/>
              <a:ea typeface="Times New Roman" panose="02020603050405020304" pitchFamily="18" charset="0"/>
            </a:endParaRPr>
          </a:p>
          <a:p>
            <a:pPr marL="342900" lvl="0" indent="-342900">
              <a:spcBef>
                <a:spcPts val="0"/>
              </a:spcBef>
              <a:buFont typeface="Wingdings" panose="05000000000000000000" pitchFamily="2" charset="2"/>
              <a:buChar char=""/>
              <a:tabLst>
                <a:tab pos="457200" algn="l"/>
              </a:tabLst>
            </a:pPr>
            <a:r>
              <a:rPr lang="en-US" dirty="0" err="1">
                <a:solidFill>
                  <a:srgbClr val="000000"/>
                </a:solidFill>
                <a:latin typeface="Calibri" panose="020F0502020204030204" pitchFamily="34" charset="0"/>
              </a:rPr>
              <a:t>Потписан</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је</a:t>
            </a:r>
            <a:r>
              <a:rPr lang="en-US" dirty="0">
                <a:solidFill>
                  <a:srgbClr val="000000"/>
                </a:solidFill>
                <a:latin typeface="Calibri" panose="020F0502020204030204" pitchFamily="34" charset="0"/>
              </a:rPr>
              <a:t> </a:t>
            </a:r>
            <a:r>
              <a:rPr lang="sr-Latn-RS" dirty="0">
                <a:solidFill>
                  <a:srgbClr val="000000"/>
                </a:solidFill>
                <a:latin typeface="Calibri" panose="020F0502020204030204" pitchFamily="34" charset="0"/>
              </a:rPr>
              <a:t>121 </a:t>
            </a:r>
            <a:r>
              <a:rPr lang="sr-Latn-RS" dirty="0" err="1">
                <a:solidFill>
                  <a:srgbClr val="000000"/>
                </a:solidFill>
                <a:latin typeface="Calibri" panose="020F0502020204030204" pitchFamily="34" charset="0"/>
              </a:rPr>
              <a:t>уговор</a:t>
            </a:r>
            <a:r>
              <a:rPr lang="sr-Latn-RS" dirty="0">
                <a:solidFill>
                  <a:srgbClr val="000000"/>
                </a:solidFill>
                <a:latin typeface="Calibri" panose="020F0502020204030204" pitchFamily="34" charset="0"/>
              </a:rPr>
              <a:t> о </a:t>
            </a:r>
            <a:r>
              <a:rPr lang="sr-Latn-RS" dirty="0" err="1">
                <a:solidFill>
                  <a:srgbClr val="000000"/>
                </a:solidFill>
                <a:latin typeface="Calibri" panose="020F0502020204030204" pitchFamily="34" charset="0"/>
              </a:rPr>
              <a:t>додели</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средстава</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подстицаја</a:t>
            </a:r>
            <a:endParaRPr lang="en-US" sz="1400" dirty="0">
              <a:latin typeface="Times New Roman" panose="02020603050405020304" pitchFamily="18" charset="0"/>
              <a:ea typeface="Times New Roman" panose="02020603050405020304" pitchFamily="18" charset="0"/>
            </a:endParaRPr>
          </a:p>
          <a:p>
            <a:pPr marL="342900" lvl="0" indent="-342900">
              <a:spcBef>
                <a:spcPts val="0"/>
              </a:spcBef>
              <a:buFont typeface="Wingdings" panose="05000000000000000000" pitchFamily="2" charset="2"/>
              <a:buChar char=""/>
              <a:tabLst>
                <a:tab pos="457200" algn="l"/>
              </a:tabLst>
            </a:pPr>
            <a:r>
              <a:rPr lang="en-US" dirty="0">
                <a:solidFill>
                  <a:srgbClr val="000000"/>
                </a:solidFill>
                <a:latin typeface="Calibri" panose="020F0502020204030204" pitchFamily="34" charset="0"/>
              </a:rPr>
              <a:t>2,5 </a:t>
            </a:r>
            <a:r>
              <a:rPr lang="en-US" dirty="0" err="1">
                <a:solidFill>
                  <a:srgbClr val="000000"/>
                </a:solidFill>
                <a:latin typeface="Calibri" panose="020F0502020204030204" pitchFamily="34" charset="0"/>
              </a:rPr>
              <a:t>милијарди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евра</a:t>
            </a:r>
            <a:r>
              <a:rPr lang="en-US" dirty="0">
                <a:solidFill>
                  <a:srgbClr val="000000"/>
                </a:solidFill>
                <a:latin typeface="Calibri" panose="020F0502020204030204" pitchFamily="34" charset="0"/>
              </a:rPr>
              <a:t> - </a:t>
            </a:r>
            <a:r>
              <a:rPr lang="en-US" dirty="0" err="1">
                <a:solidFill>
                  <a:srgbClr val="000000"/>
                </a:solidFill>
                <a:latin typeface="Calibri" panose="020F0502020204030204" pitchFamily="34" charset="0"/>
              </a:rPr>
              <a:t>укупна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вредност</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планираних</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инвестиција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док</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одобрени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подстицаји</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државе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за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те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намене</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износе</a:t>
            </a:r>
            <a:r>
              <a:rPr lang="en-US" dirty="0">
                <a:solidFill>
                  <a:srgbClr val="000000"/>
                </a:solidFill>
                <a:latin typeface="Calibri" panose="020F0502020204030204" pitchFamily="34" charset="0"/>
              </a:rPr>
              <a:t> 459 </a:t>
            </a:r>
            <a:r>
              <a:rPr lang="en-US" dirty="0" err="1">
                <a:solidFill>
                  <a:srgbClr val="000000"/>
                </a:solidFill>
                <a:latin typeface="Calibri" panose="020F0502020204030204" pitchFamily="34" charset="0"/>
              </a:rPr>
              <a:t>милиона</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евра</a:t>
            </a:r>
            <a:r>
              <a:rPr lang="en-US" dirty="0">
                <a:solidFill>
                  <a:srgbClr val="000000"/>
                </a:solidFill>
                <a:latin typeface="Calibri" panose="020F0502020204030204" pitchFamily="34" charset="0"/>
              </a:rPr>
              <a:t>.</a:t>
            </a:r>
            <a:endParaRPr lang="en-US" sz="1400" dirty="0">
              <a:latin typeface="Times New Roman" panose="02020603050405020304" pitchFamily="18" charset="0"/>
              <a:ea typeface="Times New Roman" panose="02020603050405020304" pitchFamily="18" charset="0"/>
            </a:endParaRPr>
          </a:p>
          <a:p>
            <a:pPr marL="342900" lvl="0" indent="-342900">
              <a:spcBef>
                <a:spcPts val="0"/>
              </a:spcBef>
              <a:buFont typeface="Wingdings" panose="05000000000000000000" pitchFamily="2" charset="2"/>
              <a:buChar char=""/>
              <a:tabLst>
                <a:tab pos="457200" algn="l"/>
              </a:tabLst>
            </a:pPr>
            <a:r>
              <a:rPr lang="sr-Latn-RS" dirty="0" err="1">
                <a:solidFill>
                  <a:srgbClr val="000000"/>
                </a:solidFill>
                <a:latin typeface="Calibri" panose="020F0502020204030204" pitchFamily="34" charset="0"/>
              </a:rPr>
              <a:t>око</a:t>
            </a:r>
            <a:r>
              <a:rPr lang="sr-Latn-RS" dirty="0">
                <a:solidFill>
                  <a:srgbClr val="000000"/>
                </a:solidFill>
                <a:latin typeface="Calibri" panose="020F0502020204030204" pitchFamily="34" charset="0"/>
              </a:rPr>
              <a:t> </a:t>
            </a:r>
            <a:r>
              <a:rPr lang="sr-Latn-RS" b="1" dirty="0">
                <a:solidFill>
                  <a:srgbClr val="000000"/>
                </a:solidFill>
                <a:latin typeface="Calibri" panose="020F0502020204030204" pitchFamily="34" charset="0"/>
              </a:rPr>
              <a:t>46.000 </a:t>
            </a:r>
            <a:r>
              <a:rPr lang="sr-Latn-RS" b="1" dirty="0" err="1">
                <a:solidFill>
                  <a:srgbClr val="000000"/>
                </a:solidFill>
                <a:latin typeface="Calibri" panose="020F0502020204030204" pitchFamily="34" charset="0"/>
              </a:rPr>
              <a:t>нових</a:t>
            </a:r>
            <a:r>
              <a:rPr lang="sr-Latn-RS" b="1" dirty="0">
                <a:solidFill>
                  <a:srgbClr val="000000"/>
                </a:solidFill>
                <a:latin typeface="Calibri" panose="020F0502020204030204" pitchFamily="34" charset="0"/>
              </a:rPr>
              <a:t> </a:t>
            </a:r>
            <a:r>
              <a:rPr lang="sr-Latn-RS" b="1" dirty="0" err="1">
                <a:solidFill>
                  <a:srgbClr val="000000"/>
                </a:solidFill>
                <a:latin typeface="Calibri" panose="020F0502020204030204" pitchFamily="34" charset="0"/>
              </a:rPr>
              <a:t>радних</a:t>
            </a:r>
            <a:r>
              <a:rPr lang="sr-Latn-RS" b="1" dirty="0">
                <a:solidFill>
                  <a:srgbClr val="000000"/>
                </a:solidFill>
                <a:latin typeface="Calibri" panose="020F0502020204030204" pitchFamily="34" charset="0"/>
              </a:rPr>
              <a:t> </a:t>
            </a:r>
            <a:r>
              <a:rPr lang="sr-Latn-RS" b="1" dirty="0" err="1">
                <a:solidFill>
                  <a:srgbClr val="000000"/>
                </a:solidFill>
                <a:latin typeface="Calibri" panose="020F0502020204030204" pitchFamily="34" charset="0"/>
              </a:rPr>
              <a:t>места</a:t>
            </a:r>
            <a:r>
              <a:rPr lang="en-US" dirty="0">
                <a:solidFill>
                  <a:srgbClr val="000000"/>
                </a:solidFill>
                <a:latin typeface="Calibri" panose="020F0502020204030204" pitchFamily="34" charset="0"/>
              </a:rPr>
              <a:t> – </a:t>
            </a:r>
            <a:r>
              <a:rPr lang="sr-Latn-RS" dirty="0" err="1">
                <a:solidFill>
                  <a:srgbClr val="000000"/>
                </a:solidFill>
                <a:latin typeface="Calibri" panose="020F0502020204030204" pitchFamily="34" charset="0"/>
              </a:rPr>
              <a:t>највећи</a:t>
            </a:r>
            <a:r>
              <a:rPr lang="sr-Latn-R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број</a:t>
            </a:r>
            <a:r>
              <a:rPr lang="en-US" dirty="0">
                <a:solidFill>
                  <a:srgbClr val="000000"/>
                </a:solidFill>
                <a:latin typeface="Calibri" panose="020F0502020204030204" pitchFamily="34" charset="0"/>
              </a:rPr>
              <a:t> </a:t>
            </a:r>
            <a:r>
              <a:rPr lang="sr-Latn-RS" dirty="0">
                <a:solidFill>
                  <a:srgbClr val="000000"/>
                </a:solidFill>
                <a:latin typeface="Calibri" panose="020F0502020204030204" pitchFamily="34" charset="0"/>
              </a:rPr>
              <a:t>у </a:t>
            </a:r>
            <a:r>
              <a:rPr lang="sr-Latn-RS" dirty="0" err="1">
                <a:solidFill>
                  <a:srgbClr val="000000"/>
                </a:solidFill>
                <a:latin typeface="Calibri" panose="020F0502020204030204" pitchFamily="34" charset="0"/>
              </a:rPr>
              <a:t>једном</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од</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два</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најмање</a:t>
            </a:r>
            <a:r>
              <a:rPr lang="sr-Latn-RS" dirty="0">
                <a:solidFill>
                  <a:srgbClr val="000000"/>
                </a:solidFill>
                <a:latin typeface="Calibri" panose="020F0502020204030204" pitchFamily="34" charset="0"/>
              </a:rPr>
              <a:t> </a:t>
            </a:r>
            <a:r>
              <a:rPr lang="sr-Latn-RS" dirty="0" err="1">
                <a:solidFill>
                  <a:srgbClr val="000000"/>
                </a:solidFill>
                <a:latin typeface="Calibri" panose="020F0502020204030204" pitchFamily="34" charset="0"/>
              </a:rPr>
              <a:t>развијена</a:t>
            </a:r>
            <a:r>
              <a:rPr lang="sr-Latn-RS" dirty="0">
                <a:solidFill>
                  <a:srgbClr val="000000"/>
                </a:solidFill>
                <a:latin typeface="Calibri" panose="020F0502020204030204" pitchFamily="34" charset="0"/>
              </a:rPr>
              <a:t> </a:t>
            </a:r>
            <a:r>
              <a:rPr lang="sr-Latn-RS" dirty="0" err="1" smtClean="0">
                <a:solidFill>
                  <a:srgbClr val="000000"/>
                </a:solidFill>
                <a:latin typeface="Calibri" panose="020F0502020204030204" pitchFamily="34" charset="0"/>
              </a:rPr>
              <a:t>региона</a:t>
            </a:r>
            <a:endParaRPr lang="en-US" dirty="0" smtClean="0">
              <a:solidFill>
                <a:srgbClr val="000000"/>
              </a:solidFill>
              <a:latin typeface="Calibri" panose="020F0502020204030204" pitchFamily="34" charset="0"/>
            </a:endParaRPr>
          </a:p>
          <a:p>
            <a:pPr marL="342900" lvl="0" indent="-342900">
              <a:spcBef>
                <a:spcPts val="0"/>
              </a:spcBef>
              <a:buFont typeface="Wingdings" panose="05000000000000000000" pitchFamily="2" charset="2"/>
              <a:buChar char=""/>
              <a:tabLst>
                <a:tab pos="457200" algn="l"/>
              </a:tabLst>
            </a:pPr>
            <a:endParaRPr lang="en-US" sz="1400" dirty="0">
              <a:solidFill>
                <a:srgbClr val="000000"/>
              </a:solidFill>
              <a:latin typeface="Calibri" panose="020F0502020204030204" pitchFamily="34" charset="0"/>
              <a:ea typeface="Times New Roman" panose="02020603050405020304" pitchFamily="18" charset="0"/>
            </a:endParaRPr>
          </a:p>
          <a:p>
            <a:pPr marL="0" lvl="0" indent="0">
              <a:spcBef>
                <a:spcPts val="0"/>
              </a:spcBef>
              <a:buNone/>
              <a:tabLst>
                <a:tab pos="457200" algn="l"/>
              </a:tabLst>
            </a:pPr>
            <a:endParaRPr lang="en-US" sz="1400" dirty="0">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58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93930492"/>
              </p:ext>
            </p:extLst>
          </p:nvPr>
        </p:nvGraphicFramePr>
        <p:xfrm>
          <a:off x="645868" y="2268635"/>
          <a:ext cx="10676067" cy="2527810"/>
        </p:xfrm>
        <a:graphic>
          <a:graphicData uri="http://schemas.openxmlformats.org/drawingml/2006/table">
            <a:tbl>
              <a:tblPr firstRow="1" firstCol="1" bandRow="1"/>
              <a:tblGrid>
                <a:gridCol w="734826">
                  <a:extLst>
                    <a:ext uri="{9D8B030D-6E8A-4147-A177-3AD203B41FA5}">
                      <a16:colId xmlns:a16="http://schemas.microsoft.com/office/drawing/2014/main" val="4275448860"/>
                    </a:ext>
                  </a:extLst>
                </a:gridCol>
                <a:gridCol w="538681">
                  <a:extLst>
                    <a:ext uri="{9D8B030D-6E8A-4147-A177-3AD203B41FA5}">
                      <a16:colId xmlns:a16="http://schemas.microsoft.com/office/drawing/2014/main" val="735685711"/>
                    </a:ext>
                  </a:extLst>
                </a:gridCol>
                <a:gridCol w="589182">
                  <a:extLst>
                    <a:ext uri="{9D8B030D-6E8A-4147-A177-3AD203B41FA5}">
                      <a16:colId xmlns:a16="http://schemas.microsoft.com/office/drawing/2014/main" val="2577196905"/>
                    </a:ext>
                  </a:extLst>
                </a:gridCol>
                <a:gridCol w="555514">
                  <a:extLst>
                    <a:ext uri="{9D8B030D-6E8A-4147-A177-3AD203B41FA5}">
                      <a16:colId xmlns:a16="http://schemas.microsoft.com/office/drawing/2014/main" val="3347618747"/>
                    </a:ext>
                  </a:extLst>
                </a:gridCol>
                <a:gridCol w="648101">
                  <a:extLst>
                    <a:ext uri="{9D8B030D-6E8A-4147-A177-3AD203B41FA5}">
                      <a16:colId xmlns:a16="http://schemas.microsoft.com/office/drawing/2014/main" val="3330115858"/>
                    </a:ext>
                  </a:extLst>
                </a:gridCol>
                <a:gridCol w="606017">
                  <a:extLst>
                    <a:ext uri="{9D8B030D-6E8A-4147-A177-3AD203B41FA5}">
                      <a16:colId xmlns:a16="http://schemas.microsoft.com/office/drawing/2014/main" val="200548034"/>
                    </a:ext>
                  </a:extLst>
                </a:gridCol>
                <a:gridCol w="589182">
                  <a:extLst>
                    <a:ext uri="{9D8B030D-6E8A-4147-A177-3AD203B41FA5}">
                      <a16:colId xmlns:a16="http://schemas.microsoft.com/office/drawing/2014/main" val="206370089"/>
                    </a:ext>
                  </a:extLst>
                </a:gridCol>
                <a:gridCol w="530264">
                  <a:extLst>
                    <a:ext uri="{9D8B030D-6E8A-4147-A177-3AD203B41FA5}">
                      <a16:colId xmlns:a16="http://schemas.microsoft.com/office/drawing/2014/main" val="3006958312"/>
                    </a:ext>
                  </a:extLst>
                </a:gridCol>
                <a:gridCol w="563931">
                  <a:extLst>
                    <a:ext uri="{9D8B030D-6E8A-4147-A177-3AD203B41FA5}">
                      <a16:colId xmlns:a16="http://schemas.microsoft.com/office/drawing/2014/main" val="3377391643"/>
                    </a:ext>
                  </a:extLst>
                </a:gridCol>
                <a:gridCol w="547099">
                  <a:extLst>
                    <a:ext uri="{9D8B030D-6E8A-4147-A177-3AD203B41FA5}">
                      <a16:colId xmlns:a16="http://schemas.microsoft.com/office/drawing/2014/main" val="4048488100"/>
                    </a:ext>
                  </a:extLst>
                </a:gridCol>
                <a:gridCol w="715435">
                  <a:extLst>
                    <a:ext uri="{9D8B030D-6E8A-4147-A177-3AD203B41FA5}">
                      <a16:colId xmlns:a16="http://schemas.microsoft.com/office/drawing/2014/main" val="3019663687"/>
                    </a:ext>
                  </a:extLst>
                </a:gridCol>
                <a:gridCol w="622850">
                  <a:extLst>
                    <a:ext uri="{9D8B030D-6E8A-4147-A177-3AD203B41FA5}">
                      <a16:colId xmlns:a16="http://schemas.microsoft.com/office/drawing/2014/main" val="3582700155"/>
                    </a:ext>
                  </a:extLst>
                </a:gridCol>
                <a:gridCol w="472036">
                  <a:extLst>
                    <a:ext uri="{9D8B030D-6E8A-4147-A177-3AD203B41FA5}">
                      <a16:colId xmlns:a16="http://schemas.microsoft.com/office/drawing/2014/main" val="4112339188"/>
                    </a:ext>
                  </a:extLst>
                </a:gridCol>
                <a:gridCol w="664244">
                  <a:extLst>
                    <a:ext uri="{9D8B030D-6E8A-4147-A177-3AD203B41FA5}">
                      <a16:colId xmlns:a16="http://schemas.microsoft.com/office/drawing/2014/main" val="3646436022"/>
                    </a:ext>
                  </a:extLst>
                </a:gridCol>
                <a:gridCol w="572349">
                  <a:extLst>
                    <a:ext uri="{9D8B030D-6E8A-4147-A177-3AD203B41FA5}">
                      <a16:colId xmlns:a16="http://schemas.microsoft.com/office/drawing/2014/main" val="1566557822"/>
                    </a:ext>
                  </a:extLst>
                </a:gridCol>
                <a:gridCol w="496597">
                  <a:extLst>
                    <a:ext uri="{9D8B030D-6E8A-4147-A177-3AD203B41FA5}">
                      <a16:colId xmlns:a16="http://schemas.microsoft.com/office/drawing/2014/main" val="3258748636"/>
                    </a:ext>
                  </a:extLst>
                </a:gridCol>
                <a:gridCol w="429261">
                  <a:extLst>
                    <a:ext uri="{9D8B030D-6E8A-4147-A177-3AD203B41FA5}">
                      <a16:colId xmlns:a16="http://schemas.microsoft.com/office/drawing/2014/main" val="3077319573"/>
                    </a:ext>
                  </a:extLst>
                </a:gridCol>
                <a:gridCol w="409799">
                  <a:extLst>
                    <a:ext uri="{9D8B030D-6E8A-4147-A177-3AD203B41FA5}">
                      <a16:colId xmlns:a16="http://schemas.microsoft.com/office/drawing/2014/main" val="1974115948"/>
                    </a:ext>
                  </a:extLst>
                </a:gridCol>
                <a:gridCol w="390699">
                  <a:extLst>
                    <a:ext uri="{9D8B030D-6E8A-4147-A177-3AD203B41FA5}">
                      <a16:colId xmlns:a16="http://schemas.microsoft.com/office/drawing/2014/main" val="2451175182"/>
                    </a:ext>
                  </a:extLst>
                </a:gridCol>
              </a:tblGrid>
              <a:tr h="256645">
                <a:tc rowSpan="2">
                  <a:txBody>
                    <a:bodyPr/>
                    <a:lstStyle/>
                    <a:p>
                      <a:pPr marL="0" marR="0" algn="just">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2016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2017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2018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2019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2020 (do 5.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Ukupno</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26071766"/>
                  </a:ext>
                </a:extLst>
              </a:tr>
              <a:tr h="119535">
                <a:tc vMerge="1">
                  <a:txBody>
                    <a:bodyPr/>
                    <a:lstStyle/>
                    <a:p>
                      <a:endParaRPr lang="en-US"/>
                    </a:p>
                  </a:txBody>
                  <a:tcPr/>
                </a:tc>
                <a:tc>
                  <a:txBody>
                    <a:bodyPr/>
                    <a:lstStyle/>
                    <a:p>
                      <a:pPr marL="0" marR="0" algn="just">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B</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858890676"/>
                  </a:ext>
                </a:extLst>
              </a:tr>
              <a:tr h="478140">
                <a:tc>
                  <a:txBody>
                    <a:bodyPr/>
                    <a:lstStyle/>
                    <a:p>
                      <a:pPr marL="0" marR="0" algn="just">
                        <a:lnSpc>
                          <a:spcPct val="107000"/>
                        </a:lnSpc>
                        <a:spcBef>
                          <a:spcPts val="0"/>
                        </a:spcBef>
                        <a:spcAft>
                          <a:spcPts val="800"/>
                        </a:spcAft>
                      </a:pPr>
                      <a:r>
                        <a:rPr lang="sr-Cyrl-RS" sz="700" dirty="0" smtClean="0">
                          <a:effectLst/>
                          <a:latin typeface="Calibri" panose="020F0502020204030204" pitchFamily="34" charset="0"/>
                          <a:ea typeface="Calibri" panose="020F0502020204030204" pitchFamily="34" charset="0"/>
                          <a:cs typeface="Arial" panose="020B0604020202020204" pitchFamily="34" charset="0"/>
                        </a:rPr>
                        <a:t>Београдски регион</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defTabSz="914400" rtl="0" eaLnBrk="1" latinLnBrk="0" hangingPunct="1">
                        <a:lnSpc>
                          <a:spcPct val="107000"/>
                        </a:lnSpc>
                        <a:spcBef>
                          <a:spcPts val="0"/>
                        </a:spcBef>
                        <a:spcAft>
                          <a:spcPts val="800"/>
                        </a:spcAft>
                      </a:pPr>
                      <a:r>
                        <a:rPr lang="sr-Latn-R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3.1</a:t>
                      </a:r>
                      <a:endParaRPr lang="en-U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550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2109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61.5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3565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1445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b="1" dirty="0">
                          <a:effectLst/>
                          <a:latin typeface="Calibri" panose="020F0502020204030204" pitchFamily="34" charset="0"/>
                          <a:ea typeface="Calibri" panose="020F0502020204030204" pitchFamily="34" charset="0"/>
                          <a:cs typeface="Arial" panose="020B0604020202020204" pitchFamily="34" charset="0"/>
                        </a:rPr>
                        <a:t>27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113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8188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1582585"/>
                  </a:ext>
                </a:extLst>
              </a:tr>
              <a:tr h="478140">
                <a:tc>
                  <a:txBody>
                    <a:bodyPr/>
                    <a:lstStyle/>
                    <a:p>
                      <a:pPr marL="0" marR="0" algn="just">
                        <a:lnSpc>
                          <a:spcPct val="107000"/>
                        </a:lnSpc>
                        <a:spcBef>
                          <a:spcPts val="0"/>
                        </a:spcBef>
                        <a:spcAft>
                          <a:spcPts val="800"/>
                        </a:spcAft>
                      </a:pPr>
                      <a:r>
                        <a:rPr lang="sr-Cyrl-RS" sz="700" dirty="0" smtClean="0">
                          <a:effectLst/>
                          <a:latin typeface="Calibri" panose="020F0502020204030204" pitchFamily="34" charset="0"/>
                          <a:ea typeface="Calibri" panose="020F0502020204030204" pitchFamily="34" charset="0"/>
                          <a:cs typeface="Arial" panose="020B0604020202020204" pitchFamily="34" charset="0"/>
                        </a:rPr>
                        <a:t>Регион Војводине</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defTabSz="914400" rtl="0" eaLnBrk="1" latinLnBrk="0" hangingPunct="1">
                        <a:lnSpc>
                          <a:spcPct val="107000"/>
                        </a:lnSpc>
                        <a:spcBef>
                          <a:spcPts val="0"/>
                        </a:spcBef>
                        <a:spcAft>
                          <a:spcPts val="800"/>
                        </a:spcAft>
                      </a:pPr>
                      <a:r>
                        <a:rPr lang="sr-Latn-R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22.6</a:t>
                      </a:r>
                      <a:endParaRPr lang="en-U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4044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1016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759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1976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83.9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1766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dirty="0">
                          <a:effectLst/>
                          <a:latin typeface="Calibri" panose="020F0502020204030204" pitchFamily="34" charset="0"/>
                          <a:ea typeface="Calibri" panose="020F0502020204030204" pitchFamily="34" charset="0"/>
                          <a:cs typeface="Arial" panose="020B0604020202020204" pitchFamily="34" charset="0"/>
                        </a:rPr>
                        <a:t>154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9561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60076533"/>
                  </a:ext>
                </a:extLst>
              </a:tr>
              <a:tr h="597675">
                <a:tc>
                  <a:txBody>
                    <a:bodyPr/>
                    <a:lstStyle/>
                    <a:p>
                      <a:pPr marL="0" marR="0" algn="just">
                        <a:lnSpc>
                          <a:spcPct val="107000"/>
                        </a:lnSpc>
                        <a:spcBef>
                          <a:spcPts val="0"/>
                        </a:spcBef>
                        <a:spcAft>
                          <a:spcPts val="800"/>
                        </a:spcAft>
                      </a:pPr>
                      <a:r>
                        <a:rPr lang="sr-Cyrl-RS" sz="700" dirty="0" smtClean="0">
                          <a:effectLst/>
                          <a:latin typeface="Calibri" panose="020F0502020204030204" pitchFamily="34" charset="0"/>
                          <a:ea typeface="Calibri" panose="020F0502020204030204" pitchFamily="34" charset="0"/>
                          <a:cs typeface="Arial" panose="020B0604020202020204" pitchFamily="34" charset="0"/>
                        </a:rPr>
                        <a:t>Шумадија и Западна Србија</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defTabSz="914400" rtl="0" eaLnBrk="1" latinLnBrk="0" hangingPunct="1">
                        <a:lnSpc>
                          <a:spcPct val="107000"/>
                        </a:lnSpc>
                        <a:spcBef>
                          <a:spcPts val="0"/>
                        </a:spcBef>
                        <a:spcAft>
                          <a:spcPts val="800"/>
                        </a:spcAft>
                      </a:pPr>
                      <a:r>
                        <a:rPr lang="sr-Latn-R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21.3</a:t>
                      </a:r>
                      <a:endParaRPr lang="en-U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4870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532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38.5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5611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2650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dirty="0">
                          <a:effectLst/>
                          <a:latin typeface="Calibri" panose="020F0502020204030204" pitchFamily="34" charset="0"/>
                          <a:ea typeface="Calibri" panose="020F0502020204030204" pitchFamily="34" charset="0"/>
                          <a:cs typeface="Arial" panose="020B0604020202020204" pitchFamily="34" charset="0"/>
                        </a:rPr>
                        <a:t>95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dirty="0">
                          <a:effectLst/>
                          <a:latin typeface="Calibri" panose="020F0502020204030204" pitchFamily="34" charset="0"/>
                          <a:ea typeface="Calibri" panose="020F0502020204030204" pitchFamily="34" charset="0"/>
                          <a:cs typeface="Arial" panose="020B0604020202020204" pitchFamily="34" charset="0"/>
                        </a:rPr>
                        <a:t>14235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69084214"/>
                  </a:ext>
                </a:extLst>
              </a:tr>
              <a:tr h="597675">
                <a:tc>
                  <a:txBody>
                    <a:bodyPr/>
                    <a:lstStyle/>
                    <a:p>
                      <a:pPr marL="0" marR="0" algn="just">
                        <a:lnSpc>
                          <a:spcPct val="107000"/>
                        </a:lnSpc>
                        <a:spcBef>
                          <a:spcPts val="0"/>
                        </a:spcBef>
                        <a:spcAft>
                          <a:spcPts val="800"/>
                        </a:spcAft>
                      </a:pPr>
                      <a:r>
                        <a:rPr lang="sr-Cyrl-RS" sz="700" dirty="0" smtClean="0">
                          <a:effectLst/>
                          <a:latin typeface="Calibri" panose="020F0502020204030204" pitchFamily="34" charset="0"/>
                          <a:ea typeface="Calibri" panose="020F0502020204030204" pitchFamily="34" charset="0"/>
                          <a:cs typeface="Arial" panose="020B0604020202020204" pitchFamily="34" charset="0"/>
                        </a:rPr>
                        <a:t>Јужна  и Источна</a:t>
                      </a:r>
                      <a:r>
                        <a:rPr lang="sr-Cyrl-RS" sz="700" baseline="0" dirty="0" smtClean="0">
                          <a:effectLst/>
                          <a:latin typeface="Calibri" panose="020F0502020204030204" pitchFamily="34" charset="0"/>
                          <a:ea typeface="Calibri" panose="020F0502020204030204" pitchFamily="34" charset="0"/>
                          <a:cs typeface="Arial" panose="020B0604020202020204" pitchFamily="34" charset="0"/>
                        </a:rPr>
                        <a:t> Србија</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just">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defTabSz="914400" rtl="0" eaLnBrk="1" latinLnBrk="0" hangingPunct="1">
                        <a:lnSpc>
                          <a:spcPct val="107000"/>
                        </a:lnSpc>
                        <a:spcBef>
                          <a:spcPts val="0"/>
                        </a:spcBef>
                        <a:spcAft>
                          <a:spcPts val="800"/>
                        </a:spcAft>
                      </a:pPr>
                      <a:r>
                        <a:rPr lang="sr-Latn-R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34.2</a:t>
                      </a:r>
                      <a:endParaRPr lang="en-US" sz="700"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dirty="0">
                          <a:effectLst/>
                          <a:latin typeface="Calibri" panose="020F0502020204030204" pitchFamily="34" charset="0"/>
                          <a:ea typeface="Calibri" panose="020F0502020204030204" pitchFamily="34" charset="0"/>
                          <a:cs typeface="Arial" panose="020B0604020202020204" pitchFamily="34" charset="0"/>
                        </a:rPr>
                        <a:t>5546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847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19.7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4320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a:effectLst/>
                          <a:latin typeface="Calibri" panose="020F0502020204030204" pitchFamily="34" charset="0"/>
                          <a:ea typeface="Calibri" panose="020F0502020204030204" pitchFamily="34" charset="0"/>
                          <a:cs typeface="Arial" panose="020B0604020202020204" pitchFamily="34" charset="0"/>
                        </a:rPr>
                        <a:t>1099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a:effectLst/>
                          <a:latin typeface="Calibri" panose="020F0502020204030204" pitchFamily="34" charset="0"/>
                          <a:ea typeface="Calibri" panose="020F0502020204030204" pitchFamily="34" charset="0"/>
                          <a:cs typeface="Arial" panose="020B0604020202020204" pitchFamily="34" charset="0"/>
                        </a:rPr>
                        <a:t>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gn="ctr">
                        <a:lnSpc>
                          <a:spcPct val="107000"/>
                        </a:lnSpc>
                        <a:spcBef>
                          <a:spcPts val="0"/>
                        </a:spcBef>
                        <a:spcAft>
                          <a:spcPts val="800"/>
                        </a:spcAft>
                      </a:pPr>
                      <a:r>
                        <a:rPr lang="sr-Latn-RS" sz="700" b="1" dirty="0">
                          <a:effectLst/>
                          <a:latin typeface="Calibri" panose="020F0502020204030204" pitchFamily="34" charset="0"/>
                          <a:ea typeface="Calibri" panose="020F0502020204030204" pitchFamily="34" charset="0"/>
                          <a:cs typeface="Arial" panose="020B0604020202020204" pitchFamily="34" charset="0"/>
                        </a:rPr>
                        <a:t>14248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2455" marR="624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10170643"/>
                  </a:ext>
                </a:extLst>
              </a:tr>
            </a:tbl>
          </a:graphicData>
        </a:graphic>
      </p:graphicFrame>
      <p:sp>
        <p:nvSpPr>
          <p:cNvPr id="6" name="Rectangle 5"/>
          <p:cNvSpPr/>
          <p:nvPr/>
        </p:nvSpPr>
        <p:spPr>
          <a:xfrm>
            <a:off x="645867" y="603704"/>
            <a:ext cx="10676068" cy="892552"/>
          </a:xfrm>
          <a:prstGeom prst="rect">
            <a:avLst/>
          </a:prstGeom>
        </p:spPr>
        <p:txBody>
          <a:bodyPr wrap="square">
            <a:spAutoFit/>
          </a:bodyPr>
          <a:lstStyle/>
          <a:p>
            <a:r>
              <a:rPr lang="sr-Cyrl-RS" sz="2600" b="1" dirty="0" smtClean="0">
                <a:solidFill>
                  <a:srgbClr val="000000"/>
                </a:solidFill>
                <a:latin typeface="Calibri" panose="020F0502020204030204" pitchFamily="34" charset="0"/>
              </a:rPr>
              <a:t>Инвестициони пројекти, средства подстицаја и отворена радна места према регионима</a:t>
            </a:r>
            <a:r>
              <a:rPr lang="en-US" dirty="0" smtClean="0"/>
              <a:t>, </a:t>
            </a:r>
            <a:r>
              <a:rPr lang="en-US" dirty="0"/>
              <a:t>2016-2020 </a:t>
            </a:r>
            <a:r>
              <a:rPr lang="en-US" dirty="0" smtClean="0"/>
              <a:t>(</a:t>
            </a:r>
            <a:r>
              <a:rPr lang="sr-Cyrl-RS" dirty="0" smtClean="0"/>
              <a:t>до</a:t>
            </a:r>
            <a:r>
              <a:rPr lang="en-US" dirty="0" smtClean="0"/>
              <a:t> </a:t>
            </a:r>
            <a:r>
              <a:rPr lang="en-US" dirty="0"/>
              <a:t>5. </a:t>
            </a:r>
            <a:r>
              <a:rPr lang="sr-Cyrl-RS" dirty="0" smtClean="0"/>
              <a:t>октобра</a:t>
            </a:r>
            <a:r>
              <a:rPr lang="en-US" dirty="0" smtClean="0"/>
              <a:t>)</a:t>
            </a:r>
            <a:endParaRPr lang="en-US" dirty="0"/>
          </a:p>
        </p:txBody>
      </p:sp>
      <p:sp>
        <p:nvSpPr>
          <p:cNvPr id="7" name="Rectangle 6"/>
          <p:cNvSpPr/>
          <p:nvPr/>
        </p:nvSpPr>
        <p:spPr>
          <a:xfrm>
            <a:off x="645866" y="5125828"/>
            <a:ext cx="7816489" cy="276999"/>
          </a:xfrm>
          <a:prstGeom prst="rect">
            <a:avLst/>
          </a:prstGeom>
        </p:spPr>
        <p:txBody>
          <a:bodyPr wrap="square">
            <a:spAutoFit/>
          </a:bodyPr>
          <a:lstStyle/>
          <a:p>
            <a:r>
              <a:rPr lang="sr-Latn-RS" sz="1200" dirty="0">
                <a:latin typeface="Calibri" panose="020F0502020204030204" pitchFamily="34" charset="0"/>
                <a:ea typeface="Calibri" panose="020F0502020204030204" pitchFamily="34" charset="0"/>
                <a:cs typeface="Arial" panose="020B0604020202020204" pitchFamily="34" charset="0"/>
              </a:rPr>
              <a:t>A </a:t>
            </a:r>
            <a:r>
              <a:rPr lang="sr-Latn-RS" sz="1200" dirty="0" smtClean="0">
                <a:latin typeface="Calibri" panose="020F0502020204030204" pitchFamily="34" charset="0"/>
                <a:ea typeface="Calibri" panose="020F0502020204030204" pitchFamily="34" charset="0"/>
                <a:cs typeface="Arial" panose="020B0604020202020204" pitchFamily="34" charset="0"/>
              </a:rPr>
              <a:t>– </a:t>
            </a:r>
            <a:r>
              <a:rPr lang="sr-Cyrl-RS" sz="1200" dirty="0" smtClean="0">
                <a:latin typeface="Calibri" panose="020F0502020204030204" pitchFamily="34" charset="0"/>
                <a:ea typeface="Calibri" panose="020F0502020204030204" pitchFamily="34" charset="0"/>
                <a:cs typeface="Arial" panose="020B0604020202020204" pitchFamily="34" charset="0"/>
              </a:rPr>
              <a:t>Број уговора</a:t>
            </a:r>
            <a:r>
              <a:rPr lang="sr-Latn-RS" sz="1200" dirty="0" smtClean="0">
                <a:latin typeface="Calibri" panose="020F0502020204030204" pitchFamily="34" charset="0"/>
                <a:ea typeface="Calibri" panose="020F0502020204030204" pitchFamily="34" charset="0"/>
                <a:cs typeface="Arial" panose="020B0604020202020204" pitchFamily="34" charset="0"/>
              </a:rPr>
              <a:t>; </a:t>
            </a:r>
            <a:r>
              <a:rPr lang="sr-Latn-RS" sz="1200" dirty="0">
                <a:latin typeface="Calibri" panose="020F0502020204030204" pitchFamily="34" charset="0"/>
                <a:ea typeface="Calibri" panose="020F0502020204030204" pitchFamily="34" charset="0"/>
                <a:cs typeface="Arial" panose="020B0604020202020204" pitchFamily="34" charset="0"/>
              </a:rPr>
              <a:t>B </a:t>
            </a:r>
            <a:r>
              <a:rPr lang="sr-Latn-RS" sz="1200" dirty="0" smtClean="0">
                <a:latin typeface="Calibri" panose="020F0502020204030204" pitchFamily="34" charset="0"/>
                <a:ea typeface="Calibri" panose="020F0502020204030204" pitchFamily="34" charset="0"/>
                <a:cs typeface="Arial" panose="020B0604020202020204" pitchFamily="34" charset="0"/>
              </a:rPr>
              <a:t>– </a:t>
            </a:r>
            <a:r>
              <a:rPr lang="sr-Cyrl-RS" sz="1200" dirty="0" smtClean="0">
                <a:latin typeface="Calibri" panose="020F0502020204030204" pitchFamily="34" charset="0"/>
                <a:ea typeface="Calibri" panose="020F0502020204030204" pitchFamily="34" charset="0"/>
                <a:cs typeface="Arial" panose="020B0604020202020204" pitchFamily="34" charset="0"/>
              </a:rPr>
              <a:t>Износ подстицаја у милионима евра</a:t>
            </a:r>
            <a:r>
              <a:rPr lang="sr-Latn-RS" sz="1200" dirty="0" smtClean="0">
                <a:latin typeface="Calibri" panose="020F0502020204030204" pitchFamily="34" charset="0"/>
                <a:ea typeface="Calibri" panose="020F0502020204030204" pitchFamily="34" charset="0"/>
                <a:cs typeface="Arial" panose="020B0604020202020204" pitchFamily="34" charset="0"/>
              </a:rPr>
              <a:t>; </a:t>
            </a:r>
            <a:r>
              <a:rPr lang="sr-Latn-RS" sz="1200" dirty="0">
                <a:latin typeface="Calibri" panose="020F0502020204030204" pitchFamily="34" charset="0"/>
                <a:ea typeface="Calibri" panose="020F0502020204030204" pitchFamily="34" charset="0"/>
                <a:cs typeface="Arial" panose="020B0604020202020204" pitchFamily="34" charset="0"/>
              </a:rPr>
              <a:t>C </a:t>
            </a:r>
            <a:r>
              <a:rPr lang="sr-Latn-RS" sz="1200" dirty="0" smtClean="0">
                <a:latin typeface="Calibri" panose="020F0502020204030204" pitchFamily="34" charset="0"/>
                <a:ea typeface="Calibri" panose="020F0502020204030204" pitchFamily="34" charset="0"/>
                <a:cs typeface="Arial" panose="020B0604020202020204" pitchFamily="34" charset="0"/>
              </a:rPr>
              <a:t>– </a:t>
            </a:r>
            <a:r>
              <a:rPr lang="sr-Cyrl-RS" sz="1200" dirty="0" smtClean="0">
                <a:latin typeface="Calibri" panose="020F0502020204030204" pitchFamily="34" charset="0"/>
                <a:ea typeface="Calibri" panose="020F0502020204030204" pitchFamily="34" charset="0"/>
                <a:cs typeface="Arial" panose="020B0604020202020204" pitchFamily="34" charset="0"/>
              </a:rPr>
              <a:t>Отворена радна места</a:t>
            </a:r>
            <a:r>
              <a:rPr lang="sr-Latn-RS" sz="1200" dirty="0" smtClean="0">
                <a:latin typeface="Calibri" panose="020F0502020204030204" pitchFamily="34" charset="0"/>
                <a:ea typeface="Calibri" panose="020F0502020204030204" pitchFamily="34" charset="0"/>
                <a:cs typeface="Arial" panose="020B0604020202020204" pitchFamily="34" charset="0"/>
              </a:rPr>
              <a:t>.</a:t>
            </a:r>
            <a:endParaRPr lang="en-US" sz="1200" dirty="0"/>
          </a:p>
        </p:txBody>
      </p:sp>
    </p:spTree>
    <p:extLst>
      <p:ext uri="{BB962C8B-B14F-4D97-AF65-F5344CB8AC3E}">
        <p14:creationId xmlns:p14="http://schemas.microsoft.com/office/powerpoint/2010/main" val="835649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155059" y="702424"/>
            <a:ext cx="11388436" cy="6155576"/>
          </a:xfrm>
        </p:spPr>
        <p:txBody>
          <a:bodyPr vert="horz" lIns="91440" tIns="45720" rIns="91440" bIns="45720" rtlCol="0" anchor="t">
            <a:normAutofit/>
          </a:bodyPr>
          <a:lstStyle/>
          <a:p>
            <a:pPr marL="0" indent="0" algn="just">
              <a:buNone/>
            </a:pPr>
            <a:r>
              <a:rPr lang="en-US" sz="2000" dirty="0" err="1">
                <a:latin typeface="Segoe UI" panose="020B0502040204020203" pitchFamily="34" charset="0"/>
                <a:cs typeface="Segoe UI" panose="020B0502040204020203" pitchFamily="34" charset="0"/>
              </a:rPr>
              <a:t>Активности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усмерене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промоцији</a:t>
            </a:r>
            <a:r>
              <a:rPr lang="en-US" sz="2000" dirty="0">
                <a:latin typeface="Segoe UI" panose="020B0502040204020203" pitchFamily="34" charset="0"/>
                <a:cs typeface="Segoe UI" panose="020B0502040204020203" pitchFamily="34" charset="0"/>
              </a:rPr>
              <a:t> </a:t>
            </a:r>
            <a:r>
              <a:rPr lang="sr-Cyrl-RS" sz="2000" dirty="0">
                <a:latin typeface="Segoe UI" panose="020B0502040204020203" pitchFamily="34" charset="0"/>
                <a:cs typeface="Segoe UI" panose="020B0502040204020203" pitchFamily="34" charset="0"/>
              </a:rPr>
              <a:t>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подршци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креирању</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политике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запошљавања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на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регионалном</a:t>
            </a:r>
            <a:r>
              <a:rPr lang="en-US" sz="2000" dirty="0">
                <a:latin typeface="Segoe UI" panose="020B0502040204020203" pitchFamily="34" charset="0"/>
                <a:cs typeface="Segoe UI" panose="020B0502040204020203" pitchFamily="34" charset="0"/>
              </a:rPr>
              <a:t> и </a:t>
            </a:r>
            <a:r>
              <a:rPr lang="en-US" sz="2000" dirty="0" err="1">
                <a:latin typeface="Segoe UI" panose="020B0502040204020203" pitchFamily="34" charset="0"/>
                <a:cs typeface="Segoe UI" panose="020B0502040204020203" pitchFamily="34" charset="0"/>
              </a:rPr>
              <a:t>локалном</a:t>
            </a:r>
            <a:r>
              <a:rPr lang="en-US" sz="2000" dirty="0">
                <a:latin typeface="Segoe UI" panose="020B0502040204020203" pitchFamily="34" charset="0"/>
                <a:cs typeface="Segoe UI" panose="020B0502040204020203" pitchFamily="34" charset="0"/>
              </a:rPr>
              <a:t> </a:t>
            </a:r>
            <a:r>
              <a:rPr lang="en-US" sz="2000" dirty="0" err="1" smtClean="0">
                <a:latin typeface="Segoe UI" panose="020B0502040204020203" pitchFamily="34" charset="0"/>
                <a:cs typeface="Segoe UI" panose="020B0502040204020203" pitchFamily="34" charset="0"/>
              </a:rPr>
              <a:t>нивоу</a:t>
            </a:r>
            <a:r>
              <a:rPr lang="en-US" sz="2000" dirty="0" smtClean="0">
                <a:latin typeface="Segoe UI" panose="020B0502040204020203" pitchFamily="34" charset="0"/>
                <a:cs typeface="Segoe UI" panose="020B0502040204020203" pitchFamily="34" charset="0"/>
              </a:rPr>
              <a:t> </a:t>
            </a:r>
            <a:r>
              <a:rPr lang="en-US" sz="2000" dirty="0" err="1" smtClean="0">
                <a:latin typeface="Segoe UI" panose="020B0502040204020203" pitchFamily="34" charset="0"/>
                <a:cs typeface="Segoe UI" panose="020B0502040204020203" pitchFamily="34" charset="0"/>
              </a:rPr>
              <a:t>дале</a:t>
            </a:r>
            <a:r>
              <a:rPr lang="en-US" sz="2000" dirty="0" smtClean="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су</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значајне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ефекте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који</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огледају</a:t>
            </a:r>
            <a:r>
              <a:rPr lang="en-US" sz="2000" dirty="0">
                <a:latin typeface="Segoe UI" panose="020B0502040204020203" pitchFamily="34" charset="0"/>
                <a:cs typeface="Segoe UI" panose="020B0502040204020203" pitchFamily="34" charset="0"/>
              </a:rPr>
              <a:t> у </a:t>
            </a:r>
            <a:r>
              <a:rPr lang="en-US" sz="2000" dirty="0" err="1">
                <a:latin typeface="Segoe UI" panose="020B0502040204020203" pitchFamily="34" charset="0"/>
                <a:cs typeface="Segoe UI" panose="020B0502040204020203" pitchFamily="34" charset="0"/>
              </a:rPr>
              <a:t>повећању</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броја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општина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које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доносе</a:t>
            </a:r>
            <a:r>
              <a:rPr lang="en-US" sz="2000" dirty="0">
                <a:latin typeface="Segoe UI" panose="020B0502040204020203" pitchFamily="34" charset="0"/>
                <a:cs typeface="Segoe UI" panose="020B0502040204020203" pitchFamily="34" charset="0"/>
              </a:rPr>
              <a:t> ЛАПЗ и </a:t>
            </a:r>
            <a:r>
              <a:rPr lang="en-US" sz="2000" dirty="0" err="1">
                <a:latin typeface="Segoe UI" panose="020B0502040204020203" pitchFamily="34" charset="0"/>
                <a:cs typeface="Segoe UI" panose="020B0502040204020203" pitchFamily="34" charset="0"/>
              </a:rPr>
              <a:t>конкуришу</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за</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суфинансирање</a:t>
            </a:r>
            <a:r>
              <a:rPr lang="en-US" sz="2000" dirty="0">
                <a:latin typeface="Segoe UI" panose="020B0502040204020203" pitchFamily="34" charset="0"/>
                <a:cs typeface="Segoe UI" panose="020B0502040204020203" pitchFamily="34" charset="0"/>
              </a:rPr>
              <a:t> </a:t>
            </a:r>
            <a:r>
              <a:rPr lang="en-US" sz="2000" dirty="0" err="1">
                <a:latin typeface="Segoe UI" panose="020B0502040204020203" pitchFamily="34" charset="0"/>
                <a:cs typeface="Segoe UI" panose="020B0502040204020203" pitchFamily="34" charset="0"/>
              </a:rPr>
              <a:t>мера</a:t>
            </a:r>
            <a:r>
              <a:rPr lang="en-US" sz="2000" dirty="0">
                <a:latin typeface="Segoe UI" panose="020B0502040204020203" pitchFamily="34" charset="0"/>
                <a:cs typeface="Segoe UI" panose="020B0502040204020203" pitchFamily="34" charset="0"/>
              </a:rPr>
              <a:t> АПЗ, </a:t>
            </a:r>
            <a:r>
              <a:rPr lang="en-US" sz="2000" dirty="0" err="1">
                <a:latin typeface="Segoe UI" panose="020B0502040204020203" pitchFamily="34" charset="0"/>
                <a:cs typeface="Segoe UI" panose="020B0502040204020203" pitchFamily="34" charset="0"/>
              </a:rPr>
              <a:t>као</a:t>
            </a:r>
            <a:r>
              <a:rPr lang="en-US" sz="2000" dirty="0">
                <a:latin typeface="Segoe UI" panose="020B0502040204020203" pitchFamily="34" charset="0"/>
                <a:cs typeface="Segoe UI" panose="020B0502040204020203" pitchFamily="34" charset="0"/>
              </a:rPr>
              <a:t> и у </a:t>
            </a:r>
            <a:r>
              <a:rPr lang="sr-Latn-RS" sz="2000" dirty="0" err="1">
                <a:latin typeface="Segoe UI" panose="020B0502040204020203" pitchFamily="34" charset="0"/>
                <a:cs typeface="Segoe UI" panose="020B0502040204020203" pitchFamily="34" charset="0"/>
              </a:rPr>
              <a:t>значајно</a:t>
            </a:r>
            <a:r>
              <a:rPr lang="en-US" sz="2000" dirty="0">
                <a:latin typeface="Segoe UI" panose="020B0502040204020203" pitchFamily="34" charset="0"/>
                <a:cs typeface="Segoe UI" panose="020B0502040204020203" pitchFamily="34" charset="0"/>
              </a:rPr>
              <a:t>м </a:t>
            </a:r>
            <a:r>
              <a:rPr lang="sr-Latn-RS" sz="2000" dirty="0" err="1">
                <a:latin typeface="Segoe UI" panose="020B0502040204020203" pitchFamily="34" charset="0"/>
                <a:cs typeface="Segoe UI" panose="020B0502040204020203" pitchFamily="34" charset="0"/>
              </a:rPr>
              <a:t>повећањ</a:t>
            </a:r>
            <a:r>
              <a:rPr lang="en-US" sz="2000" dirty="0">
                <a:latin typeface="Segoe UI" panose="020B0502040204020203" pitchFamily="34" charset="0"/>
                <a:cs typeface="Segoe UI" panose="020B0502040204020203" pitchFamily="34" charset="0"/>
              </a:rPr>
              <a:t>у </a:t>
            </a:r>
            <a:r>
              <a:rPr lang="sr-Latn-RS" sz="2000" dirty="0" err="1">
                <a:latin typeface="Segoe UI" panose="020B0502040204020203" pitchFamily="34" charset="0"/>
                <a:cs typeface="Segoe UI" panose="020B0502040204020203" pitchFamily="34" charset="0"/>
              </a:rPr>
              <a:t>износа</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средстава</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реализованих</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за</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мере</a:t>
            </a:r>
            <a:r>
              <a:rPr lang="sr-Latn-RS" sz="2000" dirty="0">
                <a:latin typeface="Segoe UI" panose="020B0502040204020203" pitchFamily="34" charset="0"/>
                <a:cs typeface="Segoe UI" panose="020B0502040204020203" pitchFamily="34" charset="0"/>
              </a:rPr>
              <a:t> ЛАПЗ </a:t>
            </a:r>
            <a:r>
              <a:rPr lang="sr-Latn-RS" sz="2000" dirty="0" err="1">
                <a:latin typeface="Segoe UI" panose="020B0502040204020203" pitchFamily="34" charset="0"/>
                <a:cs typeface="Segoe UI" panose="020B0502040204020203" pitchFamily="34" charset="0"/>
              </a:rPr>
              <a:t>по</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основу</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техничке</a:t>
            </a:r>
            <a:r>
              <a:rPr lang="sr-Latn-RS" sz="2000" dirty="0">
                <a:latin typeface="Segoe UI" panose="020B0502040204020203" pitchFamily="34" charset="0"/>
                <a:cs typeface="Segoe UI" panose="020B0502040204020203" pitchFamily="34" charset="0"/>
              </a:rPr>
              <a:t> </a:t>
            </a:r>
            <a:r>
              <a:rPr lang="sr-Latn-RS" sz="2000" dirty="0" err="1">
                <a:latin typeface="Segoe UI" panose="020B0502040204020203" pitchFamily="34" charset="0"/>
                <a:cs typeface="Segoe UI" panose="020B0502040204020203" pitchFamily="34" charset="0"/>
              </a:rPr>
              <a:t>сарадње</a:t>
            </a:r>
            <a:r>
              <a:rPr lang="sr-Cyrl-RS" sz="2000" dirty="0">
                <a:latin typeface="Segoe UI" panose="020B0502040204020203" pitchFamily="34" charset="0"/>
                <a:cs typeface="Segoe UI" panose="020B0502040204020203" pitchFamily="34" charset="0"/>
              </a:rPr>
              <a:t>.</a:t>
            </a:r>
          </a:p>
          <a:p>
            <a:endParaRPr lang="en-US" sz="2000" dirty="0">
              <a:latin typeface="Segoe UI" panose="020B0502040204020203" pitchFamily="34" charset="0"/>
              <a:cs typeface="Segoe UI" panose="020B0502040204020203" pitchFamily="34" charset="0"/>
            </a:endParaRPr>
          </a:p>
        </p:txBody>
      </p:sp>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graphicFrame>
        <p:nvGraphicFramePr>
          <p:cNvPr id="8" name="Content Placeholder 5"/>
          <p:cNvGraphicFramePr>
            <a:graphicFrameLocks noGrp="1"/>
          </p:cNvGraphicFramePr>
          <p:nvPr>
            <p:extLst>
              <p:ext uri="{D42A27DB-BD31-4B8C-83A1-F6EECF244321}">
                <p14:modId xmlns:p14="http://schemas.microsoft.com/office/powerpoint/2010/main" val="3950868835"/>
              </p:ext>
            </p:extLst>
          </p:nvPr>
        </p:nvGraphicFramePr>
        <p:xfrm>
          <a:off x="1313105" y="2771192"/>
          <a:ext cx="6664569" cy="378822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78415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1951129" y="303414"/>
            <a:ext cx="9380603" cy="931026"/>
          </a:xfrm>
        </p:spPr>
        <p:txBody>
          <a:bodyPr anchor="ctr">
            <a:normAutofit fontScale="90000"/>
          </a:bodyPr>
          <a:lstStyle/>
          <a:p>
            <a:r>
              <a:rPr lang="sr-Cyrl-RS" dirty="0" smtClean="0">
                <a:latin typeface="Franklin Gothic Book" panose="020B0503020102020204" pitchFamily="34" charset="0"/>
                <a:cs typeface="Segoe UI" panose="020B0502040204020203" pitchFamily="34" charset="0"/>
              </a:rPr>
              <a:t>Зашто је важна локална политика запошљавања?</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349135" y="1848320"/>
            <a:ext cx="11305309" cy="4531700"/>
          </a:xfrm>
        </p:spPr>
        <p:txBody>
          <a:bodyPr vert="horz" lIns="91440" tIns="45720" rIns="91440" bIns="45720" rtlCol="0" anchor="t">
            <a:normAutofit/>
          </a:bodyPr>
          <a:lstStyle/>
          <a:p>
            <a:pPr algn="just"/>
            <a:endParaRPr lang="sr-Cyrl-RS" sz="2000" dirty="0" smtClean="0">
              <a:latin typeface="Segoe UI" panose="020B0502040204020203" pitchFamily="34" charset="0"/>
              <a:cs typeface="Segoe UI" panose="020B0502040204020203" pitchFamily="34" charset="0"/>
            </a:endParaRPr>
          </a:p>
          <a:p>
            <a:pPr algn="just"/>
            <a:r>
              <a:rPr lang="sr-Cyrl-RS" sz="2000" dirty="0" smtClean="0">
                <a:latin typeface="Segoe UI" panose="020B0502040204020203" pitchFamily="34" charset="0"/>
                <a:cs typeface="Segoe UI" panose="020B0502040204020203" pitchFamily="34" charset="0"/>
              </a:rPr>
              <a:t>Омогућава </a:t>
            </a:r>
            <a:r>
              <a:rPr lang="sr-Cyrl-RS" sz="2000" dirty="0">
                <a:latin typeface="Segoe UI" panose="020B0502040204020203" pitchFamily="34" charset="0"/>
                <a:cs typeface="Segoe UI" panose="020B0502040204020203" pitchFamily="34" charset="0"/>
              </a:rPr>
              <a:t>сагледавање проблема, потреба и могућности локалног тржишта рада у постојећем локалном стратешком оквиру и препознатим циљевима локалног развоја</a:t>
            </a:r>
          </a:p>
          <a:p>
            <a:pPr algn="just"/>
            <a:r>
              <a:rPr lang="sr-Cyrl-RS" sz="2000" dirty="0">
                <a:latin typeface="Segoe UI" panose="020B0502040204020203" pitchFamily="34" charset="0"/>
                <a:cs typeface="Segoe UI" panose="020B0502040204020203" pitchFamily="34" charset="0"/>
              </a:rPr>
              <a:t>Успостављање и/или унапређење партнерства и сарадње на локалном нивоу</a:t>
            </a:r>
            <a:endParaRPr lang="en-US" sz="2000" dirty="0">
              <a:latin typeface="Segoe UI" panose="020B0502040204020203" pitchFamily="34" charset="0"/>
              <a:cs typeface="Segoe UI" panose="020B0502040204020203" pitchFamily="34" charset="0"/>
            </a:endParaRPr>
          </a:p>
          <a:p>
            <a:pPr algn="just"/>
            <a:r>
              <a:rPr lang="sr-Cyrl-RS" sz="2000" dirty="0">
                <a:latin typeface="Segoe UI" panose="020B0502040204020203" pitchFamily="34" charset="0"/>
                <a:cs typeface="Segoe UI" panose="020B0502040204020203" pitchFamily="34" charset="0"/>
              </a:rPr>
              <a:t>Омогућава креирање иновативних приступа локалне политике запошљавања прилагођених потребама тржишта рада</a:t>
            </a:r>
          </a:p>
          <a:p>
            <a:pPr algn="just"/>
            <a:r>
              <a:rPr lang="sr-Cyrl-RS" sz="2000" dirty="0" smtClean="0">
                <a:latin typeface="Segoe UI" panose="020B0502040204020203" pitchFamily="34" charset="0"/>
                <a:cs typeface="Segoe UI" panose="020B0502040204020203" pitchFamily="34" charset="0"/>
              </a:rPr>
              <a:t>Свеобухватан преглед мера и активности које се спроводе у области запошљавања, укључујући и укупан расположив финансијски оквир </a:t>
            </a:r>
          </a:p>
          <a:p>
            <a:pPr algn="just"/>
            <a:r>
              <a:rPr lang="sr-Cyrl-RS" sz="2000" dirty="0" smtClean="0">
                <a:latin typeface="Segoe UI" panose="020B0502040204020203" pitchFamily="34" charset="0"/>
                <a:cs typeface="Segoe UI" panose="020B0502040204020203" pitchFamily="34" charset="0"/>
              </a:rPr>
              <a:t>Омогућава идентификацију потребе, креирање и спровођење „интегрисаног приступа“ у пружању услуга из различитих система политика на локалном нивоу</a:t>
            </a:r>
          </a:p>
          <a:p>
            <a:pPr algn="just"/>
            <a:r>
              <a:rPr lang="sr-Cyrl-RS" sz="2000" dirty="0" smtClean="0">
                <a:latin typeface="Segoe UI" panose="020B0502040204020203" pitchFamily="34" charset="0"/>
                <a:cs typeface="Segoe UI" panose="020B0502040204020203" pitchFamily="34" charset="0"/>
              </a:rPr>
              <a:t>Обезбеђује делотворност и ефективност предвиђених мера и активности – побољшава стање на тржишту рада унапређењем запошљивости и подржавањем запошљавања</a:t>
            </a:r>
          </a:p>
          <a:p>
            <a:endParaRPr lang="en-US" sz="2000" dirty="0">
              <a:latin typeface="Segoe UI" panose="020B0502040204020203" pitchFamily="34" charset="0"/>
              <a:cs typeface="Segoe UI" panose="020B0502040204020203" pitchFamily="34" charset="0"/>
            </a:endParaRP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97379" y="137160"/>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425106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2024456" y="267698"/>
            <a:ext cx="9638300" cy="1097280"/>
          </a:xfrm>
        </p:spPr>
        <p:txBody>
          <a:bodyPr anchor="ctr">
            <a:noAutofit/>
          </a:bodyPr>
          <a:lstStyle/>
          <a:p>
            <a:pPr lvl="0"/>
            <a:r>
              <a:rPr lang="sr-Latn-RS" sz="4000" dirty="0" err="1">
                <a:latin typeface="Franklin Gothic Book" panose="020B0503020102020204" pitchFamily="34" charset="0"/>
                <a:cs typeface="Segoe UI" panose="020B0502040204020203" pitchFamily="34" charset="0"/>
              </a:rPr>
              <a:t>Предуслови</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за</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креирање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локалне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политик</a:t>
            </a:r>
            <a:r>
              <a:rPr lang="sr-Cyrl-RS" sz="4000" dirty="0">
                <a:latin typeface="Franklin Gothic Book" panose="020B0503020102020204" pitchFamily="34" charset="0"/>
                <a:cs typeface="Segoe UI" panose="020B0502040204020203" pitchFamily="34" charset="0"/>
              </a:rPr>
              <a:t>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запошљавања</a:t>
            </a:r>
            <a:r>
              <a:rPr lang="sr-Latn-RS" sz="4000" dirty="0">
                <a:latin typeface="Franklin Gothic Book" panose="020B0503020102020204" pitchFamily="34" charset="0"/>
                <a:cs typeface="Segoe UI" panose="020B0502040204020203" pitchFamily="34" charset="0"/>
              </a:rPr>
              <a:t> </a:t>
            </a:r>
            <a:endParaRPr lang="en-US" sz="4000"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686108" y="1740254"/>
            <a:ext cx="10444633" cy="4477666"/>
          </a:xfrm>
        </p:spPr>
        <p:txBody>
          <a:bodyPr vert="horz" lIns="91440" tIns="45720" rIns="91440" bIns="45720" rtlCol="0" anchor="t">
            <a:normAutofit lnSpcReduction="10000"/>
          </a:bodyPr>
          <a:lstStyle/>
          <a:p>
            <a:pPr marL="0" indent="0" algn="just">
              <a:buNone/>
            </a:pPr>
            <a:r>
              <a:rPr lang="sr-Cyrl-RS" sz="2000" dirty="0" smtClean="0">
                <a:latin typeface="Segoe UI" panose="020B0502040204020203" pitchFamily="34" charset="0"/>
                <a:cs typeface="Segoe UI" panose="020B0502040204020203" pitchFamily="34" charset="0"/>
              </a:rPr>
              <a:t>Одлука  о приступању изради ЛАПЗ-а треба да буде резултат опредељена ЈЛС да унапреди стање у области локалне политике запошљавања, као саставног дела локалног економског и друштвеног развоја.</a:t>
            </a:r>
          </a:p>
          <a:p>
            <a:pPr algn="just"/>
            <a:r>
              <a:rPr lang="sr-Cyrl-RS" sz="2000" b="1" dirty="0" smtClean="0">
                <a:latin typeface="Segoe UI" panose="020B0502040204020203" pitchFamily="34" charset="0"/>
                <a:cs typeface="Segoe UI" panose="020B0502040204020203" pitchFamily="34" charset="0"/>
              </a:rPr>
              <a:t>Формиран локални савет за запошљавање</a:t>
            </a:r>
            <a:r>
              <a:rPr lang="en-US" sz="2000" b="1" dirty="0" smtClean="0">
                <a:latin typeface="Segoe UI" panose="020B0502040204020203" pitchFamily="34" charset="0"/>
                <a:cs typeface="Segoe UI" panose="020B0502040204020203" pitchFamily="34" charset="0"/>
              </a:rPr>
              <a:t> </a:t>
            </a:r>
            <a:r>
              <a:rPr lang="en-US" sz="2000" dirty="0" smtClean="0">
                <a:latin typeface="Segoe UI" panose="020B0502040204020203" pitchFamily="34" charset="0"/>
                <a:cs typeface="Segoe UI" panose="020B0502040204020203" pitchFamily="34" charset="0"/>
              </a:rPr>
              <a:t>- </a:t>
            </a:r>
            <a:r>
              <a:rPr lang="sr-Cyrl-RS" sz="2000" dirty="0">
                <a:latin typeface="Segoe UI" panose="020B0502040204020203" pitchFamily="34" charset="0"/>
                <a:cs typeface="Segoe UI" panose="020B0502040204020203" pitchFamily="34" charset="0"/>
              </a:rPr>
              <a:t>у</a:t>
            </a:r>
            <a:r>
              <a:rPr lang="ru-RU" sz="2000" dirty="0">
                <a:latin typeface="Segoe UI" panose="020B0502040204020203" pitchFamily="34" charset="0"/>
                <a:cs typeface="Segoe UI" panose="020B0502040204020203" pitchFamily="34" charset="0"/>
              </a:rPr>
              <a:t>спешна израда и имплементација ЛАПЗ-а захтева конструктиван дијалог и сарадњу актера из различитих система/институција, услед комплексности проблема </a:t>
            </a:r>
            <a:r>
              <a:rPr lang="ru-RU" sz="2000" dirty="0" err="1" smtClean="0">
                <a:latin typeface="Segoe UI" panose="020B0502040204020203" pitchFamily="34" charset="0"/>
                <a:cs typeface="Segoe UI" panose="020B0502040204020203" pitchFamily="34" charset="0"/>
              </a:rPr>
              <a:t>незапослености</a:t>
            </a:r>
            <a:r>
              <a:rPr lang="en-US" sz="2000" dirty="0" smtClean="0">
                <a:latin typeface="Segoe UI" panose="020B0502040204020203" pitchFamily="34" charset="0"/>
                <a:cs typeface="Segoe UI" panose="020B0502040204020203" pitchFamily="34" charset="0"/>
              </a:rPr>
              <a:t>.</a:t>
            </a:r>
            <a:endParaRPr lang="sr-Cyrl-RS" sz="2000" dirty="0">
              <a:latin typeface="Segoe UI" panose="020B0502040204020203" pitchFamily="34" charset="0"/>
              <a:cs typeface="Segoe UI" panose="020B0502040204020203" pitchFamily="34" charset="0"/>
            </a:endParaRPr>
          </a:p>
          <a:p>
            <a:pPr algn="just"/>
            <a:r>
              <a:rPr lang="sr-Cyrl-RS" sz="2000" b="1" dirty="0">
                <a:latin typeface="Segoe UI" panose="020B0502040204020203" pitchFamily="34" charset="0"/>
                <a:cs typeface="Segoe UI" panose="020B0502040204020203" pitchFamily="34" charset="0"/>
              </a:rPr>
              <a:t>Познавање стања и кретања на локалном тржишту рада </a:t>
            </a:r>
            <a:r>
              <a:rPr lang="sr-Cyrl-RS" sz="2000" dirty="0">
                <a:latin typeface="Segoe UI" panose="020B0502040204020203" pitchFamily="34" charset="0"/>
                <a:cs typeface="Segoe UI" panose="020B0502040204020203" pitchFamily="34" charset="0"/>
              </a:rPr>
              <a:t>- </a:t>
            </a:r>
            <a:r>
              <a:rPr lang="ru-RU" sz="2000" dirty="0">
                <a:latin typeface="Segoe UI" panose="020B0502040204020203" pitchFamily="34" charset="0"/>
                <a:cs typeface="Segoe UI" panose="020B0502040204020203" pitchFamily="34" charset="0"/>
              </a:rPr>
              <a:t>ЛАПЗ треба да се базира на детаљној и реалној процени стања и </a:t>
            </a:r>
            <a:r>
              <a:rPr lang="ru-RU" sz="2000" dirty="0" smtClean="0">
                <a:latin typeface="Segoe UI" panose="020B0502040204020203" pitchFamily="34" charset="0"/>
                <a:cs typeface="Segoe UI" panose="020B0502040204020203" pitchFamily="34" charset="0"/>
              </a:rPr>
              <a:t>потреба. </a:t>
            </a:r>
            <a:endParaRPr lang="en-US" sz="2000" dirty="0" smtClean="0">
              <a:latin typeface="Segoe UI" panose="020B0502040204020203" pitchFamily="34" charset="0"/>
              <a:cs typeface="Segoe UI" panose="020B0502040204020203" pitchFamily="34" charset="0"/>
            </a:endParaRPr>
          </a:p>
          <a:p>
            <a:pPr algn="just"/>
            <a:r>
              <a:rPr lang="sr-Cyrl-RS" sz="2000" dirty="0" smtClean="0">
                <a:latin typeface="Segoe UI" panose="020B0502040204020203" pitchFamily="34" charset="0"/>
                <a:cs typeface="Segoe UI" panose="020B0502040204020203" pitchFamily="34" charset="0"/>
              </a:rPr>
              <a:t>Узети </a:t>
            </a:r>
            <a:r>
              <a:rPr lang="ru-RU" sz="2000" dirty="0" smtClean="0">
                <a:latin typeface="Segoe UI" panose="020B0502040204020203" pitchFamily="34" charset="0"/>
                <a:cs typeface="Segoe UI" panose="020B0502040204020203" pitchFamily="34" charset="0"/>
              </a:rPr>
              <a:t>у </a:t>
            </a:r>
            <a:r>
              <a:rPr lang="ru-RU" sz="2000" dirty="0">
                <a:latin typeface="Segoe UI" panose="020B0502040204020203" pitchFamily="34" charset="0"/>
                <a:cs typeface="Segoe UI" panose="020B0502040204020203" pitchFamily="34" charset="0"/>
              </a:rPr>
              <a:t>обзир и </a:t>
            </a:r>
            <a:r>
              <a:rPr lang="ru-RU" sz="2000" dirty="0" err="1" smtClean="0">
                <a:latin typeface="Segoe UI" panose="020B0502040204020203" pitchFamily="34" charset="0"/>
                <a:cs typeface="Segoe UI" panose="020B0502040204020203" pitchFamily="34" charset="0"/>
              </a:rPr>
              <a:t>размотрити</a:t>
            </a:r>
            <a:r>
              <a:rPr lang="ru-RU" sz="2000" dirty="0" smtClean="0">
                <a:latin typeface="Segoe UI" panose="020B0502040204020203" pitchFamily="34" charset="0"/>
                <a:cs typeface="Segoe UI" panose="020B0502040204020203" pitchFamily="34" charset="0"/>
              </a:rPr>
              <a:t> </a:t>
            </a:r>
            <a:r>
              <a:rPr lang="ru-RU" sz="2000" dirty="0">
                <a:latin typeface="Segoe UI" panose="020B0502040204020203" pitchFamily="34" charset="0"/>
                <a:cs typeface="Segoe UI" panose="020B0502040204020203" pitchFamily="34" charset="0"/>
              </a:rPr>
              <a:t>све </a:t>
            </a:r>
            <a:r>
              <a:rPr lang="ru-RU" sz="2000" b="1" dirty="0">
                <a:latin typeface="Segoe UI" panose="020B0502040204020203" pitchFamily="34" charset="0"/>
                <a:cs typeface="Segoe UI" panose="020B0502040204020203" pitchFamily="34" charset="0"/>
              </a:rPr>
              <a:t>ограничавајуће факторе </a:t>
            </a:r>
            <a:r>
              <a:rPr lang="ru-RU" sz="2000" dirty="0">
                <a:latin typeface="Segoe UI" panose="020B0502040204020203" pitchFamily="34" charset="0"/>
                <a:cs typeface="Segoe UI" panose="020B0502040204020203" pitchFamily="34" charset="0"/>
              </a:rPr>
              <a:t>(недостатак административних капацитета за планирање, ограничена финансијска средства, ниво привредне и инвестиционе активности </a:t>
            </a:r>
            <a:r>
              <a:rPr lang="ru-RU" sz="2000" dirty="0" err="1">
                <a:latin typeface="Segoe UI" panose="020B0502040204020203" pitchFamily="34" charset="0"/>
                <a:cs typeface="Segoe UI" panose="020B0502040204020203" pitchFamily="34" charset="0"/>
              </a:rPr>
              <a:t>итд</a:t>
            </a:r>
            <a:r>
              <a:rPr lang="ru-RU" sz="2000" dirty="0" smtClean="0">
                <a:latin typeface="Segoe UI" panose="020B0502040204020203" pitchFamily="34" charset="0"/>
                <a:cs typeface="Segoe UI" panose="020B0502040204020203" pitchFamily="34" charset="0"/>
              </a:rPr>
              <a:t>.).</a:t>
            </a:r>
            <a:endParaRPr lang="ru-RU" sz="2000" dirty="0">
              <a:latin typeface="Segoe UI" panose="020B0502040204020203" pitchFamily="34" charset="0"/>
              <a:cs typeface="Segoe UI" panose="020B0502040204020203" pitchFamily="34" charset="0"/>
            </a:endParaRPr>
          </a:p>
          <a:p>
            <a:pPr algn="just"/>
            <a:r>
              <a:rPr lang="ru-RU" sz="2000" dirty="0">
                <a:latin typeface="Segoe UI" panose="020B0502040204020203" pitchFamily="34" charset="0"/>
                <a:cs typeface="Segoe UI" panose="020B0502040204020203" pitchFamily="34" charset="0"/>
              </a:rPr>
              <a:t>Јасно </a:t>
            </a:r>
            <a:r>
              <a:rPr lang="ru-RU" sz="2000" b="1" dirty="0">
                <a:latin typeface="Segoe UI" panose="020B0502040204020203" pitchFamily="34" charset="0"/>
                <a:cs typeface="Segoe UI" panose="020B0502040204020203" pitchFamily="34" charset="0"/>
              </a:rPr>
              <a:t>дефинисање приоритета</a:t>
            </a:r>
            <a:r>
              <a:rPr lang="ru-RU" sz="2000" dirty="0">
                <a:latin typeface="Segoe UI" panose="020B0502040204020203" pitchFamily="34" charset="0"/>
                <a:cs typeface="Segoe UI" panose="020B0502040204020203" pitchFamily="34" charset="0"/>
              </a:rPr>
              <a:t>, како би се обезбедили и ставили у функцију ресурси који су потребни за њихову реализацију. ЛАПЗ захтева  посвећеност и ангажовање постојећих ресурса, како би планиране мере и активности биле </a:t>
            </a:r>
            <a:r>
              <a:rPr lang="ru-RU" sz="2000" dirty="0" err="1">
                <a:latin typeface="Segoe UI" panose="020B0502040204020203" pitchFamily="34" charset="0"/>
                <a:cs typeface="Segoe UI" panose="020B0502040204020203" pitchFamily="34" charset="0"/>
              </a:rPr>
              <a:t>делотворне</a:t>
            </a:r>
            <a:r>
              <a:rPr lang="ru-RU" sz="2000" dirty="0">
                <a:latin typeface="Segoe UI" panose="020B0502040204020203" pitchFamily="34" charset="0"/>
                <a:cs typeface="Segoe UI" panose="020B0502040204020203" pitchFamily="34" charset="0"/>
              </a:rPr>
              <a:t> </a:t>
            </a:r>
            <a:r>
              <a:rPr lang="ru-RU" sz="2000" dirty="0" smtClean="0">
                <a:latin typeface="Segoe UI" panose="020B0502040204020203" pitchFamily="34" charset="0"/>
                <a:cs typeface="Segoe UI" panose="020B0502040204020203" pitchFamily="34" charset="0"/>
              </a:rPr>
              <a:t>.</a:t>
            </a:r>
            <a:endParaRPr lang="ru-RU" sz="2000" dirty="0">
              <a:latin typeface="Segoe UI" panose="020B0502040204020203" pitchFamily="34" charset="0"/>
              <a:cs typeface="Segoe UI" panose="020B0502040204020203" pitchFamily="34" charset="0"/>
            </a:endParaRPr>
          </a:p>
          <a:p>
            <a:pPr algn="just"/>
            <a:endParaRPr lang="ru-RU" sz="2000" dirty="0">
              <a:latin typeface="Segoe UI" panose="020B0502040204020203" pitchFamily="34" charset="0"/>
              <a:cs typeface="Segoe UI" panose="020B0502040204020203" pitchFamily="34" charset="0"/>
            </a:endParaRP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14003" y="267697"/>
            <a:ext cx="1097280" cy="1097280"/>
          </a:xfrm>
          <a:prstGeom prst="rect">
            <a:avLst/>
          </a:prstGeom>
        </p:spPr>
      </p:pic>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2024456" y="267698"/>
            <a:ext cx="9638300" cy="1097280"/>
          </a:xfrm>
        </p:spPr>
        <p:txBody>
          <a:bodyPr anchor="ctr">
            <a:noAutofit/>
          </a:bodyPr>
          <a:lstStyle/>
          <a:p>
            <a:pPr lvl="0"/>
            <a:r>
              <a:rPr lang="sr-Latn-RS" sz="4000" dirty="0" err="1">
                <a:latin typeface="Franklin Gothic Book" panose="020B0503020102020204" pitchFamily="34" charset="0"/>
                <a:cs typeface="Segoe UI" panose="020B0502040204020203" pitchFamily="34" charset="0"/>
              </a:rPr>
              <a:t>Предуслови</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за</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креирање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локалне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политик</a:t>
            </a:r>
            <a:r>
              <a:rPr lang="sr-Cyrl-RS" sz="4000" dirty="0">
                <a:latin typeface="Franklin Gothic Book" panose="020B0503020102020204" pitchFamily="34" charset="0"/>
                <a:cs typeface="Segoe UI" panose="020B0502040204020203" pitchFamily="34" charset="0"/>
              </a:rPr>
              <a:t>е</a:t>
            </a:r>
            <a:r>
              <a:rPr lang="sr-Latn-RS" sz="4000" dirty="0">
                <a:latin typeface="Franklin Gothic Book" panose="020B0503020102020204" pitchFamily="34" charset="0"/>
                <a:cs typeface="Segoe UI" panose="020B0502040204020203" pitchFamily="34" charset="0"/>
              </a:rPr>
              <a:t> </a:t>
            </a:r>
            <a:r>
              <a:rPr lang="sr-Latn-RS" sz="4000" dirty="0" err="1">
                <a:latin typeface="Franklin Gothic Book" panose="020B0503020102020204" pitchFamily="34" charset="0"/>
                <a:cs typeface="Segoe UI" panose="020B0502040204020203" pitchFamily="34" charset="0"/>
              </a:rPr>
              <a:t>запошљавања</a:t>
            </a:r>
            <a:r>
              <a:rPr lang="sr-Latn-RS" sz="4000" dirty="0">
                <a:latin typeface="Franklin Gothic Book" panose="020B0503020102020204" pitchFamily="34" charset="0"/>
                <a:cs typeface="Segoe UI" panose="020B0502040204020203" pitchFamily="34" charset="0"/>
              </a:rPr>
              <a:t> </a:t>
            </a:r>
            <a:endParaRPr lang="en-US" sz="4000"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686108" y="1740254"/>
            <a:ext cx="10444633" cy="4477666"/>
          </a:xfrm>
        </p:spPr>
        <p:txBody>
          <a:bodyPr vert="horz" lIns="91440" tIns="45720" rIns="91440" bIns="45720" rtlCol="0" anchor="t">
            <a:normAutofit fontScale="85000" lnSpcReduction="10000"/>
          </a:bodyPr>
          <a:lstStyle/>
          <a:p>
            <a:pPr algn="just"/>
            <a:r>
              <a:rPr lang="ru-RU" dirty="0" smtClean="0"/>
              <a:t>Јасан </a:t>
            </a:r>
            <a:r>
              <a:rPr lang="ru-RU" dirty="0"/>
              <a:t>и добро постављен оквир политике и примена прописа могу остати без резултата уколико циљеви, мере и активности не </a:t>
            </a:r>
            <a:r>
              <a:rPr lang="ru-RU" dirty="0" smtClean="0"/>
              <a:t>одговарају стању, </a:t>
            </a:r>
            <a:r>
              <a:rPr lang="ru-RU" dirty="0"/>
              <a:t>потребама и трендовима на локалном тржишту рада, циљним групама незапослених лица које су анализом утврђене као приоритетне, делатностима које су означене као носиоци привредне и инвестиционе активности и уколико истовремено не осликавају територијалне специфичности и развијеност капацитета </a:t>
            </a:r>
            <a:r>
              <a:rPr lang="ru-RU" dirty="0" smtClean="0"/>
              <a:t> </a:t>
            </a:r>
            <a:r>
              <a:rPr lang="ru-RU" dirty="0"/>
              <a:t>актера одговорних за </a:t>
            </a:r>
            <a:r>
              <a:rPr lang="ru-RU" dirty="0" err="1"/>
              <a:t>реализацију</a:t>
            </a:r>
            <a:r>
              <a:rPr lang="ru-RU" dirty="0"/>
              <a:t> </a:t>
            </a:r>
            <a:r>
              <a:rPr lang="ru-RU" dirty="0" smtClean="0"/>
              <a:t>мера</a:t>
            </a:r>
            <a:endParaRPr lang="en-US" dirty="0" smtClean="0"/>
          </a:p>
          <a:p>
            <a:pPr marL="0" indent="0" algn="just">
              <a:buNone/>
            </a:pPr>
            <a:endParaRPr lang="en-US" dirty="0" smtClean="0"/>
          </a:p>
          <a:p>
            <a:pPr algn="just"/>
            <a:r>
              <a:rPr lang="ru-RU" dirty="0"/>
              <a:t>Резултате које ЛАПЗ треба да оствари потребно је посматрати и из перспективе средњорочног и дугорочног локалног економског развоја. Због тога је визија жељене промене на дужи временски рок значајна за озбиљно бављење проблемима на тржишту рада и остваривање максималних ефеката у односу на идентификоване потребе и уложене </a:t>
            </a:r>
            <a:r>
              <a:rPr lang="ru-RU" dirty="0" smtClean="0"/>
              <a:t>ресурсе</a:t>
            </a:r>
            <a:endParaRPr lang="ru-RU" dirty="0"/>
          </a:p>
          <a:p>
            <a:pPr algn="just"/>
            <a:endParaRPr lang="en-US" sz="2000" dirty="0">
              <a:latin typeface="Segoe UI" panose="020B0502040204020203" pitchFamily="34" charset="0"/>
              <a:cs typeface="Segoe UI" panose="020B0502040204020203" pitchFamily="34" charset="0"/>
            </a:endParaRP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14003" y="267697"/>
            <a:ext cx="1097280" cy="1097280"/>
          </a:xfrm>
          <a:prstGeom prst="rect">
            <a:avLst/>
          </a:prstGeom>
        </p:spPr>
      </p:pic>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573397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C7D9E6-B0D9-433E-BD46-EB60F64F4DA8}">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16c05727-aa75-4e4a-9b5f-8a80a1165891"/>
    <ds:schemaRef ds:uri="http://schemas.openxmlformats.org/package/2006/metadata/core-propertie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5CA875DA-F9FD-4F83-A049-3B1027B542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2445</Words>
  <Application>Microsoft Office PowerPoint</Application>
  <PresentationFormat>Widescreen</PresentationFormat>
  <Paragraphs>286</Paragraphs>
  <Slides>17</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Calibri</vt:lpstr>
      <vt:lpstr>Calibri Light</vt:lpstr>
      <vt:lpstr>Franklin Gothic Book</vt:lpstr>
      <vt:lpstr>Open Sans</vt:lpstr>
      <vt:lpstr>Open Sans Light</vt:lpstr>
      <vt:lpstr>Resavska BG</vt:lpstr>
      <vt:lpstr>Segoe UI</vt:lpstr>
      <vt:lpstr>Times New Roman</vt:lpstr>
      <vt:lpstr>Wingdings</vt:lpstr>
      <vt:lpstr>Office Theme</vt:lpstr>
      <vt:lpstr>Значај и актери локалне политике запошљавања</vt:lpstr>
      <vt:lpstr>Зашто је важна локална политика запошљавања?</vt:lpstr>
      <vt:lpstr>PowerPoint Presentation</vt:lpstr>
      <vt:lpstr>PowerPoint Presentation</vt:lpstr>
      <vt:lpstr>PowerPoint Presentation</vt:lpstr>
      <vt:lpstr>PowerPoint Presentation</vt:lpstr>
      <vt:lpstr>Зашто је важна локална политика запошљавања?</vt:lpstr>
      <vt:lpstr>Предуслови за креирање локалне политике запошљавања </vt:lpstr>
      <vt:lpstr>Предуслови за креирање локалне политике запошљавања </vt:lpstr>
      <vt:lpstr>Локални савет за запошљавање </vt:lpstr>
      <vt:lpstr>Потенцијални актери/чланови ЛСЗ-а и њихов допринос у развоју локалне политике запошљавања</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2020-11-09T06:18:17Z</dcterms:created>
  <dcterms:modified xsi:type="dcterms:W3CDTF">2020-11-18T10:34:11Z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