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22"/>
  </p:notesMasterIdLst>
  <p:handoutMasterIdLst>
    <p:handoutMasterId r:id="rId23"/>
  </p:handoutMasterIdLst>
  <p:sldIdLst>
    <p:sldId id="256" r:id="rId5"/>
    <p:sldId id="266" r:id="rId6"/>
    <p:sldId id="284" r:id="rId7"/>
    <p:sldId id="285" r:id="rId8"/>
    <p:sldId id="289" r:id="rId9"/>
    <p:sldId id="271" r:id="rId10"/>
    <p:sldId id="290" r:id="rId11"/>
    <p:sldId id="267" r:id="rId12"/>
    <p:sldId id="273" r:id="rId13"/>
    <p:sldId id="262" r:id="rId14"/>
    <p:sldId id="276" r:id="rId15"/>
    <p:sldId id="277" r:id="rId16"/>
    <p:sldId id="279" r:id="rId17"/>
    <p:sldId id="281" r:id="rId18"/>
    <p:sldId id="282" r:id="rId19"/>
    <p:sldId id="283" r:id="rId20"/>
    <p:sldId id="29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67463" autoAdjust="0"/>
  </p:normalViewPr>
  <p:slideViewPr>
    <p:cSldViewPr snapToGrid="0">
      <p:cViewPr varScale="1">
        <p:scale>
          <a:sx n="115" d="100"/>
          <a:sy n="115" d="100"/>
        </p:scale>
        <p:origin x="372" y="114"/>
      </p:cViewPr>
      <p:guideLst/>
    </p:cSldViewPr>
  </p:slideViewPr>
  <p:notesTextViewPr>
    <p:cViewPr>
      <p:scale>
        <a:sx n="1" d="1"/>
        <a:sy n="1" d="1"/>
      </p:scale>
      <p:origin x="0" y="0"/>
    </p:cViewPr>
  </p:notesTextViewPr>
  <p:notesViewPr>
    <p:cSldViewPr snapToGrid="0">
      <p:cViewPr varScale="1">
        <p:scale>
          <a:sx n="60" d="100"/>
          <a:sy n="60" d="100"/>
        </p:scale>
        <p:origin x="1670"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Суфинансирање</c:v>
                </c:pt>
              </c:strCache>
            </c:strRef>
          </c:tx>
          <c:spPr>
            <a:solidFill>
              <a:schemeClr val="accent6"/>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6">
                        <a:lumMod val="7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Sheet1!$A$2:$A$12</c:f>
              <c:numCache>
                <c:formatCode>0</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Sheet1!$B$2:$B$12</c:f>
              <c:numCache>
                <c:formatCode>0</c:formatCode>
                <c:ptCount val="11"/>
                <c:pt idx="0">
                  <c:v>10</c:v>
                </c:pt>
                <c:pt idx="1">
                  <c:v>100</c:v>
                </c:pt>
                <c:pt idx="2">
                  <c:v>47</c:v>
                </c:pt>
                <c:pt idx="3">
                  <c:v>40</c:v>
                </c:pt>
                <c:pt idx="5">
                  <c:v>84</c:v>
                </c:pt>
                <c:pt idx="6">
                  <c:v>84</c:v>
                </c:pt>
                <c:pt idx="7">
                  <c:v>109</c:v>
                </c:pt>
                <c:pt idx="8">
                  <c:v>108</c:v>
                </c:pt>
                <c:pt idx="9">
                  <c:v>104</c:v>
                </c:pt>
                <c:pt idx="10">
                  <c:v>93</c:v>
                </c:pt>
              </c:numCache>
            </c:numRef>
          </c:val>
          <c:extLst>
            <c:ext xmlns:c16="http://schemas.microsoft.com/office/drawing/2014/chart" uri="{C3380CC4-5D6E-409C-BE32-E72D297353CC}">
              <c16:uniqueId val="{00000000-8D24-456C-A29F-8E10DFB8C81D}"/>
            </c:ext>
          </c:extLst>
        </c:ser>
        <c:ser>
          <c:idx val="1"/>
          <c:order val="1"/>
          <c:tx>
            <c:strRef>
              <c:f>Sheet1!$C$1</c:f>
              <c:strCache>
                <c:ptCount val="1"/>
                <c:pt idx="0">
                  <c:v>Техничка подршка</c:v>
                </c:pt>
              </c:strCache>
            </c:strRef>
          </c:tx>
          <c:spPr>
            <a:solidFill>
              <a:schemeClr val="accent5"/>
            </a:solidFill>
            <a:ln>
              <a:noFill/>
            </a:ln>
            <a:effectLst/>
            <a:sp3d/>
          </c:spPr>
          <c:invertIfNegative val="0"/>
          <c:dLbls>
            <c:dLbl>
              <c:idx val="5"/>
              <c:layout>
                <c:manualLayout>
                  <c:x val="1.2500000000000001E-2"/>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8D24-456C-A29F-8E10DFB8C81D}"/>
                </c:ext>
              </c:extLst>
            </c:dLbl>
            <c:dLbl>
              <c:idx val="6"/>
              <c:layout>
                <c:manualLayout>
                  <c:x val="1.4062499999999886E-2"/>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8D24-456C-A29F-8E10DFB8C81D}"/>
                </c:ext>
              </c:extLst>
            </c:dLbl>
            <c:dLbl>
              <c:idx val="7"/>
              <c:layout>
                <c:manualLayout>
                  <c:x val="1.5625E-2"/>
                  <c:y val="-2.443165149307208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8D24-456C-A29F-8E10DFB8C81D}"/>
                </c:ext>
              </c:extLst>
            </c:dLbl>
            <c:dLbl>
              <c:idx val="8"/>
              <c:layout>
                <c:manualLayout>
                  <c:x val="1.40625E-2"/>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8D24-456C-A29F-8E10DFB8C81D}"/>
                </c:ext>
              </c:extLst>
            </c:dLbl>
            <c:dLbl>
              <c:idx val="9"/>
              <c:layout>
                <c:manualLayout>
                  <c:x val="1.8749999999999999E-2"/>
                  <c:y val="-2.443165149307208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8D24-456C-A29F-8E10DFB8C81D}"/>
                </c:ext>
              </c:extLst>
            </c:dLbl>
            <c:dLbl>
              <c:idx val="10"/>
              <c:layout>
                <c:manualLayout>
                  <c:x val="2.9687499999999999E-2"/>
                  <c:y val="-4.886330298614506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8D24-456C-A29F-8E10DFB8C81D}"/>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1">
                        <a:lumMod val="7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Sheet1!$A$2:$A$12</c:f>
              <c:numCache>
                <c:formatCode>0</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Sheet1!$C$2:$C$12</c:f>
              <c:numCache>
                <c:formatCode>General</c:formatCode>
                <c:ptCount val="11"/>
                <c:pt idx="4" formatCode="0">
                  <c:v>53</c:v>
                </c:pt>
                <c:pt idx="5" formatCode="0">
                  <c:v>48</c:v>
                </c:pt>
                <c:pt idx="6" formatCode="0">
                  <c:v>54</c:v>
                </c:pt>
                <c:pt idx="7" formatCode="0">
                  <c:v>43</c:v>
                </c:pt>
                <c:pt idx="8" formatCode="0">
                  <c:v>54</c:v>
                </c:pt>
                <c:pt idx="9" formatCode="0">
                  <c:v>56</c:v>
                </c:pt>
                <c:pt idx="10" formatCode="0">
                  <c:v>49</c:v>
                </c:pt>
              </c:numCache>
            </c:numRef>
          </c:val>
          <c:extLst>
            <c:ext xmlns:c16="http://schemas.microsoft.com/office/drawing/2014/chart" uri="{C3380CC4-5D6E-409C-BE32-E72D297353CC}">
              <c16:uniqueId val="{00000007-8D24-456C-A29F-8E10DFB8C81D}"/>
            </c:ext>
          </c:extLst>
        </c:ser>
        <c:dLbls>
          <c:showLegendKey val="0"/>
          <c:showVal val="0"/>
          <c:showCatName val="0"/>
          <c:showSerName val="0"/>
          <c:showPercent val="0"/>
          <c:showBubbleSize val="0"/>
        </c:dLbls>
        <c:gapWidth val="150"/>
        <c:shape val="box"/>
        <c:axId val="400250248"/>
        <c:axId val="400249920"/>
        <c:axId val="0"/>
      </c:bar3DChart>
      <c:catAx>
        <c:axId val="400250248"/>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accent5">
                    <a:lumMod val="75000"/>
                  </a:schemeClr>
                </a:solidFill>
                <a:latin typeface="+mn-lt"/>
                <a:ea typeface="+mn-ea"/>
                <a:cs typeface="+mn-cs"/>
              </a:defRPr>
            </a:pPr>
            <a:endParaRPr lang="en-US"/>
          </a:p>
        </c:txPr>
        <c:crossAx val="400249920"/>
        <c:crosses val="autoZero"/>
        <c:auto val="1"/>
        <c:lblAlgn val="ctr"/>
        <c:lblOffset val="100"/>
        <c:noMultiLvlLbl val="0"/>
      </c:catAx>
      <c:valAx>
        <c:axId val="4002499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002502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accent6">
                  <a:lumMod val="50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A2E547D-1406-4A6F-8F93-E441204CE6E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667F8A-B889-49B3-AC77-5DDF11A08A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3B2889B-A0AC-4482-8592-5C96F2309420}" type="datetimeFigureOut">
              <a:rPr lang="en-US" smtClean="0"/>
              <a:t>11/18/2020</a:t>
            </a:fld>
            <a:endParaRPr lang="en-US"/>
          </a:p>
        </p:txBody>
      </p:sp>
      <p:sp>
        <p:nvSpPr>
          <p:cNvPr id="4" name="Footer Placeholder 3">
            <a:extLst>
              <a:ext uri="{FF2B5EF4-FFF2-40B4-BE49-F238E27FC236}">
                <a16:creationId xmlns:a16="http://schemas.microsoft.com/office/drawing/2014/main" id="{567AFD4F-C0E7-421C-AF77-6F9CC963C9C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074AB9F-6726-4FB1-8769-82E23336CE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D529299-61FF-4B93-ADA6-2FD5975D62F6}" type="slidenum">
              <a:rPr lang="en-US" smtClean="0"/>
              <a:t>‹#›</a:t>
            </a:fld>
            <a:endParaRPr lang="en-US"/>
          </a:p>
        </p:txBody>
      </p:sp>
    </p:spTree>
    <p:extLst>
      <p:ext uri="{BB962C8B-B14F-4D97-AF65-F5344CB8AC3E}">
        <p14:creationId xmlns:p14="http://schemas.microsoft.com/office/powerpoint/2010/main" val="141627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0EB223-FFC0-462A-A3B8-EAA7CE0F8CBD}" type="datetimeFigureOut">
              <a:rPr lang="en-US" smtClean="0"/>
              <a:t>11/18/2020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849E9A-41F7-4779-A581-48A7C374A227}" type="slidenum">
              <a:rPr lang="en-US" smtClean="0"/>
              <a:t>‹#›</a:t>
            </a:fld>
            <a:endParaRPr lang="en-US" dirty="0"/>
          </a:p>
        </p:txBody>
      </p:sp>
    </p:spTree>
    <p:extLst>
      <p:ext uri="{BB962C8B-B14F-4D97-AF65-F5344CB8AC3E}">
        <p14:creationId xmlns:p14="http://schemas.microsoft.com/office/powerpoint/2010/main" val="1155518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When conducting research, it is easy to go to one source: Wikipedia.  However, you need to include a variety of sources in your research. Consider the following sources: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Who can I interview to get more information on the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Is the topic current and will it be relevant to my audience?</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articles, blogs, and magazines may have something related to my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Is there a YouTube video on the topic? If so, what is it about?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images can I find related to the topic?</a:t>
            </a:r>
          </a:p>
        </p:txBody>
      </p:sp>
      <p:sp>
        <p:nvSpPr>
          <p:cNvPr id="4" name="Slide Number Placeholder 3"/>
          <p:cNvSpPr>
            <a:spLocks noGrp="1"/>
          </p:cNvSpPr>
          <p:nvPr>
            <p:ph type="sldNum" sz="quarter" idx="10"/>
          </p:nvPr>
        </p:nvSpPr>
        <p:spPr/>
        <p:txBody>
          <a:bodyPr/>
          <a:lstStyle/>
          <a:p>
            <a:fld id="{BC849E9A-41F7-4779-A581-48A7C374A227}" type="slidenum">
              <a:rPr lang="en-US" smtClean="0"/>
              <a:t>2</a:t>
            </a:fld>
            <a:endParaRPr lang="en-US" dirty="0"/>
          </a:p>
        </p:txBody>
      </p:sp>
    </p:spTree>
    <p:extLst>
      <p:ext uri="{BB962C8B-B14F-4D97-AF65-F5344CB8AC3E}">
        <p14:creationId xmlns:p14="http://schemas.microsoft.com/office/powerpoint/2010/main" val="2295961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When conducting research, it is easy to go to one source: Wikipedia.  However, you need to include a variety of sources in your research. Consider the following sources: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Who can I interview to get more information on the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Is the topic current and will it be relevant to my audience?</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articles, blogs, and magazines may have something related to my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Is there a YouTube video on the topic? If so, what is it about?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images can I find related to the topic?</a:t>
            </a:r>
          </a:p>
        </p:txBody>
      </p:sp>
      <p:sp>
        <p:nvSpPr>
          <p:cNvPr id="4" name="Slide Number Placeholder 3"/>
          <p:cNvSpPr>
            <a:spLocks noGrp="1"/>
          </p:cNvSpPr>
          <p:nvPr>
            <p:ph type="sldNum" sz="quarter" idx="10"/>
          </p:nvPr>
        </p:nvSpPr>
        <p:spPr/>
        <p:txBody>
          <a:bodyPr/>
          <a:lstStyle/>
          <a:p>
            <a:fld id="{BC849E9A-41F7-4779-A581-48A7C374A227}" type="slidenum">
              <a:rPr lang="en-US" smtClean="0"/>
              <a:t>3</a:t>
            </a:fld>
            <a:endParaRPr lang="en-US" dirty="0"/>
          </a:p>
        </p:txBody>
      </p:sp>
    </p:spTree>
    <p:extLst>
      <p:ext uri="{BB962C8B-B14F-4D97-AF65-F5344CB8AC3E}">
        <p14:creationId xmlns:p14="http://schemas.microsoft.com/office/powerpoint/2010/main" val="3576470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When conducting research, it is easy to go to one source: Wikipedia.  However, you need to include a variety of sources in your research. Consider the following sources: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Who can I interview to get more information on the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Is the topic current and will it be relevant to my audience?</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articles, blogs, and magazines may have something related to my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Is there a YouTube video on the topic? If so, what is it about?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images can I find related to the topic?</a:t>
            </a:r>
          </a:p>
        </p:txBody>
      </p:sp>
      <p:sp>
        <p:nvSpPr>
          <p:cNvPr id="4" name="Slide Number Placeholder 3"/>
          <p:cNvSpPr>
            <a:spLocks noGrp="1"/>
          </p:cNvSpPr>
          <p:nvPr>
            <p:ph type="sldNum" sz="quarter" idx="10"/>
          </p:nvPr>
        </p:nvSpPr>
        <p:spPr/>
        <p:txBody>
          <a:bodyPr/>
          <a:lstStyle/>
          <a:p>
            <a:fld id="{BC849E9A-41F7-4779-A581-48A7C374A227}" type="slidenum">
              <a:rPr lang="en-US" smtClean="0"/>
              <a:t>4</a:t>
            </a:fld>
            <a:endParaRPr lang="en-US" dirty="0"/>
          </a:p>
        </p:txBody>
      </p:sp>
    </p:spTree>
    <p:extLst>
      <p:ext uri="{BB962C8B-B14F-4D97-AF65-F5344CB8AC3E}">
        <p14:creationId xmlns:p14="http://schemas.microsoft.com/office/powerpoint/2010/main" val="1150383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When conducting research, it is easy to go to one source: Wikipedia.  However, you need to include a variety of sources in your research. Consider the following sources: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Who can I interview to get more information on the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Is the topic current and will it be relevant to my audience?</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articles, blogs, and magazines may have something related to my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Is there a YouTube video on the topic? If so, what is it about?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images can I find related to the topic?</a:t>
            </a:r>
          </a:p>
        </p:txBody>
      </p:sp>
      <p:sp>
        <p:nvSpPr>
          <p:cNvPr id="4" name="Slide Number Placeholder 3"/>
          <p:cNvSpPr>
            <a:spLocks noGrp="1"/>
          </p:cNvSpPr>
          <p:nvPr>
            <p:ph type="sldNum" sz="quarter" idx="10"/>
          </p:nvPr>
        </p:nvSpPr>
        <p:spPr/>
        <p:txBody>
          <a:bodyPr/>
          <a:lstStyle/>
          <a:p>
            <a:fld id="{BC849E9A-41F7-4779-A581-48A7C374A227}" type="slidenum">
              <a:rPr lang="en-US" smtClean="0"/>
              <a:t>6</a:t>
            </a:fld>
            <a:endParaRPr lang="en-US" dirty="0"/>
          </a:p>
        </p:txBody>
      </p:sp>
    </p:spTree>
    <p:extLst>
      <p:ext uri="{BB962C8B-B14F-4D97-AF65-F5344CB8AC3E}">
        <p14:creationId xmlns:p14="http://schemas.microsoft.com/office/powerpoint/2010/main" val="8895460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When conducting research, it is easy to go to one source: Wikipedia.  However, you need to include a variety of sources in your research. Consider the following sources: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Who can I interview to get more information on the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Is the topic current and will it be relevant to my audience?</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articles, blogs, and magazines may have something related to my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Is there a YouTube video on the topic? If so, what is it about?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images can I find related to the topic?</a:t>
            </a:r>
          </a:p>
        </p:txBody>
      </p:sp>
      <p:sp>
        <p:nvSpPr>
          <p:cNvPr id="4" name="Slide Number Placeholder 3"/>
          <p:cNvSpPr>
            <a:spLocks noGrp="1"/>
          </p:cNvSpPr>
          <p:nvPr>
            <p:ph type="sldNum" sz="quarter" idx="10"/>
          </p:nvPr>
        </p:nvSpPr>
        <p:spPr/>
        <p:txBody>
          <a:bodyPr/>
          <a:lstStyle/>
          <a:p>
            <a:fld id="{BC849E9A-41F7-4779-A581-48A7C374A227}" type="slidenum">
              <a:rPr lang="en-US" smtClean="0"/>
              <a:t>7</a:t>
            </a:fld>
            <a:endParaRPr lang="en-US" dirty="0"/>
          </a:p>
        </p:txBody>
      </p:sp>
    </p:spTree>
    <p:extLst>
      <p:ext uri="{BB962C8B-B14F-4D97-AF65-F5344CB8AC3E}">
        <p14:creationId xmlns:p14="http://schemas.microsoft.com/office/powerpoint/2010/main" val="7232423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latin typeface="Segoe UI" panose="020B0502040204020203" pitchFamily="34" charset="0"/>
                <a:cs typeface="Segoe UI" panose="020B0502040204020203" pitchFamily="34" charset="0"/>
              </a:rPr>
              <a:t>After consulting a variety of sources, you will need to narrow your topic.  For example, the topic of internet safety is huge, but you could narrow that topic to include internet safety in regards to social media apps that teenagers are using heavily.  A topic like that is more specific and will be relevant to your peers.  Some questions to think about to help you narrow your topic: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of the research interest me the most?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of the research will interest my audience the most?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will the audience find more engaging? Shocking? Inspiring?</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BC849E9A-41F7-4779-A581-48A7C374A227}" type="slidenum">
              <a:rPr lang="en-US" smtClean="0"/>
              <a:t>8</a:t>
            </a:fld>
            <a:endParaRPr lang="en-US" dirty="0"/>
          </a:p>
        </p:txBody>
      </p:sp>
    </p:spTree>
    <p:extLst>
      <p:ext uri="{BB962C8B-B14F-4D97-AF65-F5344CB8AC3E}">
        <p14:creationId xmlns:p14="http://schemas.microsoft.com/office/powerpoint/2010/main" val="42243109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latin typeface="Segoe UI" panose="020B0502040204020203" pitchFamily="34" charset="0"/>
                <a:cs typeface="Segoe UI" panose="020B0502040204020203" pitchFamily="34" charset="0"/>
              </a:rPr>
              <a:t>After consulting a variety of sources, you will need to narrow your topic.  For example, the topic of internet safety is huge, but you could narrow that topic to include internet safety in regards to social media apps that teenagers are using heavily.  A topic like that is more specific and will be relevant to your peers.  Some questions to think about to help you narrow your topic: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of the research interest me the most?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of the research will interest my audience the most?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will the audience find more engaging? Shocking? Inspiring?</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BC849E9A-41F7-4779-A581-48A7C374A227}" type="slidenum">
              <a:rPr lang="en-US" smtClean="0"/>
              <a:t>9</a:t>
            </a:fld>
            <a:endParaRPr lang="en-US" dirty="0"/>
          </a:p>
        </p:txBody>
      </p:sp>
    </p:spTree>
    <p:extLst>
      <p:ext uri="{BB962C8B-B14F-4D97-AF65-F5344CB8AC3E}">
        <p14:creationId xmlns:p14="http://schemas.microsoft.com/office/powerpoint/2010/main" val="3297137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After you’ve done your research, it’s time to put your presentation together.  The first step in the process is to introduce the topic.  This is a great time to connect your topic to something that your audience can relate.  In other words, why should they listen to all the information you will be sharing in your research presentation?  What is in it for them?  You may also want to include a graphic or image to grab their attention.</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Feel free to duplicate this slide by right-clicking on this slide in the slides pane to the left and select </a:t>
            </a:r>
            <a:r>
              <a:rPr lang="en-US" b="1" dirty="0">
                <a:latin typeface="Segoe UI" panose="020B0502040204020203" pitchFamily="34" charset="0"/>
                <a:cs typeface="Segoe UI" panose="020B0502040204020203" pitchFamily="34" charset="0"/>
              </a:rPr>
              <a:t>Duplicate Slide</a:t>
            </a:r>
            <a:r>
              <a:rPr lang="en-US" dirty="0">
                <a:latin typeface="Segoe UI" panose="020B0502040204020203" pitchFamily="34" charset="0"/>
                <a:cs typeface="Segoe UI" panose="020B0502040204020203" pitchFamily="34" charset="0"/>
              </a:rPr>
              <a:t>.</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The next step in your presentation is to state your claim or topic clearly.  Your teacher may even call this your thesis.  As you state your thesis, you may find that this layout is not the best layout for your claim or topic.  You can change the layout by clicking the drop-down menu next to the </a:t>
            </a:r>
            <a:r>
              <a:rPr lang="en-US" b="1" dirty="0">
                <a:latin typeface="Segoe UI" panose="020B0502040204020203" pitchFamily="34" charset="0"/>
                <a:cs typeface="Segoe UI" panose="020B0502040204020203" pitchFamily="34" charset="0"/>
              </a:rPr>
              <a:t>Layout</a:t>
            </a:r>
            <a:r>
              <a:rPr lang="en-US" dirty="0">
                <a:latin typeface="Segoe UI" panose="020B0502040204020203" pitchFamily="34" charset="0"/>
                <a:cs typeface="Segoe UI" panose="020B0502040204020203" pitchFamily="34" charset="0"/>
              </a:rPr>
              <a:t> in the </a:t>
            </a:r>
            <a:r>
              <a:rPr lang="en-US" b="1" dirty="0">
                <a:latin typeface="Segoe UI" panose="020B0502040204020203" pitchFamily="34" charset="0"/>
                <a:cs typeface="Segoe UI" panose="020B0502040204020203" pitchFamily="34" charset="0"/>
              </a:rPr>
              <a:t>Slides</a:t>
            </a:r>
            <a:r>
              <a:rPr lang="en-US" dirty="0">
                <a:latin typeface="Segoe UI" panose="020B0502040204020203" pitchFamily="34" charset="0"/>
                <a:cs typeface="Segoe UI" panose="020B0502040204020203" pitchFamily="34" charset="0"/>
              </a:rPr>
              <a:t> menu section.  You can choose </a:t>
            </a:r>
            <a:r>
              <a:rPr lang="en-US" b="1" dirty="0">
                <a:latin typeface="Segoe UI" panose="020B0502040204020203" pitchFamily="34" charset="0"/>
                <a:cs typeface="Segoe UI" panose="020B0502040204020203" pitchFamily="34" charset="0"/>
              </a:rPr>
              <a:t>Two Content</a:t>
            </a:r>
            <a:r>
              <a:rPr lang="en-US" dirty="0">
                <a:latin typeface="Segoe UI" panose="020B0502040204020203" pitchFamily="34" charset="0"/>
                <a:cs typeface="Segoe UI" panose="020B0502040204020203" pitchFamily="34" charset="0"/>
              </a:rPr>
              <a:t>, </a:t>
            </a:r>
            <a:r>
              <a:rPr lang="en-US" b="1" dirty="0">
                <a:latin typeface="Segoe UI" panose="020B0502040204020203" pitchFamily="34" charset="0"/>
                <a:cs typeface="Segoe UI" panose="020B0502040204020203" pitchFamily="34" charset="0"/>
              </a:rPr>
              <a:t>Comparison</a:t>
            </a:r>
            <a:r>
              <a:rPr lang="en-US" dirty="0">
                <a:latin typeface="Segoe UI" panose="020B0502040204020203" pitchFamily="34" charset="0"/>
                <a:cs typeface="Segoe UI" panose="020B0502040204020203" pitchFamily="34" charset="0"/>
              </a:rPr>
              <a:t>, or </a:t>
            </a:r>
            <a:r>
              <a:rPr lang="en-US" b="1" dirty="0">
                <a:latin typeface="Segoe UI" panose="020B0502040204020203" pitchFamily="34" charset="0"/>
                <a:cs typeface="Segoe UI" panose="020B0502040204020203" pitchFamily="34" charset="0"/>
              </a:rPr>
              <a:t>Picture with Caption</a:t>
            </a:r>
            <a:r>
              <a:rPr lang="en-US" dirty="0">
                <a:latin typeface="Segoe UI" panose="020B0502040204020203" pitchFamily="34" charset="0"/>
                <a:cs typeface="Segoe UI" panose="020B0502040204020203" pitchFamily="34" charset="0"/>
              </a:rPr>
              <a:t>.  </a:t>
            </a:r>
            <a:r>
              <a:rPr lang="en-US" i="1" dirty="0">
                <a:latin typeface="Segoe UI" panose="020B0502040204020203" pitchFamily="34" charset="0"/>
                <a:cs typeface="Segoe UI" panose="020B0502040204020203" pitchFamily="34" charset="0"/>
              </a:rPr>
              <a:t>Note: A different layout might change the look of the icons on this page.</a:t>
            </a:r>
          </a:p>
          <a:p>
            <a:endParaRPr lang="en-US" i="1" dirty="0">
              <a:latin typeface="Segoe UI" panose="020B0502040204020203" pitchFamily="34" charset="0"/>
              <a:cs typeface="Segoe UI" panose="020B0502040204020203" pitchFamily="34" charset="0"/>
            </a:endParaRPr>
          </a:p>
          <a:p>
            <a:r>
              <a:rPr lang="en-US" i="0" dirty="0">
                <a:latin typeface="Segoe UI" panose="020B0502040204020203" pitchFamily="34" charset="0"/>
                <a:cs typeface="Segoe UI" panose="020B0502040204020203" pitchFamily="34" charset="0"/>
              </a:rPr>
              <a:t>You will also want to state your facts.  You have done the research now share some of the interesting facts with your audience.  Facts do not have to be boring; you can communicate facts in a variety of ways by going to the Insert Tab.  In the Insert tab you can: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t>
            </a:r>
            <a:r>
              <a:rPr lang="en-US" b="1" i="0" dirty="0">
                <a:latin typeface="Segoe UI" panose="020B0502040204020203" pitchFamily="34" charset="0"/>
                <a:cs typeface="Segoe UI" panose="020B0502040204020203" pitchFamily="34" charset="0"/>
              </a:rPr>
              <a:t>pictures</a:t>
            </a:r>
            <a:r>
              <a:rPr lang="en-US" i="0" dirty="0">
                <a:latin typeface="Segoe UI" panose="020B0502040204020203" pitchFamily="34" charset="0"/>
                <a:cs typeface="Segoe UI" panose="020B0502040204020203" pitchFamily="34" charset="0"/>
              </a:rPr>
              <a:t> from your computer or </a:t>
            </a:r>
            <a:r>
              <a:rPr lang="en-US" b="1" i="0" dirty="0">
                <a:latin typeface="Segoe UI" panose="020B0502040204020203" pitchFamily="34" charset="0"/>
                <a:cs typeface="Segoe UI" panose="020B0502040204020203" pitchFamily="34" charset="0"/>
              </a:rPr>
              <a:t>online</a:t>
            </a:r>
            <a:r>
              <a:rPr lang="en-US" i="0" dirty="0">
                <a:latin typeface="Segoe UI" panose="020B0502040204020203" pitchFamily="34" charset="0"/>
                <a:cs typeface="Segoe UI" panose="020B0502040204020203" pitchFamily="34" charset="0"/>
              </a:rPr>
              <a: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Add a </a:t>
            </a:r>
            <a:r>
              <a:rPr lang="en-US" b="1" i="0" dirty="0">
                <a:latin typeface="Segoe UI" panose="020B0502040204020203" pitchFamily="34" charset="0"/>
                <a:cs typeface="Segoe UI" panose="020B0502040204020203" pitchFamily="34" charset="0"/>
              </a:rPr>
              <a:t>chart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Create some </a:t>
            </a:r>
            <a:r>
              <a:rPr lang="en-US" b="1" i="0" dirty="0">
                <a:latin typeface="Segoe UI" panose="020B0502040204020203" pitchFamily="34" charset="0"/>
                <a:cs typeface="Segoe UI" panose="020B0502040204020203" pitchFamily="34" charset="0"/>
              </a:rPr>
              <a:t>SmartArt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 variety of icons to help your facts come to life.  Note: You can change the color of the icons by selecting the icon and then click on the </a:t>
            </a:r>
            <a:r>
              <a:rPr lang="en-US" b="1" i="0" dirty="0">
                <a:latin typeface="Segoe UI" panose="020B0502040204020203" pitchFamily="34" charset="0"/>
                <a:cs typeface="Segoe UI" panose="020B0502040204020203" pitchFamily="34" charset="0"/>
              </a:rPr>
              <a:t>Format</a:t>
            </a:r>
            <a:r>
              <a:rPr lang="en-US" i="0" dirty="0">
                <a:latin typeface="Segoe UI" panose="020B0502040204020203" pitchFamily="34" charset="0"/>
                <a:cs typeface="Segoe UI" panose="020B0502040204020203" pitchFamily="34" charset="0"/>
              </a:rPr>
              <a:t> tab and then </a:t>
            </a:r>
            <a:r>
              <a:rPr lang="en-US" b="1" i="0" dirty="0">
                <a:latin typeface="Segoe UI" panose="020B0502040204020203" pitchFamily="34" charset="0"/>
                <a:cs typeface="Segoe UI" panose="020B0502040204020203" pitchFamily="34" charset="0"/>
              </a:rPr>
              <a:t>Graphics Fill</a:t>
            </a:r>
            <a:r>
              <a:rPr lang="en-US" i="0" dirty="0">
                <a:latin typeface="Segoe UI" panose="020B0502040204020203" pitchFamily="34" charset="0"/>
                <a:cs typeface="Segoe UI" panose="020B0502040204020203" pitchFamily="34" charset="0"/>
              </a:rPr>
              <a:t>.  From there, you will choose a color from the list or choose </a:t>
            </a:r>
            <a:r>
              <a:rPr lang="en-US" b="1" i="0" dirty="0">
                <a:latin typeface="Segoe UI" panose="020B0502040204020203" pitchFamily="34" charset="0"/>
                <a:cs typeface="Segoe UI" panose="020B0502040204020203" pitchFamily="34" charset="0"/>
              </a:rPr>
              <a:t>More Fill Colors </a:t>
            </a:r>
            <a:r>
              <a:rPr lang="en-US" i="0" dirty="0">
                <a:latin typeface="Segoe UI" panose="020B0502040204020203" pitchFamily="34" charset="0"/>
                <a:cs typeface="Segoe UI" panose="020B0502040204020203" pitchFamily="34" charset="0"/>
              </a:rPr>
              <a:t>to give you more options.</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Since this research presentation is a result of your hard work and searching, you want to make sure you support the claims or points in your presentation with facts from your research findings.  Make sure you give the author proper credit for helping you share your ideas.  If one of your sources has a video that is relevant to your topic, you can add the video as added support.  Keep in mind the length of the video and the amount of time you have for your presentation.  For a 5 minute speech, the video should be no longer than 30 seconds.  </a:t>
            </a:r>
          </a:p>
          <a:p>
            <a:endParaRPr lang="en-US" dirty="0">
              <a:latin typeface="Segoe UI" panose="020B0502040204020203" pitchFamily="34" charset="0"/>
              <a:cs typeface="Segoe UI" panose="020B0502040204020203" pitchFamily="34" charset="0"/>
            </a:endParaRPr>
          </a:p>
          <a:p>
            <a:r>
              <a:rPr lang="en-US" b="1" i="1" dirty="0">
                <a:latin typeface="Segoe UI" panose="020B0502040204020203" pitchFamily="34" charset="0"/>
                <a:cs typeface="Segoe UI" panose="020B0502040204020203" pitchFamily="34" charset="0"/>
              </a:rPr>
              <a:t>Questions to consider: </a:t>
            </a:r>
          </a:p>
          <a:p>
            <a:pPr marL="228600" indent="-228600">
              <a:buAutoNum type="arabicPeriod"/>
            </a:pPr>
            <a:r>
              <a:rPr lang="en-US" dirty="0">
                <a:latin typeface="Segoe UI" panose="020B0502040204020203" pitchFamily="34" charset="0"/>
                <a:cs typeface="Segoe UI" panose="020B0502040204020203" pitchFamily="34" charset="0"/>
              </a:rPr>
              <a:t>How will you state the author of the source?</a:t>
            </a:r>
          </a:p>
          <a:p>
            <a:pPr marL="228600" indent="-228600">
              <a:buAutoNum type="arabicPeriod"/>
            </a:pPr>
            <a:r>
              <a:rPr lang="en-US" dirty="0">
                <a:latin typeface="Segoe UI" panose="020B0502040204020203" pitchFamily="34" charset="0"/>
                <a:cs typeface="Segoe UI" panose="020B0502040204020203" pitchFamily="34" charset="0"/>
              </a:rPr>
              <a:t>Will you need to cite the source on the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Segoe UI" panose="020B0502040204020203"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Segoe UI" panose="020B0502040204020203" pitchFamily="34" charset="0"/>
                <a:cs typeface="Segoe UI" panose="020B0502040204020203" pitchFamily="34" charset="0"/>
              </a:rPr>
              <a:t>What are some ways you can engage your audience so they feel like they are a part of the presentation?  Some ideas to consider is by taking a quick poll like: by a show of hands, how many of you think school uniforms are a way to cut down on bullying?  Another suggestion is to have them hold up a certain number of fingers to see if they agree or disagree.  Finally, you can share a story that the audience can relate to that makes them laugh.</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After all the applause, your audience may have some questions.  Be prepared to answer some of their questions by making a list of questions you think they might ask. You may also want to share the presentation with them by providing the link to your presentation, if they want more information.</a:t>
            </a:r>
          </a:p>
        </p:txBody>
      </p:sp>
      <p:sp>
        <p:nvSpPr>
          <p:cNvPr id="4" name="Slide Number Placeholder 3"/>
          <p:cNvSpPr>
            <a:spLocks noGrp="1"/>
          </p:cNvSpPr>
          <p:nvPr>
            <p:ph type="sldNum" sz="quarter" idx="10"/>
          </p:nvPr>
        </p:nvSpPr>
        <p:spPr/>
        <p:txBody>
          <a:bodyPr/>
          <a:lstStyle/>
          <a:p>
            <a:fld id="{BC849E9A-41F7-4779-A581-48A7C374A227}" type="slidenum">
              <a:rPr lang="en-US" smtClean="0"/>
              <a:t>10</a:t>
            </a:fld>
            <a:endParaRPr lang="en-US" dirty="0"/>
          </a:p>
        </p:txBody>
      </p:sp>
    </p:spTree>
    <p:extLst>
      <p:ext uri="{BB962C8B-B14F-4D97-AF65-F5344CB8AC3E}">
        <p14:creationId xmlns:p14="http://schemas.microsoft.com/office/powerpoint/2010/main" val="1335805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718B7-7F68-4CC9-8291-332587FA31D3}"/>
              </a:ext>
            </a:extLst>
          </p:cNvPr>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a:extLst>
              <a:ext uri="{FF2B5EF4-FFF2-40B4-BE49-F238E27FC236}">
                <a16:creationId xmlns:a16="http://schemas.microsoft.com/office/drawing/2014/main" id="{A181D6BB-0446-49E8-8677-EADF274E95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a:extLst>
              <a:ext uri="{FF2B5EF4-FFF2-40B4-BE49-F238E27FC236}">
                <a16:creationId xmlns:a16="http://schemas.microsoft.com/office/drawing/2014/main" id="{535AEE24-534A-40F1-99E4-00B7D5FD9124}"/>
              </a:ext>
            </a:extLst>
          </p:cNvPr>
          <p:cNvSpPr>
            <a:spLocks noGrp="1"/>
          </p:cNvSpPr>
          <p:nvPr>
            <p:ph type="dt" sz="half" idx="10"/>
          </p:nvPr>
        </p:nvSpPr>
        <p:spPr/>
        <p:txBody>
          <a:bodyPr/>
          <a:lstStyle/>
          <a:p>
            <a:fld id="{DECF21A4-E71B-4D3A-AF45-E989C23A7BB1}" type="datetimeFigureOut">
              <a:rPr lang="en-US" smtClean="0"/>
              <a:t>11/18/2020</a:t>
            </a:fld>
            <a:endParaRPr lang="en-US" dirty="0"/>
          </a:p>
        </p:txBody>
      </p:sp>
      <p:sp>
        <p:nvSpPr>
          <p:cNvPr id="5" name="Footer Placeholder 4">
            <a:extLst>
              <a:ext uri="{FF2B5EF4-FFF2-40B4-BE49-F238E27FC236}">
                <a16:creationId xmlns:a16="http://schemas.microsoft.com/office/drawing/2014/main" id="{CD594011-48FF-493D-8286-F62D345525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880EFCD-7E72-4882-86DC-2F371D7D9516}"/>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152813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47D73-EDDA-49A6-BA12-1CA980DA9BC0}"/>
              </a:ext>
            </a:extLst>
          </p:cNvPr>
          <p:cNvSpPr>
            <a:spLocks noGrp="1"/>
          </p:cNvSpPr>
          <p:nvPr>
            <p:ph type="title"/>
          </p:nvPr>
        </p:nvSpPr>
        <p:spPr/>
        <p:txBody>
          <a:bodyPr/>
          <a:lstStyle/>
          <a:p>
            <a:r>
              <a:rPr lang="en-US" smtClean="0"/>
              <a:t>Click to edit Master title style</a:t>
            </a:r>
            <a:endParaRPr lang="en-US"/>
          </a:p>
        </p:txBody>
      </p:sp>
      <p:sp>
        <p:nvSpPr>
          <p:cNvPr id="3" name="Vertical Text Placeholder 2">
            <a:extLst>
              <a:ext uri="{FF2B5EF4-FFF2-40B4-BE49-F238E27FC236}">
                <a16:creationId xmlns:a16="http://schemas.microsoft.com/office/drawing/2014/main" id="{2189B82E-4CA1-47A5-B133-FBD4D8A83983}"/>
              </a:ext>
            </a:extLst>
          </p:cNvPr>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a16="http://schemas.microsoft.com/office/drawing/2014/main" id="{938A267F-D142-4D04-9F03-6CB099E6FA32}"/>
              </a:ext>
            </a:extLst>
          </p:cNvPr>
          <p:cNvSpPr>
            <a:spLocks noGrp="1"/>
          </p:cNvSpPr>
          <p:nvPr>
            <p:ph type="dt" sz="half" idx="10"/>
          </p:nvPr>
        </p:nvSpPr>
        <p:spPr/>
        <p:txBody>
          <a:bodyPr/>
          <a:lstStyle/>
          <a:p>
            <a:fld id="{DECF21A4-E71B-4D3A-AF45-E989C23A7BB1}" type="datetimeFigureOut">
              <a:rPr lang="en-US" smtClean="0"/>
              <a:t>11/18/2020</a:t>
            </a:fld>
            <a:endParaRPr lang="en-US" dirty="0"/>
          </a:p>
        </p:txBody>
      </p:sp>
      <p:sp>
        <p:nvSpPr>
          <p:cNvPr id="5" name="Footer Placeholder 4">
            <a:extLst>
              <a:ext uri="{FF2B5EF4-FFF2-40B4-BE49-F238E27FC236}">
                <a16:creationId xmlns:a16="http://schemas.microsoft.com/office/drawing/2014/main" id="{705127CA-154D-4E90-B776-A2EE71F78D2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5F0BA5-F4EE-4282-B111-76B869BE267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3067408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56E92A-52E0-4710-BDEF-0A1534685403}"/>
              </a:ext>
            </a:extLst>
          </p:cNvPr>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a:extLst>
              <a:ext uri="{FF2B5EF4-FFF2-40B4-BE49-F238E27FC236}">
                <a16:creationId xmlns:a16="http://schemas.microsoft.com/office/drawing/2014/main" id="{B7A240E1-5EB0-47FD-AA37-BF945D136CC3}"/>
              </a:ext>
            </a:extLst>
          </p:cNvPr>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a16="http://schemas.microsoft.com/office/drawing/2014/main" id="{A1A14243-F1E4-487A-ABEC-30516A01DF2B}"/>
              </a:ext>
            </a:extLst>
          </p:cNvPr>
          <p:cNvSpPr>
            <a:spLocks noGrp="1"/>
          </p:cNvSpPr>
          <p:nvPr>
            <p:ph type="dt" sz="half" idx="10"/>
          </p:nvPr>
        </p:nvSpPr>
        <p:spPr/>
        <p:txBody>
          <a:bodyPr/>
          <a:lstStyle/>
          <a:p>
            <a:fld id="{DECF21A4-E71B-4D3A-AF45-E989C23A7BB1}" type="datetimeFigureOut">
              <a:rPr lang="en-US" smtClean="0"/>
              <a:t>11/18/2020</a:t>
            </a:fld>
            <a:endParaRPr lang="en-US" dirty="0"/>
          </a:p>
        </p:txBody>
      </p:sp>
      <p:sp>
        <p:nvSpPr>
          <p:cNvPr id="5" name="Footer Placeholder 4">
            <a:extLst>
              <a:ext uri="{FF2B5EF4-FFF2-40B4-BE49-F238E27FC236}">
                <a16:creationId xmlns:a16="http://schemas.microsoft.com/office/drawing/2014/main" id="{AC358244-98FD-472D-AB8C-075F71C10B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4998D5A-820D-4519-967F-33320971CBAB}"/>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4024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334F3-0709-471B-A734-C4B404F55B8E}"/>
              </a:ext>
            </a:extLst>
          </p:cNvPr>
          <p:cNvSpPr>
            <a:spLocks noGrp="1"/>
          </p:cNvSpPr>
          <p:nvPr>
            <p:ph type="title"/>
          </p:nvPr>
        </p:nvSpPr>
        <p:spPr/>
        <p:txBody>
          <a:bodyPr/>
          <a:lstStyle/>
          <a:p>
            <a:r>
              <a:rPr lang="en-US" smtClean="0"/>
              <a:t>Click to edit Master title style</a:t>
            </a:r>
            <a:endParaRPr lang="en-US"/>
          </a:p>
        </p:txBody>
      </p:sp>
      <p:sp>
        <p:nvSpPr>
          <p:cNvPr id="3" name="Content Placeholder 2">
            <a:extLst>
              <a:ext uri="{FF2B5EF4-FFF2-40B4-BE49-F238E27FC236}">
                <a16:creationId xmlns:a16="http://schemas.microsoft.com/office/drawing/2014/main" id="{AF795016-AF78-4708-9C5F-21110C197B03}"/>
              </a:ext>
            </a:extLst>
          </p:cNvPr>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a16="http://schemas.microsoft.com/office/drawing/2014/main" id="{2AAEA2D1-B124-4454-AFDC-EA60A14BA121}"/>
              </a:ext>
            </a:extLst>
          </p:cNvPr>
          <p:cNvSpPr>
            <a:spLocks noGrp="1"/>
          </p:cNvSpPr>
          <p:nvPr>
            <p:ph type="dt" sz="half" idx="10"/>
          </p:nvPr>
        </p:nvSpPr>
        <p:spPr/>
        <p:txBody>
          <a:bodyPr/>
          <a:lstStyle/>
          <a:p>
            <a:fld id="{DECF21A4-E71B-4D3A-AF45-E989C23A7BB1}" type="datetimeFigureOut">
              <a:rPr lang="en-US" smtClean="0"/>
              <a:t>11/18/2020</a:t>
            </a:fld>
            <a:endParaRPr lang="en-US" dirty="0"/>
          </a:p>
        </p:txBody>
      </p:sp>
      <p:sp>
        <p:nvSpPr>
          <p:cNvPr id="5" name="Footer Placeholder 4">
            <a:extLst>
              <a:ext uri="{FF2B5EF4-FFF2-40B4-BE49-F238E27FC236}">
                <a16:creationId xmlns:a16="http://schemas.microsoft.com/office/drawing/2014/main" id="{B4F58000-F9D7-4A53-A6C5-E5E8154226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0D22AAD-0D08-4F47-8D5A-EFE29017E8D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421304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36159-1280-4EE9-96D3-A56BD5826612}"/>
              </a:ext>
            </a:extLst>
          </p:cNvPr>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a:extLst>
              <a:ext uri="{FF2B5EF4-FFF2-40B4-BE49-F238E27FC236}">
                <a16:creationId xmlns:a16="http://schemas.microsoft.com/office/drawing/2014/main" id="{3BA27A78-1874-488A-B215-7D763D3381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a:extLst>
              <a:ext uri="{FF2B5EF4-FFF2-40B4-BE49-F238E27FC236}">
                <a16:creationId xmlns:a16="http://schemas.microsoft.com/office/drawing/2014/main" id="{084BB3D1-3138-4B69-BF5D-4B1A213451CA}"/>
              </a:ext>
            </a:extLst>
          </p:cNvPr>
          <p:cNvSpPr>
            <a:spLocks noGrp="1"/>
          </p:cNvSpPr>
          <p:nvPr>
            <p:ph type="dt" sz="half" idx="10"/>
          </p:nvPr>
        </p:nvSpPr>
        <p:spPr/>
        <p:txBody>
          <a:bodyPr/>
          <a:lstStyle/>
          <a:p>
            <a:fld id="{DECF21A4-E71B-4D3A-AF45-E989C23A7BB1}" type="datetimeFigureOut">
              <a:rPr lang="en-US" smtClean="0"/>
              <a:t>11/18/2020</a:t>
            </a:fld>
            <a:endParaRPr lang="en-US" dirty="0"/>
          </a:p>
        </p:txBody>
      </p:sp>
      <p:sp>
        <p:nvSpPr>
          <p:cNvPr id="5" name="Footer Placeholder 4">
            <a:extLst>
              <a:ext uri="{FF2B5EF4-FFF2-40B4-BE49-F238E27FC236}">
                <a16:creationId xmlns:a16="http://schemas.microsoft.com/office/drawing/2014/main" id="{0EFF90C5-31F4-4A22-AC00-3FB5ED291B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51F787E-B946-4091-ABC6-F9DB06BBEE34}"/>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089272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CAA11-CC97-44E5-AE4D-808FD741A066}"/>
              </a:ext>
            </a:extLst>
          </p:cNvPr>
          <p:cNvSpPr>
            <a:spLocks noGrp="1"/>
          </p:cNvSpPr>
          <p:nvPr>
            <p:ph type="title"/>
          </p:nvPr>
        </p:nvSpPr>
        <p:spPr/>
        <p:txBody>
          <a:bodyPr/>
          <a:lstStyle/>
          <a:p>
            <a:r>
              <a:rPr lang="en-US" smtClean="0"/>
              <a:t>Click to edit Master title style</a:t>
            </a:r>
            <a:endParaRPr lang="en-US"/>
          </a:p>
        </p:txBody>
      </p:sp>
      <p:sp>
        <p:nvSpPr>
          <p:cNvPr id="3" name="Content Placeholder 2">
            <a:extLst>
              <a:ext uri="{FF2B5EF4-FFF2-40B4-BE49-F238E27FC236}">
                <a16:creationId xmlns:a16="http://schemas.microsoft.com/office/drawing/2014/main" id="{683AB6CB-9460-4BCA-86C5-5F26357AB80F}"/>
              </a:ext>
            </a:extLst>
          </p:cNvPr>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a:extLst>
              <a:ext uri="{FF2B5EF4-FFF2-40B4-BE49-F238E27FC236}">
                <a16:creationId xmlns:a16="http://schemas.microsoft.com/office/drawing/2014/main" id="{69FAB0F6-401D-4BAF-A300-65AD684DF961}"/>
              </a:ext>
            </a:extLst>
          </p:cNvPr>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a:extLst>
              <a:ext uri="{FF2B5EF4-FFF2-40B4-BE49-F238E27FC236}">
                <a16:creationId xmlns:a16="http://schemas.microsoft.com/office/drawing/2014/main" id="{C4561BBA-B185-4B45-B152-3D320E15F550}"/>
              </a:ext>
            </a:extLst>
          </p:cNvPr>
          <p:cNvSpPr>
            <a:spLocks noGrp="1"/>
          </p:cNvSpPr>
          <p:nvPr>
            <p:ph type="dt" sz="half" idx="10"/>
          </p:nvPr>
        </p:nvSpPr>
        <p:spPr/>
        <p:txBody>
          <a:bodyPr/>
          <a:lstStyle/>
          <a:p>
            <a:fld id="{DECF21A4-E71B-4D3A-AF45-E989C23A7BB1}" type="datetimeFigureOut">
              <a:rPr lang="en-US" smtClean="0"/>
              <a:t>11/18/2020</a:t>
            </a:fld>
            <a:endParaRPr lang="en-US" dirty="0"/>
          </a:p>
        </p:txBody>
      </p:sp>
      <p:sp>
        <p:nvSpPr>
          <p:cNvPr id="6" name="Footer Placeholder 5">
            <a:extLst>
              <a:ext uri="{FF2B5EF4-FFF2-40B4-BE49-F238E27FC236}">
                <a16:creationId xmlns:a16="http://schemas.microsoft.com/office/drawing/2014/main" id="{D61CD760-96AC-4821-A56B-0B805F2FAD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F750665-D5B5-4D0B-B2F0-CB6B027CDEC7}"/>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3138061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47C3-C498-415A-A057-E19BCEB5F28D}"/>
              </a:ext>
            </a:extLst>
          </p:cNvPr>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a:extLst>
              <a:ext uri="{FF2B5EF4-FFF2-40B4-BE49-F238E27FC236}">
                <a16:creationId xmlns:a16="http://schemas.microsoft.com/office/drawing/2014/main" id="{7BF6677F-2712-4810-A3AA-56FA75386D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a:extLst>
              <a:ext uri="{FF2B5EF4-FFF2-40B4-BE49-F238E27FC236}">
                <a16:creationId xmlns:a16="http://schemas.microsoft.com/office/drawing/2014/main" id="{F871B54A-6775-4978-8E19-32694C9B5E38}"/>
              </a:ext>
            </a:extLst>
          </p:cNvPr>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a:extLst>
              <a:ext uri="{FF2B5EF4-FFF2-40B4-BE49-F238E27FC236}">
                <a16:creationId xmlns:a16="http://schemas.microsoft.com/office/drawing/2014/main" id="{DDBA1303-B245-476D-BD02-A4E4A359F6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a:extLst>
              <a:ext uri="{FF2B5EF4-FFF2-40B4-BE49-F238E27FC236}">
                <a16:creationId xmlns:a16="http://schemas.microsoft.com/office/drawing/2014/main" id="{BE8E898F-5B79-46F1-89C1-F827997CC485}"/>
              </a:ext>
            </a:extLst>
          </p:cNvPr>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a:extLst>
              <a:ext uri="{FF2B5EF4-FFF2-40B4-BE49-F238E27FC236}">
                <a16:creationId xmlns:a16="http://schemas.microsoft.com/office/drawing/2014/main" id="{6B417A4D-2EC9-4294-BFF4-EAE22EE1099A}"/>
              </a:ext>
            </a:extLst>
          </p:cNvPr>
          <p:cNvSpPr>
            <a:spLocks noGrp="1"/>
          </p:cNvSpPr>
          <p:nvPr>
            <p:ph type="dt" sz="half" idx="10"/>
          </p:nvPr>
        </p:nvSpPr>
        <p:spPr/>
        <p:txBody>
          <a:bodyPr/>
          <a:lstStyle/>
          <a:p>
            <a:fld id="{DECF21A4-E71B-4D3A-AF45-E989C23A7BB1}" type="datetimeFigureOut">
              <a:rPr lang="en-US" smtClean="0"/>
              <a:t>11/18/2020</a:t>
            </a:fld>
            <a:endParaRPr lang="en-US" dirty="0"/>
          </a:p>
        </p:txBody>
      </p:sp>
      <p:sp>
        <p:nvSpPr>
          <p:cNvPr id="8" name="Footer Placeholder 7">
            <a:extLst>
              <a:ext uri="{FF2B5EF4-FFF2-40B4-BE49-F238E27FC236}">
                <a16:creationId xmlns:a16="http://schemas.microsoft.com/office/drawing/2014/main" id="{6150E317-3602-42A1-BB7F-0184072E8D5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0CE2C97-E26C-4A8B-93A0-B01E2C7F4522}"/>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2258698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68FC-5755-447A-8D7F-9ADED3E994A3}"/>
              </a:ext>
            </a:extLst>
          </p:cNvPr>
          <p:cNvSpPr>
            <a:spLocks noGrp="1"/>
          </p:cNvSpPr>
          <p:nvPr>
            <p:ph type="title"/>
          </p:nvPr>
        </p:nvSpPr>
        <p:spPr/>
        <p:txBody>
          <a:bodyPr/>
          <a:lstStyle/>
          <a:p>
            <a:r>
              <a:rPr lang="en-US" smtClean="0"/>
              <a:t>Click to edit Master title style</a:t>
            </a:r>
            <a:endParaRPr lang="en-US"/>
          </a:p>
        </p:txBody>
      </p:sp>
      <p:sp>
        <p:nvSpPr>
          <p:cNvPr id="3" name="Date Placeholder 2">
            <a:extLst>
              <a:ext uri="{FF2B5EF4-FFF2-40B4-BE49-F238E27FC236}">
                <a16:creationId xmlns:a16="http://schemas.microsoft.com/office/drawing/2014/main" id="{8AB50287-81AA-46CA-8CB3-53A7F8313741}"/>
              </a:ext>
            </a:extLst>
          </p:cNvPr>
          <p:cNvSpPr>
            <a:spLocks noGrp="1"/>
          </p:cNvSpPr>
          <p:nvPr>
            <p:ph type="dt" sz="half" idx="10"/>
          </p:nvPr>
        </p:nvSpPr>
        <p:spPr/>
        <p:txBody>
          <a:bodyPr/>
          <a:lstStyle/>
          <a:p>
            <a:fld id="{DECF21A4-E71B-4D3A-AF45-E989C23A7BB1}" type="datetimeFigureOut">
              <a:rPr lang="en-US" smtClean="0"/>
              <a:t>11/18/2020</a:t>
            </a:fld>
            <a:endParaRPr lang="en-US" dirty="0"/>
          </a:p>
        </p:txBody>
      </p:sp>
      <p:sp>
        <p:nvSpPr>
          <p:cNvPr id="4" name="Footer Placeholder 3">
            <a:extLst>
              <a:ext uri="{FF2B5EF4-FFF2-40B4-BE49-F238E27FC236}">
                <a16:creationId xmlns:a16="http://schemas.microsoft.com/office/drawing/2014/main" id="{2F1BA4AA-02C9-459E-9362-3DA60E3B597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B2A2C8F-DBB4-4235-A67E-FB4039D9AA24}"/>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4068395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6ACAA5-F8E7-46E9-8BA7-A510948B62CC}"/>
              </a:ext>
            </a:extLst>
          </p:cNvPr>
          <p:cNvSpPr>
            <a:spLocks noGrp="1"/>
          </p:cNvSpPr>
          <p:nvPr>
            <p:ph type="dt" sz="half" idx="10"/>
          </p:nvPr>
        </p:nvSpPr>
        <p:spPr/>
        <p:txBody>
          <a:bodyPr/>
          <a:lstStyle/>
          <a:p>
            <a:fld id="{DECF21A4-E71B-4D3A-AF45-E989C23A7BB1}" type="datetimeFigureOut">
              <a:rPr lang="en-US" smtClean="0"/>
              <a:t>11/18/2020</a:t>
            </a:fld>
            <a:endParaRPr lang="en-US" dirty="0"/>
          </a:p>
        </p:txBody>
      </p:sp>
      <p:sp>
        <p:nvSpPr>
          <p:cNvPr id="3" name="Footer Placeholder 2">
            <a:extLst>
              <a:ext uri="{FF2B5EF4-FFF2-40B4-BE49-F238E27FC236}">
                <a16:creationId xmlns:a16="http://schemas.microsoft.com/office/drawing/2014/main" id="{D1F2DEE8-5654-4DCA-A8D0-D883E52B6FB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0B179A5-4329-4057-9DEB-5B6E3AD1183F}"/>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62179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1DA80-336B-4DBB-91A1-6E3E4B3C20AA}"/>
              </a:ext>
            </a:extLst>
          </p:cNvPr>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a:extLst>
              <a:ext uri="{FF2B5EF4-FFF2-40B4-BE49-F238E27FC236}">
                <a16:creationId xmlns:a16="http://schemas.microsoft.com/office/drawing/2014/main" id="{3840D456-F0A3-4789-A310-A23F01B2EC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a:extLst>
              <a:ext uri="{FF2B5EF4-FFF2-40B4-BE49-F238E27FC236}">
                <a16:creationId xmlns:a16="http://schemas.microsoft.com/office/drawing/2014/main" id="{CB8A8B05-7071-44D4-80F7-3E8191C9A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a:extLst>
              <a:ext uri="{FF2B5EF4-FFF2-40B4-BE49-F238E27FC236}">
                <a16:creationId xmlns:a16="http://schemas.microsoft.com/office/drawing/2014/main" id="{E5D8562E-E6F1-449B-909C-98426BA86B36}"/>
              </a:ext>
            </a:extLst>
          </p:cNvPr>
          <p:cNvSpPr>
            <a:spLocks noGrp="1"/>
          </p:cNvSpPr>
          <p:nvPr>
            <p:ph type="dt" sz="half" idx="10"/>
          </p:nvPr>
        </p:nvSpPr>
        <p:spPr/>
        <p:txBody>
          <a:bodyPr/>
          <a:lstStyle/>
          <a:p>
            <a:fld id="{DECF21A4-E71B-4D3A-AF45-E989C23A7BB1}" type="datetimeFigureOut">
              <a:rPr lang="en-US" smtClean="0"/>
              <a:t>11/18/2020</a:t>
            </a:fld>
            <a:endParaRPr lang="en-US" dirty="0"/>
          </a:p>
        </p:txBody>
      </p:sp>
      <p:sp>
        <p:nvSpPr>
          <p:cNvPr id="6" name="Footer Placeholder 5">
            <a:extLst>
              <a:ext uri="{FF2B5EF4-FFF2-40B4-BE49-F238E27FC236}">
                <a16:creationId xmlns:a16="http://schemas.microsoft.com/office/drawing/2014/main" id="{7EB47A9A-FB08-407B-A73A-0AC513F0FD5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BFF841F-796A-4FE6-B5E0-C8A4986793EE}"/>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08984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D474D-6779-4C23-BD3C-82F5DC3E3E2F}"/>
              </a:ext>
            </a:extLst>
          </p:cNvPr>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a:extLst>
              <a:ext uri="{FF2B5EF4-FFF2-40B4-BE49-F238E27FC236}">
                <a16:creationId xmlns:a16="http://schemas.microsoft.com/office/drawing/2014/main" id="{0A21096C-E430-49C7-A801-21C0BD95DC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a:extLst>
              <a:ext uri="{FF2B5EF4-FFF2-40B4-BE49-F238E27FC236}">
                <a16:creationId xmlns:a16="http://schemas.microsoft.com/office/drawing/2014/main" id="{0024828F-334F-4A50-850D-10684F2452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a:extLst>
              <a:ext uri="{FF2B5EF4-FFF2-40B4-BE49-F238E27FC236}">
                <a16:creationId xmlns:a16="http://schemas.microsoft.com/office/drawing/2014/main" id="{533293F4-2B70-4BB5-A982-219E4133E251}"/>
              </a:ext>
            </a:extLst>
          </p:cNvPr>
          <p:cNvSpPr>
            <a:spLocks noGrp="1"/>
          </p:cNvSpPr>
          <p:nvPr>
            <p:ph type="dt" sz="half" idx="10"/>
          </p:nvPr>
        </p:nvSpPr>
        <p:spPr/>
        <p:txBody>
          <a:bodyPr/>
          <a:lstStyle/>
          <a:p>
            <a:fld id="{DECF21A4-E71B-4D3A-AF45-E989C23A7BB1}" type="datetimeFigureOut">
              <a:rPr lang="en-US" smtClean="0"/>
              <a:t>11/18/2020</a:t>
            </a:fld>
            <a:endParaRPr lang="en-US" dirty="0"/>
          </a:p>
        </p:txBody>
      </p:sp>
      <p:sp>
        <p:nvSpPr>
          <p:cNvPr id="6" name="Footer Placeholder 5">
            <a:extLst>
              <a:ext uri="{FF2B5EF4-FFF2-40B4-BE49-F238E27FC236}">
                <a16:creationId xmlns:a16="http://schemas.microsoft.com/office/drawing/2014/main" id="{C4F9A86F-B378-4759-B50E-2E0BFAE6246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0A95BDC-FC58-4638-AA59-A3DA9931FD3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790833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80BC3B-525F-4038-9330-0729879F91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a:extLst>
              <a:ext uri="{FF2B5EF4-FFF2-40B4-BE49-F238E27FC236}">
                <a16:creationId xmlns:a16="http://schemas.microsoft.com/office/drawing/2014/main" id="{99629186-93D7-46FA-AE02-36D9426043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BF1CEB-0530-4996-BAEF-2E6A04DAD6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CF21A4-E71B-4D3A-AF45-E989C23A7BB1}" type="datetimeFigureOut">
              <a:rPr lang="en-US" smtClean="0"/>
              <a:t>11/18/2020</a:t>
            </a:fld>
            <a:endParaRPr lang="en-US" dirty="0"/>
          </a:p>
        </p:txBody>
      </p:sp>
      <p:sp>
        <p:nvSpPr>
          <p:cNvPr id="5" name="Footer Placeholder 4">
            <a:extLst>
              <a:ext uri="{FF2B5EF4-FFF2-40B4-BE49-F238E27FC236}">
                <a16:creationId xmlns:a16="http://schemas.microsoft.com/office/drawing/2014/main" id="{C8DCFF3D-7353-4B4D-9E75-FA835E06E7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382C8D6-8B0B-4982-9EE4-AA823C69C3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AF1B4E-90EC-4A51-B6E5-B702C054ECB0}" type="slidenum">
              <a:rPr lang="en-US" smtClean="0"/>
              <a:t>‹#›</a:t>
            </a:fld>
            <a:endParaRPr lang="en-US" dirty="0"/>
          </a:p>
        </p:txBody>
      </p:sp>
    </p:spTree>
    <p:extLst>
      <p:ext uri="{BB962C8B-B14F-4D97-AF65-F5344CB8AC3E}">
        <p14:creationId xmlns:p14="http://schemas.microsoft.com/office/powerpoint/2010/main" val="4010604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4.svg"/><Relationship Id="rId4" Type="http://schemas.openxmlformats.org/officeDocument/2006/relationships/image" Target="../media/image2.png"/><Relationship Id="rId9" Type="http://schemas.openxmlformats.org/officeDocument/2006/relationships/image" Target="../media/image8.sv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9.svg"/><Relationship Id="rId5" Type="http://schemas.openxmlformats.org/officeDocument/2006/relationships/image" Target="../media/image2.png"/><Relationship Id="rId4" Type="http://schemas.openxmlformats.org/officeDocument/2006/relationships/image" Target="../media/image4.svg"/></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17.xml.rels><?xml version="1.0" encoding="UTF-8" standalone="yes"?>
<Relationships xmlns="http://schemas.openxmlformats.org/package/2006/relationships"><Relationship Id="rId2" Type="http://schemas.openxmlformats.org/officeDocument/2006/relationships/hyperlink" Target="mailto:milica.janackovic@minrzs.gov.r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3.svg"/><Relationship Id="rId5" Type="http://schemas.openxmlformats.org/officeDocument/2006/relationships/image" Target="../media/image1.png"/><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3.svg"/><Relationship Id="rId5" Type="http://schemas.openxmlformats.org/officeDocument/2006/relationships/image" Target="../media/image1.png"/><Relationship Id="rId4" Type="http://schemas.openxmlformats.org/officeDocument/2006/relationships/image" Target="../media/image2.sv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3.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3.sv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3.svg"/><Relationship Id="rId5" Type="http://schemas.openxmlformats.org/officeDocument/2006/relationships/image" Target="../media/image1.png"/><Relationship Id="rId4" Type="http://schemas.openxmlformats.org/officeDocument/2006/relationships/image" Target="../media/image2.sv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7.svg"/><Relationship Id="rId5" Type="http://schemas.openxmlformats.org/officeDocument/2006/relationships/image" Target="../media/image4.png"/><Relationship Id="rId4" Type="http://schemas.openxmlformats.org/officeDocument/2006/relationships/image" Target="../media/image8.sv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7.svg"/><Relationship Id="rId5" Type="http://schemas.openxmlformats.org/officeDocument/2006/relationships/image" Target="../media/image4.png"/><Relationship Id="rId4" Type="http://schemas.openxmlformats.org/officeDocument/2006/relationships/image" Target="../media/image8.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1AC0E-7195-4ACF-AA0A-5E2923A987F7}"/>
              </a:ext>
            </a:extLst>
          </p:cNvPr>
          <p:cNvSpPr>
            <a:spLocks noGrp="1"/>
          </p:cNvSpPr>
          <p:nvPr>
            <p:ph type="ctrTitle"/>
          </p:nvPr>
        </p:nvSpPr>
        <p:spPr>
          <a:xfrm>
            <a:off x="4654295" y="4522156"/>
            <a:ext cx="5609222" cy="1363215"/>
          </a:xfrm>
        </p:spPr>
        <p:txBody>
          <a:bodyPr anchor="t">
            <a:normAutofit fontScale="90000"/>
          </a:bodyPr>
          <a:lstStyle/>
          <a:p>
            <a:pPr algn="l"/>
            <a:r>
              <a:rPr lang="ru-RU" sz="4400" dirty="0">
                <a:latin typeface="Franklin Gothic Book" panose="020B0503020102020204" pitchFamily="34" charset="0"/>
                <a:cs typeface="Segoe UI" panose="020B0502040204020203" pitchFamily="34" charset="0"/>
              </a:rPr>
              <a:t>Значај и актери локалне политике запошљавања</a:t>
            </a:r>
            <a:endParaRPr lang="en-US" sz="4400" dirty="0">
              <a:latin typeface="Franklin Gothic Book" panose="020B0503020102020204" pitchFamily="34" charset="0"/>
              <a:cs typeface="Segoe UI" panose="020B0502040204020203" pitchFamily="34" charset="0"/>
            </a:endParaRPr>
          </a:p>
        </p:txBody>
      </p:sp>
      <p:sp>
        <p:nvSpPr>
          <p:cNvPr id="3" name="Subtitle 2">
            <a:extLst>
              <a:ext uri="{FF2B5EF4-FFF2-40B4-BE49-F238E27FC236}">
                <a16:creationId xmlns:a16="http://schemas.microsoft.com/office/drawing/2014/main" id="{814253EE-4FA2-4843-BE27-C7D5B08FFB81}"/>
              </a:ext>
            </a:extLst>
          </p:cNvPr>
          <p:cNvSpPr>
            <a:spLocks noGrp="1"/>
          </p:cNvSpPr>
          <p:nvPr>
            <p:ph type="subTitle" idx="1"/>
          </p:nvPr>
        </p:nvSpPr>
        <p:spPr>
          <a:xfrm>
            <a:off x="4654296" y="3945418"/>
            <a:ext cx="5609219" cy="576738"/>
          </a:xfrm>
        </p:spPr>
        <p:txBody>
          <a:bodyPr anchor="b">
            <a:normAutofit fontScale="92500" lnSpcReduction="10000"/>
          </a:bodyPr>
          <a:lstStyle/>
          <a:p>
            <a:pPr algn="l"/>
            <a:r>
              <a:rPr lang="sr-Cyrl-RS" sz="2000" dirty="0" smtClean="0">
                <a:latin typeface="Franklin Gothic Book" panose="020B0503020102020204" pitchFamily="34" charset="0"/>
              </a:rPr>
              <a:t>Министарство за рад, запошљавање, борачка и социјална питања</a:t>
            </a:r>
            <a:endParaRPr lang="en-US" sz="2000" dirty="0">
              <a:latin typeface="Franklin Gothic Book" panose="020B0503020102020204" pitchFamily="34" charset="0"/>
            </a:endParaRPr>
          </a:p>
        </p:txBody>
      </p:sp>
      <p:sp>
        <p:nvSpPr>
          <p:cNvPr id="29" name="Freeform: Shape 28">
            <a:extLst>
              <a:ext uri="{FF2B5EF4-FFF2-40B4-BE49-F238E27FC236}">
                <a16:creationId xmlns:a16="http://schemas.microsoft.com/office/drawing/2014/main" id="{F6E384F5-137A-40B1-97F0-694CC6ECD59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22218"/>
            <a:ext cx="3730752" cy="4735782"/>
          </a:xfrm>
          <a:custGeom>
            <a:avLst/>
            <a:gdLst>
              <a:gd name="connsiteX0" fmla="*/ 640080 w 3730752"/>
              <a:gd name="connsiteY0" fmla="*/ 0 h 4735782"/>
              <a:gd name="connsiteX1" fmla="*/ 3730752 w 3730752"/>
              <a:gd name="connsiteY1" fmla="*/ 3090672 h 4735782"/>
              <a:gd name="connsiteX2" fmla="*/ 3357725 w 3730752"/>
              <a:gd name="connsiteY2" fmla="*/ 4563870 h 4735782"/>
              <a:gd name="connsiteX3" fmla="*/ 3253285 w 3730752"/>
              <a:gd name="connsiteY3" fmla="*/ 4735782 h 4735782"/>
              <a:gd name="connsiteX4" fmla="*/ 0 w 3730752"/>
              <a:gd name="connsiteY4" fmla="*/ 4735782 h 4735782"/>
              <a:gd name="connsiteX5" fmla="*/ 0 w 3730752"/>
              <a:gd name="connsiteY5" fmla="*/ 67215 h 4735782"/>
              <a:gd name="connsiteX6" fmla="*/ 17202 w 3730752"/>
              <a:gd name="connsiteY6" fmla="*/ 62792 h 4735782"/>
              <a:gd name="connsiteX7" fmla="*/ 640080 w 3730752"/>
              <a:gd name="connsiteY7" fmla="*/ 0 h 4735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30752" h="4735782">
                <a:moveTo>
                  <a:pt x="640080" y="0"/>
                </a:moveTo>
                <a:cubicBezTo>
                  <a:pt x="2347011" y="0"/>
                  <a:pt x="3730752" y="1383741"/>
                  <a:pt x="3730752" y="3090672"/>
                </a:cubicBezTo>
                <a:cubicBezTo>
                  <a:pt x="3730752" y="3624088"/>
                  <a:pt x="3595621" y="4125943"/>
                  <a:pt x="3357725" y="4563870"/>
                </a:cubicBezTo>
                <a:lnTo>
                  <a:pt x="3253285" y="4735782"/>
                </a:lnTo>
                <a:lnTo>
                  <a:pt x="0" y="4735782"/>
                </a:lnTo>
                <a:lnTo>
                  <a:pt x="0" y="67215"/>
                </a:lnTo>
                <a:lnTo>
                  <a:pt x="17202" y="62792"/>
                </a:lnTo>
                <a:cubicBezTo>
                  <a:pt x="218397" y="21621"/>
                  <a:pt x="426714" y="0"/>
                  <a:pt x="64008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EBA87361-6D30-46E4-834B-719CF59055E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8332"/>
            <a:ext cx="3564638" cy="4569668"/>
          </a:xfrm>
          <a:custGeom>
            <a:avLst/>
            <a:gdLst>
              <a:gd name="connsiteX0" fmla="*/ 640080 w 3564638"/>
              <a:gd name="connsiteY0" fmla="*/ 0 h 4569668"/>
              <a:gd name="connsiteX1" fmla="*/ 3564638 w 3564638"/>
              <a:gd name="connsiteY1" fmla="*/ 2924558 h 4569668"/>
              <a:gd name="connsiteX2" fmla="*/ 3065170 w 3564638"/>
              <a:gd name="connsiteY2" fmla="*/ 4559707 h 4569668"/>
              <a:gd name="connsiteX3" fmla="*/ 3057720 w 3564638"/>
              <a:gd name="connsiteY3" fmla="*/ 4569668 h 4569668"/>
              <a:gd name="connsiteX4" fmla="*/ 0 w 3564638"/>
              <a:gd name="connsiteY4" fmla="*/ 4569668 h 4569668"/>
              <a:gd name="connsiteX5" fmla="*/ 0 w 3564638"/>
              <a:gd name="connsiteY5" fmla="*/ 72448 h 4569668"/>
              <a:gd name="connsiteX6" fmla="*/ 50679 w 3564638"/>
              <a:gd name="connsiteY6" fmla="*/ 59417 h 4569668"/>
              <a:gd name="connsiteX7" fmla="*/ 640080 w 3564638"/>
              <a:gd name="connsiteY7" fmla="*/ 0 h 456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4638" h="4569668">
                <a:moveTo>
                  <a:pt x="640080" y="0"/>
                </a:moveTo>
                <a:cubicBezTo>
                  <a:pt x="2255269" y="0"/>
                  <a:pt x="3564638" y="1309369"/>
                  <a:pt x="3564638" y="2924558"/>
                </a:cubicBezTo>
                <a:cubicBezTo>
                  <a:pt x="3564638" y="3530254"/>
                  <a:pt x="3380508" y="4092944"/>
                  <a:pt x="3065170" y="4559707"/>
                </a:cubicBezTo>
                <a:lnTo>
                  <a:pt x="3057720" y="4569668"/>
                </a:lnTo>
                <a:lnTo>
                  <a:pt x="0" y="4569668"/>
                </a:lnTo>
                <a:lnTo>
                  <a:pt x="0" y="72448"/>
                </a:lnTo>
                <a:lnTo>
                  <a:pt x="50679" y="59417"/>
                </a:lnTo>
                <a:cubicBezTo>
                  <a:pt x="241061" y="20459"/>
                  <a:pt x="438181" y="0"/>
                  <a:pt x="64008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 name="Freeform: Shape 32">
            <a:extLst>
              <a:ext uri="{FF2B5EF4-FFF2-40B4-BE49-F238E27FC236}">
                <a16:creationId xmlns:a16="http://schemas.microsoft.com/office/drawing/2014/main" id="{9DBC4630-03DA-474F-BBCB-BA3AE6B317A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1982" y="-4332"/>
            <a:ext cx="4242816" cy="2454158"/>
          </a:xfrm>
          <a:custGeom>
            <a:avLst/>
            <a:gdLst>
              <a:gd name="connsiteX0" fmla="*/ 28633 w 4242816"/>
              <a:gd name="connsiteY0" fmla="*/ 0 h 2454158"/>
              <a:gd name="connsiteX1" fmla="*/ 4214183 w 4242816"/>
              <a:gd name="connsiteY1" fmla="*/ 0 h 2454158"/>
              <a:gd name="connsiteX2" fmla="*/ 4231864 w 4242816"/>
              <a:gd name="connsiteY2" fmla="*/ 115848 h 2454158"/>
              <a:gd name="connsiteX3" fmla="*/ 4242816 w 4242816"/>
              <a:gd name="connsiteY3" fmla="*/ 332750 h 2454158"/>
              <a:gd name="connsiteX4" fmla="*/ 2121408 w 4242816"/>
              <a:gd name="connsiteY4" fmla="*/ 2454158 h 2454158"/>
              <a:gd name="connsiteX5" fmla="*/ 0 w 4242816"/>
              <a:gd name="connsiteY5" fmla="*/ 332750 h 2454158"/>
              <a:gd name="connsiteX6" fmla="*/ 10953 w 4242816"/>
              <a:gd name="connsiteY6" fmla="*/ 115848 h 2454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42816" h="2454158">
                <a:moveTo>
                  <a:pt x="28633" y="0"/>
                </a:moveTo>
                <a:lnTo>
                  <a:pt x="4214183" y="0"/>
                </a:lnTo>
                <a:lnTo>
                  <a:pt x="4231864" y="115848"/>
                </a:lnTo>
                <a:cubicBezTo>
                  <a:pt x="4239106" y="187164"/>
                  <a:pt x="4242816" y="259524"/>
                  <a:pt x="4242816" y="332750"/>
                </a:cubicBezTo>
                <a:cubicBezTo>
                  <a:pt x="4242816" y="1504371"/>
                  <a:pt x="3293029" y="2454158"/>
                  <a:pt x="2121408" y="2454158"/>
                </a:cubicBezTo>
                <a:cubicBezTo>
                  <a:pt x="949787" y="2454158"/>
                  <a:pt x="0" y="1504371"/>
                  <a:pt x="0" y="332750"/>
                </a:cubicBezTo>
                <a:cubicBezTo>
                  <a:pt x="0" y="259524"/>
                  <a:pt x="3710" y="187164"/>
                  <a:pt x="10953" y="11584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D89DB1C0-FEEC-4CB6-88B2-F9C5562E09D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574" y="0"/>
            <a:ext cx="3913632" cy="2285234"/>
          </a:xfrm>
          <a:custGeom>
            <a:avLst/>
            <a:gdLst>
              <a:gd name="connsiteX0" fmla="*/ 29691 w 3913632"/>
              <a:gd name="connsiteY0" fmla="*/ 0 h 2285234"/>
              <a:gd name="connsiteX1" fmla="*/ 3883942 w 3913632"/>
              <a:gd name="connsiteY1" fmla="*/ 0 h 2285234"/>
              <a:gd name="connsiteX2" fmla="*/ 3903529 w 3913632"/>
              <a:gd name="connsiteY2" fmla="*/ 128345 h 2285234"/>
              <a:gd name="connsiteX3" fmla="*/ 3913632 w 3913632"/>
              <a:gd name="connsiteY3" fmla="*/ 328418 h 2285234"/>
              <a:gd name="connsiteX4" fmla="*/ 1956816 w 3913632"/>
              <a:gd name="connsiteY4" fmla="*/ 2285234 h 2285234"/>
              <a:gd name="connsiteX5" fmla="*/ 0 w 3913632"/>
              <a:gd name="connsiteY5" fmla="*/ 328418 h 2285234"/>
              <a:gd name="connsiteX6" fmla="*/ 10103 w 3913632"/>
              <a:gd name="connsiteY6" fmla="*/ 128345 h 2285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13632" h="2285234">
                <a:moveTo>
                  <a:pt x="29691" y="0"/>
                </a:moveTo>
                <a:lnTo>
                  <a:pt x="3883942" y="0"/>
                </a:lnTo>
                <a:lnTo>
                  <a:pt x="3903529" y="128345"/>
                </a:lnTo>
                <a:cubicBezTo>
                  <a:pt x="3910210" y="194127"/>
                  <a:pt x="3913632" y="260873"/>
                  <a:pt x="3913632" y="328418"/>
                </a:cubicBezTo>
                <a:cubicBezTo>
                  <a:pt x="3913632" y="1409138"/>
                  <a:pt x="3037536" y="2285234"/>
                  <a:pt x="1956816" y="2285234"/>
                </a:cubicBezTo>
                <a:cubicBezTo>
                  <a:pt x="876096" y="2285234"/>
                  <a:pt x="0" y="1409138"/>
                  <a:pt x="0" y="328418"/>
                </a:cubicBezTo>
                <a:cubicBezTo>
                  <a:pt x="0" y="260873"/>
                  <a:pt x="3422" y="194127"/>
                  <a:pt x="10103" y="12834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9" name="Graphic 8" descr="Open Book">
            <a:extLst>
              <a:ext uri="{FF2B5EF4-FFF2-40B4-BE49-F238E27FC236}">
                <a16:creationId xmlns:a16="http://schemas.microsoft.com/office/drawing/2014/main" id="{93E427C7-0218-4592-82DA-2431E4BF875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2385250" y="164573"/>
            <a:ext cx="1636279" cy="1636279"/>
          </a:xfrm>
          <a:prstGeom prst="rect">
            <a:avLst/>
          </a:prstGeom>
        </p:spPr>
      </p:pic>
      <p:sp>
        <p:nvSpPr>
          <p:cNvPr id="37" name="Oval 36">
            <a:extLst>
              <a:ext uri="{FF2B5EF4-FFF2-40B4-BE49-F238E27FC236}">
                <a16:creationId xmlns:a16="http://schemas.microsoft.com/office/drawing/2014/main" id="{78418A25-6EAC-4140-BFE6-284E1925B5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117" y="615908"/>
            <a:ext cx="3182112" cy="3182112"/>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Oval 38">
            <a:extLst>
              <a:ext uri="{FF2B5EF4-FFF2-40B4-BE49-F238E27FC236}">
                <a16:creationId xmlns:a16="http://schemas.microsoft.com/office/drawing/2014/main" id="{08163D1C-ED91-4D5F-A33B-CF1256B270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7709" y="780500"/>
            <a:ext cx="2852928" cy="28529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Graphic 4" descr="Chat">
            <a:extLst>
              <a:ext uri="{FF2B5EF4-FFF2-40B4-BE49-F238E27FC236}">
                <a16:creationId xmlns:a16="http://schemas.microsoft.com/office/drawing/2014/main" id="{EB71843F-0A0B-4317-B205-4B0A0B97C0F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5980302" y="1293093"/>
            <a:ext cx="1827742" cy="1827742"/>
          </a:xfrm>
          <a:prstGeom prst="rect">
            <a:avLst/>
          </a:prstGeom>
        </p:spPr>
      </p:pic>
      <p:pic>
        <p:nvPicPr>
          <p:cNvPr id="7" name="Graphic 6" descr="Blackboard">
            <a:extLst>
              <a:ext uri="{FF2B5EF4-FFF2-40B4-BE49-F238E27FC236}">
                <a16:creationId xmlns:a16="http://schemas.microsoft.com/office/drawing/2014/main" id="{2696A1A4-8E43-47F6-A6DC-A9ADAB053D8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130924" y="3621724"/>
            <a:ext cx="2594886" cy="2594886"/>
          </a:xfrm>
          <a:prstGeom prst="rect">
            <a:avLst/>
          </a:prstGeom>
        </p:spPr>
      </p:pic>
      <p:sp>
        <p:nvSpPr>
          <p:cNvPr id="41" name="Freeform: Shape 40">
            <a:extLst>
              <a:ext uri="{FF2B5EF4-FFF2-40B4-BE49-F238E27FC236}">
                <a16:creationId xmlns:a16="http://schemas.microsoft.com/office/drawing/2014/main" id="{31103AB2-C090-458F-B752-294F23AFA8A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2568" y="-4331"/>
            <a:ext cx="3439432" cy="3785157"/>
          </a:xfrm>
          <a:custGeom>
            <a:avLst/>
            <a:gdLst>
              <a:gd name="connsiteX0" fmla="*/ 198262 w 3439432"/>
              <a:gd name="connsiteY0" fmla="*/ 0 h 3785157"/>
              <a:gd name="connsiteX1" fmla="*/ 3439432 w 3439432"/>
              <a:gd name="connsiteY1" fmla="*/ 0 h 3785157"/>
              <a:gd name="connsiteX2" fmla="*/ 3439432 w 3439432"/>
              <a:gd name="connsiteY2" fmla="*/ 3697836 h 3785157"/>
              <a:gd name="connsiteX3" fmla="*/ 3318024 w 3439432"/>
              <a:gd name="connsiteY3" fmla="*/ 3729054 h 3785157"/>
              <a:gd name="connsiteX4" fmla="*/ 2761488 w 3439432"/>
              <a:gd name="connsiteY4" fmla="*/ 3785157 h 3785157"/>
              <a:gd name="connsiteX5" fmla="*/ 0 w 3439432"/>
              <a:gd name="connsiteY5" fmla="*/ 1023669 h 3785157"/>
              <a:gd name="connsiteX6" fmla="*/ 124151 w 3439432"/>
              <a:gd name="connsiteY6" fmla="*/ 202487 h 3785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39432" h="3785157">
                <a:moveTo>
                  <a:pt x="198262" y="0"/>
                </a:moveTo>
                <a:lnTo>
                  <a:pt x="3439432" y="0"/>
                </a:lnTo>
                <a:lnTo>
                  <a:pt x="3439432" y="3697836"/>
                </a:lnTo>
                <a:lnTo>
                  <a:pt x="3318024" y="3729054"/>
                </a:lnTo>
                <a:cubicBezTo>
                  <a:pt x="3138258" y="3765839"/>
                  <a:pt x="2952129" y="3785157"/>
                  <a:pt x="2761488" y="3785157"/>
                </a:cubicBezTo>
                <a:cubicBezTo>
                  <a:pt x="1236360" y="3785157"/>
                  <a:pt x="0" y="2548797"/>
                  <a:pt x="0" y="1023669"/>
                </a:cubicBezTo>
                <a:cubicBezTo>
                  <a:pt x="0" y="737708"/>
                  <a:pt x="43466" y="461898"/>
                  <a:pt x="124151" y="20248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Freeform: Shape 42">
            <a:extLst>
              <a:ext uri="{FF2B5EF4-FFF2-40B4-BE49-F238E27FC236}">
                <a16:creationId xmlns:a16="http://schemas.microsoft.com/office/drawing/2014/main" id="{83D471F3-782A-4BA1-9CAB-FF5CDF0A75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8761" y="-4332"/>
            <a:ext cx="3273238" cy="3618965"/>
          </a:xfrm>
          <a:custGeom>
            <a:avLst/>
            <a:gdLst>
              <a:gd name="connsiteX0" fmla="*/ 210437 w 3273238"/>
              <a:gd name="connsiteY0" fmla="*/ 0 h 3618965"/>
              <a:gd name="connsiteX1" fmla="*/ 3273238 w 3273238"/>
              <a:gd name="connsiteY1" fmla="*/ 0 h 3618965"/>
              <a:gd name="connsiteX2" fmla="*/ 3273238 w 3273238"/>
              <a:gd name="connsiteY2" fmla="*/ 3526409 h 3618965"/>
              <a:gd name="connsiteX3" fmla="*/ 3118338 w 3273238"/>
              <a:gd name="connsiteY3" fmla="*/ 3566238 h 3618965"/>
              <a:gd name="connsiteX4" fmla="*/ 2595295 w 3273238"/>
              <a:gd name="connsiteY4" fmla="*/ 3618965 h 3618965"/>
              <a:gd name="connsiteX5" fmla="*/ 0 w 3273238"/>
              <a:gd name="connsiteY5" fmla="*/ 1023670 h 3618965"/>
              <a:gd name="connsiteX6" fmla="*/ 203951 w 3273238"/>
              <a:gd name="connsiteY6" fmla="*/ 13464 h 3618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73238" h="3618965">
                <a:moveTo>
                  <a:pt x="210437" y="0"/>
                </a:moveTo>
                <a:lnTo>
                  <a:pt x="3273238" y="0"/>
                </a:lnTo>
                <a:lnTo>
                  <a:pt x="3273238" y="3526409"/>
                </a:lnTo>
                <a:lnTo>
                  <a:pt x="3118338" y="3566238"/>
                </a:lnTo>
                <a:cubicBezTo>
                  <a:pt x="2949390" y="3600810"/>
                  <a:pt x="2774463" y="3618965"/>
                  <a:pt x="2595295" y="3618965"/>
                </a:cubicBezTo>
                <a:cubicBezTo>
                  <a:pt x="1161953" y="3618965"/>
                  <a:pt x="0" y="2457012"/>
                  <a:pt x="0" y="1023670"/>
                </a:cubicBezTo>
                <a:cubicBezTo>
                  <a:pt x="0" y="665335"/>
                  <a:pt x="72622" y="323961"/>
                  <a:pt x="203951" y="1346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Graphic 10" descr="Books on Shelf">
            <a:extLst>
              <a:ext uri="{FF2B5EF4-FFF2-40B4-BE49-F238E27FC236}">
                <a16:creationId xmlns:a16="http://schemas.microsoft.com/office/drawing/2014/main" id="{18A239E6-97C0-4A74-8E7A-C9FD39A8C92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9725024" y="327889"/>
            <a:ext cx="2260711" cy="2260711"/>
          </a:xfrm>
          <a:prstGeom prst="rect">
            <a:avLst/>
          </a:prstGeom>
        </p:spPr>
      </p:pic>
    </p:spTree>
    <p:extLst>
      <p:ext uri="{BB962C8B-B14F-4D97-AF65-F5344CB8AC3E}">
        <p14:creationId xmlns:p14="http://schemas.microsoft.com/office/powerpoint/2010/main" val="32239897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6D58-1A39-41ED-99F7-0CE9F03BD344}"/>
              </a:ext>
            </a:extLst>
          </p:cNvPr>
          <p:cNvSpPr>
            <a:spLocks noGrp="1"/>
          </p:cNvSpPr>
          <p:nvPr>
            <p:ph type="title"/>
          </p:nvPr>
        </p:nvSpPr>
        <p:spPr>
          <a:xfrm>
            <a:off x="2115897" y="267698"/>
            <a:ext cx="9530233" cy="1178718"/>
          </a:xfrm>
        </p:spPr>
        <p:txBody>
          <a:bodyPr anchor="ctr">
            <a:normAutofit/>
          </a:bodyPr>
          <a:lstStyle/>
          <a:p>
            <a:r>
              <a:rPr lang="ru-RU" dirty="0" smtClean="0">
                <a:latin typeface="Franklin Gothic Book" panose="020B0503020102020204" pitchFamily="34" charset="0"/>
                <a:cs typeface="Segoe UI" panose="020B0502040204020203" pitchFamily="34" charset="0"/>
              </a:rPr>
              <a:t>Локални </a:t>
            </a:r>
            <a:r>
              <a:rPr lang="ru-RU" dirty="0">
                <a:latin typeface="Franklin Gothic Book" panose="020B0503020102020204" pitchFamily="34" charset="0"/>
                <a:cs typeface="Segoe UI" panose="020B0502040204020203" pitchFamily="34" charset="0"/>
              </a:rPr>
              <a:t>савет за запошљавање </a:t>
            </a:r>
            <a:endParaRPr lang="en-US" dirty="0">
              <a:latin typeface="Franklin Gothic Book" panose="020B0503020102020204" pitchFamily="34" charset="0"/>
              <a:cs typeface="Segoe UI" panose="020B0502040204020203" pitchFamily="34" charset="0"/>
            </a:endParaRPr>
          </a:p>
        </p:txBody>
      </p:sp>
      <p:sp>
        <p:nvSpPr>
          <p:cNvPr id="3" name="Content Placeholder 2">
            <a:extLst>
              <a:ext uri="{FF2B5EF4-FFF2-40B4-BE49-F238E27FC236}">
                <a16:creationId xmlns:a16="http://schemas.microsoft.com/office/drawing/2014/main" id="{3BF933A4-33C5-4102-BBB0-9B15EFF2F292}"/>
              </a:ext>
            </a:extLst>
          </p:cNvPr>
          <p:cNvSpPr>
            <a:spLocks noGrp="1"/>
          </p:cNvSpPr>
          <p:nvPr>
            <p:ph idx="1"/>
          </p:nvPr>
        </p:nvSpPr>
        <p:spPr>
          <a:xfrm>
            <a:off x="738447" y="1722424"/>
            <a:ext cx="10708178" cy="4329241"/>
          </a:xfrm>
        </p:spPr>
        <p:txBody>
          <a:bodyPr vert="horz" lIns="91440" tIns="45720" rIns="91440" bIns="45720" rtlCol="0" anchor="t">
            <a:normAutofit fontScale="85000" lnSpcReduction="20000"/>
          </a:bodyPr>
          <a:lstStyle/>
          <a:p>
            <a:pPr marL="0" indent="0">
              <a:buNone/>
            </a:pPr>
            <a:endParaRPr lang="sr-Cyrl-RS" sz="2000" dirty="0" smtClean="0">
              <a:latin typeface="Resavska BG"/>
            </a:endParaRPr>
          </a:p>
          <a:p>
            <a:pPr marL="0" indent="0">
              <a:buNone/>
            </a:pPr>
            <a:endParaRPr lang="sr-Cyrl-RS" sz="2000" dirty="0">
              <a:latin typeface="Resavska BG"/>
            </a:endParaRPr>
          </a:p>
          <a:p>
            <a:pPr marL="0" indent="0">
              <a:buNone/>
            </a:pPr>
            <a:endParaRPr lang="en-US" sz="2000" dirty="0">
              <a:latin typeface="Resavska BG"/>
            </a:endParaRPr>
          </a:p>
          <a:p>
            <a:pPr algn="just"/>
            <a:r>
              <a:rPr lang="ru-RU" sz="2000" dirty="0">
                <a:latin typeface="Resavska BG"/>
              </a:rPr>
              <a:t>Територијална аутономија, односно </a:t>
            </a:r>
            <a:r>
              <a:rPr lang="ru-RU" sz="2000" dirty="0" smtClean="0">
                <a:latin typeface="Resavska BG"/>
              </a:rPr>
              <a:t>ЈЛС формира </a:t>
            </a:r>
            <a:r>
              <a:rPr lang="ru-RU" sz="2000" dirty="0">
                <a:latin typeface="Resavska BG"/>
              </a:rPr>
              <a:t>локални савет за запошљавање (ЛСЗ). </a:t>
            </a:r>
            <a:endParaRPr lang="ru-RU" sz="2000" dirty="0" smtClean="0">
              <a:latin typeface="Resavska BG"/>
            </a:endParaRPr>
          </a:p>
          <a:p>
            <a:pPr marL="0" indent="0" algn="just">
              <a:buNone/>
            </a:pPr>
            <a:endParaRPr lang="ru-RU" sz="2000" dirty="0" smtClean="0">
              <a:latin typeface="Resavska BG"/>
            </a:endParaRPr>
          </a:p>
          <a:p>
            <a:pPr algn="just"/>
            <a:r>
              <a:rPr lang="sr-Cyrl-RS" sz="2000" dirty="0">
                <a:latin typeface="Resavska BG"/>
              </a:rPr>
              <a:t>С</a:t>
            </a:r>
            <a:r>
              <a:rPr lang="sr-Cyrl-RS" sz="2000" dirty="0" smtClean="0">
                <a:latin typeface="Resavska BG"/>
              </a:rPr>
              <a:t>аветодавно тело које чине релевантни представници за област политике запошљавања на локалном нивоу.</a:t>
            </a:r>
          </a:p>
          <a:p>
            <a:pPr marL="0" indent="0" algn="just">
              <a:buNone/>
            </a:pPr>
            <a:endParaRPr lang="sr-Cyrl-RS" sz="2000" dirty="0" smtClean="0">
              <a:latin typeface="Resavska BG"/>
            </a:endParaRPr>
          </a:p>
          <a:p>
            <a:pPr algn="just"/>
            <a:r>
              <a:rPr lang="sr-Cyrl-RS" sz="2000" dirty="0" smtClean="0">
                <a:latin typeface="Resavska BG"/>
              </a:rPr>
              <a:t>Кључна улога у процесима: </a:t>
            </a:r>
          </a:p>
          <a:p>
            <a:pPr algn="just">
              <a:buFontTx/>
              <a:buChar char="-"/>
            </a:pPr>
            <a:r>
              <a:rPr lang="sr-Cyrl-RS" sz="2000" dirty="0" smtClean="0">
                <a:latin typeface="Resavska BG"/>
              </a:rPr>
              <a:t>дефинисања стања, потреба и могућности локалних тржишта рада, </a:t>
            </a:r>
          </a:p>
          <a:p>
            <a:pPr algn="just">
              <a:buFontTx/>
              <a:buChar char="-"/>
            </a:pPr>
            <a:r>
              <a:rPr lang="sr-Cyrl-RS" sz="2000" dirty="0" smtClean="0">
                <a:latin typeface="Resavska BG"/>
              </a:rPr>
              <a:t>креирања и спровођења мера од значаја за унапређење стања на локалном тржишту рада и </a:t>
            </a:r>
          </a:p>
          <a:p>
            <a:pPr algn="just">
              <a:buFontTx/>
              <a:buChar char="-"/>
            </a:pPr>
            <a:r>
              <a:rPr lang="sr-Cyrl-RS" sz="2000" dirty="0" smtClean="0">
                <a:latin typeface="Resavska BG"/>
              </a:rPr>
              <a:t>јачања ефикасности политике запошљавања.</a:t>
            </a:r>
            <a:endParaRPr lang="en-US" sz="2000" dirty="0" smtClean="0">
              <a:latin typeface="Resavska BG"/>
            </a:endParaRPr>
          </a:p>
          <a:p>
            <a:pPr algn="just"/>
            <a:endParaRPr lang="ru-RU" sz="2000" dirty="0">
              <a:latin typeface="Resavska BG"/>
            </a:endParaRPr>
          </a:p>
          <a:p>
            <a:pPr marL="0" indent="0" algn="just">
              <a:buNone/>
            </a:pPr>
            <a:r>
              <a:rPr lang="ru-RU" sz="2000" dirty="0" smtClean="0">
                <a:latin typeface="Resavska BG"/>
              </a:rPr>
              <a:t> </a:t>
            </a:r>
            <a:endParaRPr lang="ru-RU" sz="2000" dirty="0" smtClean="0">
              <a:latin typeface="Resavska BG"/>
            </a:endParaRPr>
          </a:p>
        </p:txBody>
      </p:sp>
      <p:pic>
        <p:nvPicPr>
          <p:cNvPr id="4" name="Graphic 3" descr="Chat">
            <a:extLst>
              <a:ext uri="{FF2B5EF4-FFF2-40B4-BE49-F238E27FC236}">
                <a16:creationId xmlns:a16="http://schemas.microsoft.com/office/drawing/2014/main" id="{AEE98CC8-0F49-4433-9FD0-35E20C04B5D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738447" y="267697"/>
            <a:ext cx="1097280" cy="1097280"/>
          </a:xfrm>
          <a:prstGeom prst="rect">
            <a:avLst/>
          </a:prstGeom>
        </p:spPr>
      </p:pic>
      <p:pic>
        <p:nvPicPr>
          <p:cNvPr id="8" name="Graphic 7">
            <a:extLst>
              <a:ext uri="{FF2B5EF4-FFF2-40B4-BE49-F238E27FC236}">
                <a16:creationId xmlns:a16="http://schemas.microsoft.com/office/drawing/2014/main" id="{590430A8-7125-464C-98BA-3409573DB574}"/>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alphaModFix amt="15000"/>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2880909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1832" y="1673352"/>
            <a:ext cx="10411968" cy="4503611"/>
          </a:xfrm>
        </p:spPr>
        <p:txBody>
          <a:bodyPr>
            <a:normAutofit fontScale="70000" lnSpcReduction="20000"/>
          </a:bodyPr>
          <a:lstStyle/>
          <a:p>
            <a:pPr marL="0" indent="0">
              <a:buNone/>
            </a:pPr>
            <a:r>
              <a:rPr lang="ru-RU" b="1" i="1" dirty="0" smtClean="0">
                <a:solidFill>
                  <a:schemeClr val="accent2">
                    <a:lumMod val="75000"/>
                  </a:schemeClr>
                </a:solidFill>
              </a:rPr>
              <a:t>Локална </a:t>
            </a:r>
            <a:r>
              <a:rPr lang="ru-RU" b="1" i="1" dirty="0">
                <a:solidFill>
                  <a:schemeClr val="accent2">
                    <a:lumMod val="75000"/>
                  </a:schemeClr>
                </a:solidFill>
              </a:rPr>
              <a:t>самоуправа </a:t>
            </a:r>
            <a:r>
              <a:rPr lang="ru-RU" dirty="0"/>
              <a:t>	</a:t>
            </a:r>
            <a:endParaRPr lang="sr-Latn-RS" dirty="0" smtClean="0"/>
          </a:p>
          <a:p>
            <a:pPr>
              <a:buFont typeface="Wingdings" panose="05000000000000000000" pitchFamily="2" charset="2"/>
              <a:buChar char="§"/>
            </a:pPr>
            <a:r>
              <a:rPr lang="ru-RU" dirty="0" smtClean="0"/>
              <a:t>успостављање </a:t>
            </a:r>
            <a:r>
              <a:rPr lang="ru-RU" dirty="0"/>
              <a:t>адекватног пословног амбијента за инвестиције и привредни развој; </a:t>
            </a:r>
          </a:p>
          <a:p>
            <a:pPr>
              <a:buFont typeface="Wingdings" panose="05000000000000000000" pitchFamily="2" charset="2"/>
              <a:buChar char="§"/>
            </a:pPr>
            <a:r>
              <a:rPr lang="ru-RU" dirty="0" smtClean="0"/>
              <a:t>сагледавање </a:t>
            </a:r>
            <a:r>
              <a:rPr lang="ru-RU" dirty="0"/>
              <a:t>локалних потреба, обезбеђивање потребних ресурса и креирање и спровођење интервенција; </a:t>
            </a:r>
          </a:p>
          <a:p>
            <a:pPr>
              <a:buFont typeface="Wingdings" panose="05000000000000000000" pitchFamily="2" charset="2"/>
              <a:buChar char="§"/>
            </a:pPr>
            <a:r>
              <a:rPr lang="ru-RU" dirty="0" smtClean="0"/>
              <a:t>умрежавање </a:t>
            </a:r>
            <a:r>
              <a:rPr lang="ru-RU" dirty="0"/>
              <a:t>институција на локалном нивоу и обезбеђивање кохерентности политика развоја; </a:t>
            </a:r>
          </a:p>
          <a:p>
            <a:pPr algn="just">
              <a:buFont typeface="Wingdings" panose="05000000000000000000" pitchFamily="2" charset="2"/>
              <a:buChar char="§"/>
            </a:pPr>
            <a:r>
              <a:rPr lang="ru-RU" dirty="0" smtClean="0"/>
              <a:t>пилотирање </a:t>
            </a:r>
            <a:r>
              <a:rPr lang="ru-RU" dirty="0"/>
              <a:t>иновативних приступа у пружању недостајућих и/или постојећих услуга и подршке који су од значаја за локални контекст, укључујући и област запошљавања (нпр. инкубатори, центри за обуку, услуге организованог градског превоза за </a:t>
            </a:r>
            <a:r>
              <a:rPr lang="ru-RU" dirty="0" smtClean="0"/>
              <a:t>ОСИ </a:t>
            </a:r>
            <a:r>
              <a:rPr lang="ru-RU" dirty="0"/>
              <a:t>и лица укључена у програм функционалног основног образовања одраслих, обезбеђивање услуге чувања деце или чланова породице којима је потребна туђа нега и помоћ за незапослене жене укључене у програме додатног образовања и обуке и сл.); </a:t>
            </a:r>
          </a:p>
          <a:p>
            <a:pPr algn="just">
              <a:buFont typeface="Wingdings" panose="05000000000000000000" pitchFamily="2" charset="2"/>
              <a:buChar char="§"/>
            </a:pPr>
            <a:r>
              <a:rPr lang="ru-RU" dirty="0" smtClean="0"/>
              <a:t>оснивање </a:t>
            </a:r>
            <a:r>
              <a:rPr lang="ru-RU" dirty="0"/>
              <a:t>ЛСЗ-а, утврђивање начина рада, учешће у формулисању ЛАПЗ-а и његово усвајање, обезбеђивање усклађености ЛАПЗ-а са другим локалним планским документима и успостављање сарадње између различитих тела на нивоу </a:t>
            </a:r>
            <a:r>
              <a:rPr lang="ru-RU" dirty="0" smtClean="0"/>
              <a:t>ЈЛС-а; </a:t>
            </a:r>
            <a:endParaRPr lang="ru-RU" dirty="0"/>
          </a:p>
          <a:p>
            <a:pPr>
              <a:buFont typeface="Wingdings" panose="05000000000000000000" pitchFamily="2" charset="2"/>
              <a:buChar char="§"/>
            </a:pPr>
            <a:r>
              <a:rPr lang="ru-RU" dirty="0" smtClean="0"/>
              <a:t>учешће </a:t>
            </a:r>
            <a:r>
              <a:rPr lang="ru-RU" dirty="0"/>
              <a:t>у </a:t>
            </a:r>
            <a:r>
              <a:rPr lang="ru-RU" dirty="0" smtClean="0"/>
              <a:t>праћење </a:t>
            </a:r>
            <a:r>
              <a:rPr lang="ru-RU" dirty="0"/>
              <a:t>реализације ЛАПЗ-а, укључујући и извештавање; и др. 	</a:t>
            </a:r>
          </a:p>
          <a:p>
            <a:endParaRPr lang="en-US" dirty="0"/>
          </a:p>
        </p:txBody>
      </p:sp>
      <p:sp>
        <p:nvSpPr>
          <p:cNvPr id="4" name="Title 1">
            <a:extLst>
              <a:ext uri="{FF2B5EF4-FFF2-40B4-BE49-F238E27FC236}">
                <a16:creationId xmlns:a16="http://schemas.microsoft.com/office/drawing/2014/main" id="{A98F6D58-1A39-41ED-99F7-0CE9F03BD344}"/>
              </a:ext>
            </a:extLst>
          </p:cNvPr>
          <p:cNvSpPr>
            <a:spLocks noGrp="1"/>
          </p:cNvSpPr>
          <p:nvPr>
            <p:ph type="title"/>
          </p:nvPr>
        </p:nvSpPr>
        <p:spPr>
          <a:xfrm>
            <a:off x="941832" y="139682"/>
            <a:ext cx="9530233" cy="1178718"/>
          </a:xfrm>
        </p:spPr>
        <p:txBody>
          <a:bodyPr anchor="ctr">
            <a:normAutofit/>
          </a:bodyPr>
          <a:lstStyle/>
          <a:p>
            <a:pPr algn="just"/>
            <a:r>
              <a:rPr lang="ru-RU" sz="2800" dirty="0">
                <a:latin typeface="Open Sans Light"/>
              </a:rPr>
              <a:t>Потенцијални актери/чланови ЛСЗ-а и њихов допринос у развоју локалне политике запошљавања</a:t>
            </a:r>
            <a:endParaRPr lang="en-US" sz="2800" dirty="0">
              <a:latin typeface="Franklin Gothic Book" panose="020B0503020102020204" pitchFamily="34" charset="0"/>
            </a:endParaRPr>
          </a:p>
        </p:txBody>
      </p:sp>
      <p:pic>
        <p:nvPicPr>
          <p:cNvPr id="5" name="Graphic 3" descr="Chat">
            <a:extLst>
              <a:ext uri="{FF2B5EF4-FFF2-40B4-BE49-F238E27FC236}">
                <a16:creationId xmlns:a16="http://schemas.microsoft.com/office/drawing/2014/main" id="{AEE98CC8-0F49-4433-9FD0-35E20C04B5DC}"/>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3506585" y="1581108"/>
            <a:ext cx="525088" cy="525088"/>
          </a:xfrm>
          <a:prstGeom prst="rect">
            <a:avLst/>
          </a:prstGeom>
        </p:spPr>
      </p:pic>
    </p:spTree>
    <p:extLst>
      <p:ext uri="{BB962C8B-B14F-4D97-AF65-F5344CB8AC3E}">
        <p14:creationId xmlns:p14="http://schemas.microsoft.com/office/powerpoint/2010/main" val="166349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5632" y="1286129"/>
            <a:ext cx="10515600" cy="4848664"/>
          </a:xfrm>
        </p:spPr>
        <p:txBody>
          <a:bodyPr>
            <a:normAutofit fontScale="77500" lnSpcReduction="20000"/>
          </a:bodyPr>
          <a:lstStyle/>
          <a:p>
            <a:pPr marL="0" indent="0">
              <a:buNone/>
            </a:pPr>
            <a:r>
              <a:rPr lang="ru-RU" b="1" i="1" dirty="0" err="1">
                <a:solidFill>
                  <a:schemeClr val="accent2">
                    <a:lumMod val="75000"/>
                  </a:schemeClr>
                </a:solidFill>
              </a:rPr>
              <a:t>Филијале</a:t>
            </a:r>
            <a:r>
              <a:rPr lang="ru-RU" b="1" i="1" dirty="0">
                <a:solidFill>
                  <a:schemeClr val="accent2">
                    <a:lumMod val="75000"/>
                  </a:schemeClr>
                </a:solidFill>
              </a:rPr>
              <a:t> </a:t>
            </a:r>
            <a:r>
              <a:rPr lang="ru-RU" b="1" i="1" dirty="0" err="1">
                <a:solidFill>
                  <a:schemeClr val="accent2">
                    <a:lumMod val="75000"/>
                  </a:schemeClr>
                </a:solidFill>
              </a:rPr>
              <a:t>Националне</a:t>
            </a:r>
            <a:r>
              <a:rPr lang="ru-RU" b="1" i="1" dirty="0">
                <a:solidFill>
                  <a:schemeClr val="accent2">
                    <a:lumMod val="75000"/>
                  </a:schemeClr>
                </a:solidFill>
              </a:rPr>
              <a:t> службе за </a:t>
            </a:r>
            <a:r>
              <a:rPr lang="ru-RU" b="1" i="1" dirty="0" err="1">
                <a:solidFill>
                  <a:schemeClr val="accent2">
                    <a:lumMod val="75000"/>
                  </a:schemeClr>
                </a:solidFill>
              </a:rPr>
              <a:t>запошљавање</a:t>
            </a:r>
            <a:r>
              <a:rPr lang="ru-RU" b="1" i="1" dirty="0">
                <a:solidFill>
                  <a:schemeClr val="accent2">
                    <a:lumMod val="75000"/>
                  </a:schemeClr>
                </a:solidFill>
              </a:rPr>
              <a:t> </a:t>
            </a:r>
            <a:r>
              <a:rPr lang="ru-RU" dirty="0"/>
              <a:t>	</a:t>
            </a:r>
            <a:endParaRPr lang="ru-RU" dirty="0" smtClean="0"/>
          </a:p>
          <a:p>
            <a:pPr marL="0" indent="0">
              <a:buNone/>
            </a:pPr>
            <a:endParaRPr lang="sr-Latn-RS" dirty="0" smtClean="0"/>
          </a:p>
          <a:p>
            <a:pPr algn="just">
              <a:buFont typeface="Wingdings" panose="05000000000000000000" pitchFamily="2" charset="2"/>
              <a:buChar char="§"/>
            </a:pPr>
            <a:r>
              <a:rPr lang="ru-RU" dirty="0" smtClean="0"/>
              <a:t>прикупљање </a:t>
            </a:r>
            <a:r>
              <a:rPr lang="ru-RU" dirty="0"/>
              <a:t>података и учешће у праћењу стања и трендова на локалном тржишту рада; </a:t>
            </a:r>
          </a:p>
          <a:p>
            <a:pPr algn="just">
              <a:buFont typeface="Wingdings" panose="05000000000000000000" pitchFamily="2" charset="2"/>
              <a:buChar char="§"/>
            </a:pPr>
            <a:r>
              <a:rPr lang="ru-RU" dirty="0" smtClean="0"/>
              <a:t>анализа </a:t>
            </a:r>
            <a:r>
              <a:rPr lang="ru-RU" dirty="0"/>
              <a:t>података о регистрованој незапослености и идентификација категорија теже запошљивих лица у локалном контексту; </a:t>
            </a:r>
          </a:p>
          <a:p>
            <a:pPr algn="just">
              <a:buFont typeface="Wingdings" panose="05000000000000000000" pitchFamily="2" charset="2"/>
              <a:buChar char="§"/>
            </a:pPr>
            <a:r>
              <a:rPr lang="ru-RU" dirty="0" smtClean="0"/>
              <a:t>утврђивање </a:t>
            </a:r>
            <a:r>
              <a:rPr lang="ru-RU" dirty="0"/>
              <a:t>потреба послодаваца, </a:t>
            </a:r>
            <a:r>
              <a:rPr lang="ru-RU" dirty="0" smtClean="0"/>
              <a:t>селекција; </a:t>
            </a:r>
            <a:endParaRPr lang="ru-RU" dirty="0"/>
          </a:p>
          <a:p>
            <a:pPr algn="just">
              <a:buFont typeface="Wingdings" panose="05000000000000000000" pitchFamily="2" charset="2"/>
              <a:buChar char="§"/>
            </a:pPr>
            <a:r>
              <a:rPr lang="ru-RU" dirty="0" smtClean="0"/>
              <a:t>спровођење </a:t>
            </a:r>
            <a:r>
              <a:rPr lang="ru-RU" dirty="0"/>
              <a:t>мера активне политике запошљавања; </a:t>
            </a:r>
          </a:p>
          <a:p>
            <a:pPr algn="just">
              <a:buFont typeface="Wingdings" panose="05000000000000000000" pitchFamily="2" charset="2"/>
              <a:buChar char="§"/>
            </a:pPr>
            <a:r>
              <a:rPr lang="ru-RU" dirty="0" smtClean="0"/>
              <a:t>праћење </a:t>
            </a:r>
            <a:r>
              <a:rPr lang="ru-RU" dirty="0"/>
              <a:t>ефеката спроведених мера на запошљавање и запошљивост незапослених лица; </a:t>
            </a:r>
          </a:p>
          <a:p>
            <a:pPr algn="just">
              <a:buFont typeface="Wingdings" panose="05000000000000000000" pitchFamily="2" charset="2"/>
              <a:buChar char="§"/>
            </a:pPr>
            <a:r>
              <a:rPr lang="ru-RU" dirty="0" smtClean="0"/>
              <a:t>учешће </a:t>
            </a:r>
            <a:r>
              <a:rPr lang="ru-RU" dirty="0"/>
              <a:t>у припреми ЛАПЗ-а (стање на тржишту рада, </a:t>
            </a:r>
            <a:r>
              <a:rPr lang="ru-RU" dirty="0" smtClean="0"/>
              <a:t>карактеристике </a:t>
            </a:r>
            <a:r>
              <a:rPr lang="ru-RU" dirty="0"/>
              <a:t>незапослености, запошљавање лица са евиденције НСЗ-а, ефекти мера, предлагање мера АПЗ-а и циљних група за ЛАПЗ); </a:t>
            </a:r>
          </a:p>
          <a:p>
            <a:pPr algn="just">
              <a:buFont typeface="Wingdings" panose="05000000000000000000" pitchFamily="2" charset="2"/>
              <a:buChar char="§"/>
            </a:pPr>
            <a:r>
              <a:rPr lang="ru-RU" dirty="0" smtClean="0"/>
              <a:t>учешће </a:t>
            </a:r>
            <a:r>
              <a:rPr lang="ru-RU" dirty="0"/>
              <a:t>у и праћење реализације ЛАПЗ-а, укључујући и извештавање; и др. 	</a:t>
            </a:r>
          </a:p>
          <a:p>
            <a:pPr algn="just"/>
            <a:endParaRPr lang="en-US" dirty="0"/>
          </a:p>
        </p:txBody>
      </p:sp>
      <p:pic>
        <p:nvPicPr>
          <p:cNvPr id="4" name="Graphic 3" descr="Chat">
            <a:extLst>
              <a:ext uri="{FF2B5EF4-FFF2-40B4-BE49-F238E27FC236}">
                <a16:creationId xmlns:a16="http://schemas.microsoft.com/office/drawing/2014/main" id="{AEE98CC8-0F49-4433-9FD0-35E20C04B5DC}"/>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6939742" y="1190409"/>
            <a:ext cx="525088" cy="525088"/>
          </a:xfrm>
          <a:prstGeom prst="rect">
            <a:avLst/>
          </a:prstGeom>
        </p:spPr>
      </p:pic>
    </p:spTree>
    <p:extLst>
      <p:ext uri="{BB962C8B-B14F-4D97-AF65-F5344CB8AC3E}">
        <p14:creationId xmlns:p14="http://schemas.microsoft.com/office/powerpoint/2010/main" val="502846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764" y="581891"/>
            <a:ext cx="10813473" cy="6101542"/>
          </a:xfrm>
        </p:spPr>
        <p:txBody>
          <a:bodyPr>
            <a:normAutofit fontScale="70000" lnSpcReduction="20000"/>
          </a:bodyPr>
          <a:lstStyle/>
          <a:p>
            <a:pPr marL="0" indent="0">
              <a:buNone/>
            </a:pPr>
            <a:endParaRPr lang="en-US" b="1" i="1" dirty="0" smtClean="0">
              <a:solidFill>
                <a:srgbClr val="000000"/>
              </a:solidFill>
              <a:latin typeface="Open Sans"/>
            </a:endParaRPr>
          </a:p>
          <a:p>
            <a:pPr marL="0" indent="0">
              <a:buNone/>
            </a:pPr>
            <a:r>
              <a:rPr lang="ru-RU" b="1" i="1" dirty="0" err="1" smtClean="0">
                <a:solidFill>
                  <a:schemeClr val="accent2">
                    <a:lumMod val="75000"/>
                  </a:schemeClr>
                </a:solidFill>
                <a:latin typeface="Open Sans"/>
              </a:rPr>
              <a:t>Послодавци</a:t>
            </a:r>
            <a:r>
              <a:rPr lang="ru-RU" i="1" dirty="0" smtClean="0">
                <a:solidFill>
                  <a:schemeClr val="accent2">
                    <a:lumMod val="75000"/>
                  </a:schemeClr>
                </a:solidFill>
                <a:latin typeface="Open Sans"/>
              </a:rPr>
              <a:t> </a:t>
            </a:r>
            <a:r>
              <a:rPr lang="ru-RU" dirty="0">
                <a:solidFill>
                  <a:srgbClr val="000000"/>
                </a:solidFill>
                <a:latin typeface="Open Sans"/>
              </a:rPr>
              <a:t>	</a:t>
            </a:r>
            <a:endParaRPr lang="sr-Latn-RS" dirty="0" smtClean="0">
              <a:solidFill>
                <a:srgbClr val="000000"/>
              </a:solidFill>
              <a:latin typeface="Open Sans"/>
            </a:endParaRPr>
          </a:p>
          <a:p>
            <a:pPr algn="just">
              <a:buFont typeface="Wingdings" panose="05000000000000000000" pitchFamily="2" charset="2"/>
              <a:buChar char="§"/>
            </a:pPr>
            <a:r>
              <a:rPr lang="ru-RU" dirty="0" smtClean="0">
                <a:solidFill>
                  <a:srgbClr val="000000"/>
                </a:solidFill>
                <a:latin typeface="Open Sans Light"/>
              </a:rPr>
              <a:t>учешће </a:t>
            </a:r>
            <a:r>
              <a:rPr lang="ru-RU" dirty="0">
                <a:solidFill>
                  <a:srgbClr val="000000"/>
                </a:solidFill>
                <a:latin typeface="Open Sans Light"/>
              </a:rPr>
              <a:t>у развоју квалитетног и делотворног социјалног дијалога; </a:t>
            </a:r>
          </a:p>
          <a:p>
            <a:pPr algn="just">
              <a:buFont typeface="Wingdings" panose="05000000000000000000" pitchFamily="2" charset="2"/>
              <a:buChar char="§"/>
            </a:pPr>
            <a:r>
              <a:rPr lang="sr-Cyrl-RS" dirty="0" smtClean="0">
                <a:solidFill>
                  <a:srgbClr val="000000"/>
                </a:solidFill>
                <a:latin typeface="Open Sans Light"/>
              </a:rPr>
              <a:t>креирање </a:t>
            </a:r>
            <a:r>
              <a:rPr lang="sr-Cyrl-RS" dirty="0">
                <a:solidFill>
                  <a:srgbClr val="000000"/>
                </a:solidFill>
                <a:latin typeface="Open Sans Light"/>
              </a:rPr>
              <a:t>нових радних места; </a:t>
            </a:r>
          </a:p>
          <a:p>
            <a:pPr algn="just">
              <a:buFont typeface="Wingdings" panose="05000000000000000000" pitchFamily="2" charset="2"/>
              <a:buChar char="§"/>
            </a:pPr>
            <a:r>
              <a:rPr lang="ru-RU" dirty="0" smtClean="0">
                <a:solidFill>
                  <a:srgbClr val="000000"/>
                </a:solidFill>
                <a:latin typeface="Open Sans Light"/>
              </a:rPr>
              <a:t>запошљавање </a:t>
            </a:r>
            <a:r>
              <a:rPr lang="ru-RU" dirty="0">
                <a:solidFill>
                  <a:srgbClr val="000000"/>
                </a:solidFill>
                <a:latin typeface="Open Sans Light"/>
              </a:rPr>
              <a:t>категорија теже запошљивих лица; </a:t>
            </a:r>
          </a:p>
          <a:p>
            <a:pPr algn="just">
              <a:buFont typeface="Wingdings" panose="05000000000000000000" pitchFamily="2" charset="2"/>
              <a:buChar char="§"/>
            </a:pPr>
            <a:r>
              <a:rPr lang="ru-RU" dirty="0" smtClean="0">
                <a:solidFill>
                  <a:srgbClr val="000000"/>
                </a:solidFill>
                <a:latin typeface="Open Sans Light"/>
              </a:rPr>
              <a:t>обезбеђивање </a:t>
            </a:r>
            <a:r>
              <a:rPr lang="ru-RU" dirty="0">
                <a:solidFill>
                  <a:srgbClr val="000000"/>
                </a:solidFill>
                <a:latin typeface="Open Sans Light"/>
              </a:rPr>
              <a:t>могућности за спровођење програма стицања првог радног искуства, стручног оспособљавања и усавршавања; </a:t>
            </a:r>
          </a:p>
          <a:p>
            <a:pPr algn="just">
              <a:buFont typeface="Wingdings" panose="05000000000000000000" pitchFamily="2" charset="2"/>
              <a:buChar char="§"/>
            </a:pPr>
            <a:r>
              <a:rPr lang="ru-RU" dirty="0" smtClean="0">
                <a:solidFill>
                  <a:srgbClr val="000000"/>
                </a:solidFill>
                <a:latin typeface="Open Sans Light"/>
              </a:rPr>
              <a:t>пружање </a:t>
            </a:r>
            <a:r>
              <a:rPr lang="ru-RU" dirty="0">
                <a:solidFill>
                  <a:srgbClr val="000000"/>
                </a:solidFill>
                <a:latin typeface="Open Sans Light"/>
              </a:rPr>
              <a:t>информација о будућим потребама у погледу знања, вештина и способности (подаци о потражњи); </a:t>
            </a:r>
          </a:p>
          <a:p>
            <a:pPr algn="just">
              <a:buFont typeface="Wingdings" panose="05000000000000000000" pitchFamily="2" charset="2"/>
              <a:buChar char="§"/>
            </a:pPr>
            <a:r>
              <a:rPr lang="ru-RU" dirty="0" smtClean="0">
                <a:solidFill>
                  <a:srgbClr val="000000"/>
                </a:solidFill>
                <a:latin typeface="Open Sans Light"/>
              </a:rPr>
              <a:t>корисници </a:t>
            </a:r>
            <a:r>
              <a:rPr lang="ru-RU" dirty="0">
                <a:solidFill>
                  <a:srgbClr val="000000"/>
                </a:solidFill>
                <a:latin typeface="Open Sans Light"/>
              </a:rPr>
              <a:t>услуга посредовања, мера активне политике запошљавања, и других видова подршке у пословању; и др</a:t>
            </a:r>
            <a:r>
              <a:rPr lang="ru-RU" dirty="0" smtClean="0">
                <a:solidFill>
                  <a:srgbClr val="000000"/>
                </a:solidFill>
                <a:latin typeface="Open Sans Light"/>
              </a:rPr>
              <a:t>.</a:t>
            </a:r>
            <a:endParaRPr lang="en-US" dirty="0" smtClean="0">
              <a:solidFill>
                <a:srgbClr val="000000"/>
              </a:solidFill>
              <a:latin typeface="Open Sans Light"/>
            </a:endParaRPr>
          </a:p>
          <a:p>
            <a:pPr marL="0" indent="0">
              <a:buNone/>
            </a:pPr>
            <a:r>
              <a:rPr lang="ru-RU" sz="2900" b="1" i="1" dirty="0" err="1">
                <a:solidFill>
                  <a:schemeClr val="accent2">
                    <a:lumMod val="75000"/>
                  </a:schemeClr>
                </a:solidFill>
                <a:latin typeface="Open Sans"/>
              </a:rPr>
              <a:t>Синдикати</a:t>
            </a:r>
            <a:r>
              <a:rPr lang="ru-RU" sz="2900" b="1" i="1" dirty="0">
                <a:solidFill>
                  <a:schemeClr val="accent2">
                    <a:lumMod val="75000"/>
                  </a:schemeClr>
                </a:solidFill>
                <a:latin typeface="Open Sans"/>
              </a:rPr>
              <a:t> </a:t>
            </a:r>
            <a:r>
              <a:rPr lang="ru-RU" b="1" dirty="0"/>
              <a:t>	</a:t>
            </a:r>
            <a:endParaRPr lang="sr-Latn-RS" b="1" dirty="0"/>
          </a:p>
          <a:p>
            <a:pPr algn="just">
              <a:buFont typeface="Wingdings" panose="05000000000000000000" pitchFamily="2" charset="2"/>
              <a:buChar char="§"/>
            </a:pPr>
            <a:r>
              <a:rPr lang="ru-RU" dirty="0" err="1"/>
              <a:t>учешће</a:t>
            </a:r>
            <a:r>
              <a:rPr lang="ru-RU" dirty="0"/>
              <a:t> у </a:t>
            </a:r>
            <a:r>
              <a:rPr lang="ru-RU" dirty="0" err="1"/>
              <a:t>развоју</a:t>
            </a:r>
            <a:r>
              <a:rPr lang="ru-RU" dirty="0"/>
              <a:t> </a:t>
            </a:r>
            <a:r>
              <a:rPr lang="ru-RU" dirty="0" err="1"/>
              <a:t>квалитетног</a:t>
            </a:r>
            <a:r>
              <a:rPr lang="ru-RU" dirty="0"/>
              <a:t> и </a:t>
            </a:r>
            <a:r>
              <a:rPr lang="ru-RU" dirty="0" err="1"/>
              <a:t>делотворног</a:t>
            </a:r>
            <a:r>
              <a:rPr lang="ru-RU" dirty="0"/>
              <a:t> </a:t>
            </a:r>
            <a:r>
              <a:rPr lang="ru-RU" dirty="0" err="1"/>
              <a:t>социјалног</a:t>
            </a:r>
            <a:r>
              <a:rPr lang="ru-RU" dirty="0"/>
              <a:t> </a:t>
            </a:r>
            <a:r>
              <a:rPr lang="ru-RU" dirty="0" err="1"/>
              <a:t>дијалога</a:t>
            </a:r>
            <a:r>
              <a:rPr lang="ru-RU" dirty="0"/>
              <a:t>; </a:t>
            </a:r>
          </a:p>
          <a:p>
            <a:pPr algn="just">
              <a:buFont typeface="Wingdings" panose="05000000000000000000" pitchFamily="2" charset="2"/>
              <a:buChar char="§"/>
            </a:pPr>
            <a:r>
              <a:rPr lang="ru-RU" dirty="0" err="1"/>
              <a:t>развој</a:t>
            </a:r>
            <a:r>
              <a:rPr lang="ru-RU" dirty="0"/>
              <a:t> </a:t>
            </a:r>
            <a:r>
              <a:rPr lang="ru-RU" dirty="0" err="1"/>
              <a:t>синдикалне</a:t>
            </a:r>
            <a:r>
              <a:rPr lang="ru-RU" dirty="0"/>
              <a:t> свести и важности </a:t>
            </a:r>
            <a:r>
              <a:rPr lang="ru-RU" dirty="0" err="1"/>
              <a:t>обезбеђивања</a:t>
            </a:r>
            <a:r>
              <a:rPr lang="ru-RU" dirty="0"/>
              <a:t> </a:t>
            </a:r>
            <a:r>
              <a:rPr lang="ru-RU" dirty="0" err="1"/>
              <a:t>достојанствених</a:t>
            </a:r>
            <a:r>
              <a:rPr lang="ru-RU" dirty="0"/>
              <a:t> </a:t>
            </a:r>
            <a:r>
              <a:rPr lang="ru-RU" dirty="0" err="1"/>
              <a:t>услова</a:t>
            </a:r>
            <a:r>
              <a:rPr lang="ru-RU" dirty="0"/>
              <a:t> рада и </a:t>
            </a:r>
            <a:r>
              <a:rPr lang="ru-RU" dirty="0" err="1"/>
              <a:t>очувања</a:t>
            </a:r>
            <a:r>
              <a:rPr lang="ru-RU" dirty="0"/>
              <a:t> </a:t>
            </a:r>
            <a:r>
              <a:rPr lang="ru-RU" dirty="0" err="1"/>
              <a:t>радних</a:t>
            </a:r>
            <a:r>
              <a:rPr lang="ru-RU" dirty="0"/>
              <a:t> места; </a:t>
            </a:r>
          </a:p>
          <a:p>
            <a:pPr algn="just">
              <a:buFont typeface="Wingdings" panose="05000000000000000000" pitchFamily="2" charset="2"/>
              <a:buChar char="§"/>
            </a:pPr>
            <a:r>
              <a:rPr lang="sr-Cyrl-RS" dirty="0"/>
              <a:t>заштита права радника; </a:t>
            </a:r>
          </a:p>
          <a:p>
            <a:pPr algn="just">
              <a:buFont typeface="Wingdings" panose="05000000000000000000" pitchFamily="2" charset="2"/>
              <a:buChar char="§"/>
            </a:pPr>
            <a:r>
              <a:rPr lang="ru-RU" dirty="0"/>
              <a:t>конструктивна </a:t>
            </a:r>
            <a:r>
              <a:rPr lang="ru-RU" dirty="0" err="1"/>
              <a:t>подршка</a:t>
            </a:r>
            <a:r>
              <a:rPr lang="ru-RU" dirty="0"/>
              <a:t> </a:t>
            </a:r>
            <a:r>
              <a:rPr lang="ru-RU" dirty="0" err="1"/>
              <a:t>процесима</a:t>
            </a:r>
            <a:r>
              <a:rPr lang="ru-RU" dirty="0"/>
              <a:t> </a:t>
            </a:r>
            <a:r>
              <a:rPr lang="ru-RU" dirty="0" err="1"/>
              <a:t>приватизације</a:t>
            </a:r>
            <a:r>
              <a:rPr lang="ru-RU" dirty="0"/>
              <a:t> у </a:t>
            </a:r>
            <a:r>
              <a:rPr lang="ru-RU" dirty="0" err="1"/>
              <a:t>погледу</a:t>
            </a:r>
            <a:r>
              <a:rPr lang="ru-RU" dirty="0"/>
              <a:t> </a:t>
            </a:r>
            <a:r>
              <a:rPr lang="ru-RU" dirty="0" err="1"/>
              <a:t>спровођења</a:t>
            </a:r>
            <a:r>
              <a:rPr lang="ru-RU" dirty="0"/>
              <a:t> </a:t>
            </a:r>
            <a:r>
              <a:rPr lang="ru-RU" dirty="0" err="1"/>
              <a:t>превентивних</a:t>
            </a:r>
            <a:r>
              <a:rPr lang="ru-RU" dirty="0"/>
              <a:t> мера, </a:t>
            </a:r>
            <a:r>
              <a:rPr lang="ru-RU" dirty="0" err="1"/>
              <a:t>кроз</a:t>
            </a:r>
            <a:r>
              <a:rPr lang="ru-RU" dirty="0"/>
              <a:t> </a:t>
            </a:r>
            <a:r>
              <a:rPr lang="ru-RU" dirty="0" err="1"/>
              <a:t>информисање</a:t>
            </a:r>
            <a:r>
              <a:rPr lang="ru-RU" dirty="0"/>
              <a:t> и рад </a:t>
            </a:r>
            <a:r>
              <a:rPr lang="ru-RU" dirty="0" err="1"/>
              <a:t>са</a:t>
            </a:r>
            <a:r>
              <a:rPr lang="ru-RU" dirty="0"/>
              <a:t> </a:t>
            </a:r>
            <a:r>
              <a:rPr lang="ru-RU" dirty="0" err="1"/>
              <a:t>потенцијалним</a:t>
            </a:r>
            <a:r>
              <a:rPr lang="ru-RU" dirty="0"/>
              <a:t> </a:t>
            </a:r>
            <a:r>
              <a:rPr lang="ru-RU" dirty="0" err="1"/>
              <a:t>вишковима</a:t>
            </a:r>
            <a:r>
              <a:rPr lang="ru-RU" dirty="0"/>
              <a:t> </a:t>
            </a:r>
            <a:r>
              <a:rPr lang="ru-RU" dirty="0" err="1"/>
              <a:t>међу</a:t>
            </a:r>
            <a:r>
              <a:rPr lang="ru-RU" dirty="0"/>
              <a:t> </a:t>
            </a:r>
            <a:r>
              <a:rPr lang="ru-RU" dirty="0" err="1"/>
              <a:t>запосленима</a:t>
            </a:r>
            <a:r>
              <a:rPr lang="ru-RU" dirty="0"/>
              <a:t>; </a:t>
            </a:r>
          </a:p>
          <a:p>
            <a:pPr algn="just">
              <a:buFont typeface="Wingdings" panose="05000000000000000000" pitchFamily="2" charset="2"/>
              <a:buChar char="§"/>
            </a:pPr>
            <a:r>
              <a:rPr lang="ru-RU" dirty="0" err="1"/>
              <a:t>учешће</a:t>
            </a:r>
            <a:r>
              <a:rPr lang="ru-RU" dirty="0"/>
              <a:t> у </a:t>
            </a:r>
            <a:r>
              <a:rPr lang="ru-RU" dirty="0" err="1"/>
              <a:t>креирању</a:t>
            </a:r>
            <a:r>
              <a:rPr lang="ru-RU" dirty="0"/>
              <a:t> или </a:t>
            </a:r>
            <a:r>
              <a:rPr lang="ru-RU" dirty="0" err="1"/>
              <a:t>предлагању</a:t>
            </a:r>
            <a:r>
              <a:rPr lang="ru-RU" dirty="0"/>
              <a:t> </a:t>
            </a:r>
            <a:r>
              <a:rPr lang="ru-RU" dirty="0" err="1"/>
              <a:t>активне</a:t>
            </a:r>
            <a:r>
              <a:rPr lang="ru-RU" dirty="0"/>
              <a:t> политике </a:t>
            </a:r>
            <a:r>
              <a:rPr lang="ru-RU" dirty="0" err="1"/>
              <a:t>запошљавања</a:t>
            </a:r>
            <a:r>
              <a:rPr lang="ru-RU" dirty="0"/>
              <a:t>, у складу </a:t>
            </a:r>
            <a:r>
              <a:rPr lang="ru-RU" dirty="0" err="1"/>
              <a:t>са</a:t>
            </a:r>
            <a:r>
              <a:rPr lang="ru-RU" dirty="0"/>
              <a:t> </a:t>
            </a:r>
            <a:r>
              <a:rPr lang="ru-RU" dirty="0" err="1"/>
              <a:t>локалним</a:t>
            </a:r>
            <a:r>
              <a:rPr lang="ru-RU" dirty="0"/>
              <a:t> </a:t>
            </a:r>
            <a:r>
              <a:rPr lang="ru-RU" dirty="0" err="1"/>
              <a:t>потребама</a:t>
            </a:r>
            <a:r>
              <a:rPr lang="ru-RU" dirty="0"/>
              <a:t>; и др.</a:t>
            </a:r>
            <a:r>
              <a:rPr lang="ru-RU" dirty="0" smtClean="0">
                <a:solidFill>
                  <a:srgbClr val="000000"/>
                </a:solidFill>
                <a:latin typeface="Open Sans Light"/>
              </a:rPr>
              <a:t> </a:t>
            </a:r>
            <a:r>
              <a:rPr lang="ru-RU" dirty="0">
                <a:solidFill>
                  <a:srgbClr val="000000"/>
                </a:solidFill>
                <a:latin typeface="Open Sans Light"/>
              </a:rPr>
              <a:t>	</a:t>
            </a:r>
          </a:p>
          <a:p>
            <a:endParaRPr lang="en-US" dirty="0"/>
          </a:p>
        </p:txBody>
      </p:sp>
      <p:pic>
        <p:nvPicPr>
          <p:cNvPr id="4" name="Graphic 3" descr="Chat">
            <a:extLst>
              <a:ext uri="{FF2B5EF4-FFF2-40B4-BE49-F238E27FC236}">
                <a16:creationId xmlns:a16="http://schemas.microsoft.com/office/drawing/2014/main" id="{AEE98CC8-0F49-4433-9FD0-35E20C04B5DC}"/>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2234738" y="758147"/>
            <a:ext cx="525088" cy="525088"/>
          </a:xfrm>
          <a:prstGeom prst="rect">
            <a:avLst/>
          </a:prstGeom>
        </p:spPr>
      </p:pic>
      <p:pic>
        <p:nvPicPr>
          <p:cNvPr id="5" name="Graphic 3" descr="Chat">
            <a:extLst>
              <a:ext uri="{FF2B5EF4-FFF2-40B4-BE49-F238E27FC236}">
                <a16:creationId xmlns:a16="http://schemas.microsoft.com/office/drawing/2014/main" id="{AEE98CC8-0F49-4433-9FD0-35E20C04B5DC}"/>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2234738" y="3808918"/>
            <a:ext cx="525088" cy="525088"/>
          </a:xfrm>
          <a:prstGeom prst="rect">
            <a:avLst/>
          </a:prstGeom>
        </p:spPr>
      </p:pic>
    </p:spTree>
    <p:extLst>
      <p:ext uri="{BB962C8B-B14F-4D97-AF65-F5344CB8AC3E}">
        <p14:creationId xmlns:p14="http://schemas.microsoft.com/office/powerpoint/2010/main" val="3095241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0327" y="906088"/>
            <a:ext cx="10597342" cy="5370628"/>
          </a:xfrm>
        </p:spPr>
        <p:txBody>
          <a:bodyPr>
            <a:normAutofit/>
          </a:bodyPr>
          <a:lstStyle/>
          <a:p>
            <a:pPr marL="0" indent="0">
              <a:buNone/>
            </a:pPr>
            <a:r>
              <a:rPr lang="ru-RU" b="1" i="1" dirty="0" err="1">
                <a:solidFill>
                  <a:schemeClr val="accent2">
                    <a:lumMod val="75000"/>
                  </a:schemeClr>
                </a:solidFill>
              </a:rPr>
              <a:t>Привредна</a:t>
            </a:r>
            <a:r>
              <a:rPr lang="ru-RU" b="1" i="1" dirty="0">
                <a:solidFill>
                  <a:schemeClr val="accent2">
                    <a:lumMod val="75000"/>
                  </a:schemeClr>
                </a:solidFill>
              </a:rPr>
              <a:t> </a:t>
            </a:r>
            <a:r>
              <a:rPr lang="ru-RU" b="1" i="1" dirty="0" err="1">
                <a:solidFill>
                  <a:schemeClr val="accent2">
                    <a:lumMod val="75000"/>
                  </a:schemeClr>
                </a:solidFill>
              </a:rPr>
              <a:t>комора</a:t>
            </a:r>
            <a:r>
              <a:rPr lang="ru-RU" b="1" i="1" dirty="0">
                <a:solidFill>
                  <a:schemeClr val="accent2">
                    <a:lumMod val="75000"/>
                  </a:schemeClr>
                </a:solidFill>
              </a:rPr>
              <a:t>, </a:t>
            </a:r>
            <a:r>
              <a:rPr lang="ru-RU" b="1" i="1" dirty="0" err="1">
                <a:solidFill>
                  <a:schemeClr val="accent2">
                    <a:lumMod val="75000"/>
                  </a:schemeClr>
                </a:solidFill>
              </a:rPr>
              <a:t>агенције</a:t>
            </a:r>
            <a:r>
              <a:rPr lang="ru-RU" b="1" i="1" dirty="0">
                <a:solidFill>
                  <a:schemeClr val="accent2">
                    <a:lumMod val="75000"/>
                  </a:schemeClr>
                </a:solidFill>
              </a:rPr>
              <a:t> за </a:t>
            </a:r>
            <a:r>
              <a:rPr lang="ru-RU" b="1" i="1" dirty="0" err="1">
                <a:solidFill>
                  <a:schemeClr val="accent2">
                    <a:lumMod val="75000"/>
                  </a:schemeClr>
                </a:solidFill>
              </a:rPr>
              <a:t>развој</a:t>
            </a:r>
            <a:r>
              <a:rPr lang="ru-RU" b="1" i="1" dirty="0">
                <a:solidFill>
                  <a:schemeClr val="accent2">
                    <a:lumMod val="75000"/>
                  </a:schemeClr>
                </a:solidFill>
              </a:rPr>
              <a:t> МСП, </a:t>
            </a:r>
            <a:r>
              <a:rPr lang="ru-RU" b="1" i="1" dirty="0" err="1">
                <a:solidFill>
                  <a:schemeClr val="accent2">
                    <a:lumMod val="75000"/>
                  </a:schemeClr>
                </a:solidFill>
              </a:rPr>
              <a:t>агенције</a:t>
            </a:r>
            <a:r>
              <a:rPr lang="ru-RU" b="1" i="1" dirty="0">
                <a:solidFill>
                  <a:schemeClr val="accent2">
                    <a:lumMod val="75000"/>
                  </a:schemeClr>
                </a:solidFill>
              </a:rPr>
              <a:t> за </a:t>
            </a:r>
            <a:r>
              <a:rPr lang="ru-RU" b="1" i="1" dirty="0" err="1">
                <a:solidFill>
                  <a:schemeClr val="accent2">
                    <a:lumMod val="75000"/>
                  </a:schemeClr>
                </a:solidFill>
              </a:rPr>
              <a:t>регионални</a:t>
            </a:r>
            <a:r>
              <a:rPr lang="ru-RU" b="1" i="1" dirty="0">
                <a:solidFill>
                  <a:schemeClr val="accent2">
                    <a:lumMod val="75000"/>
                  </a:schemeClr>
                </a:solidFill>
              </a:rPr>
              <a:t> </a:t>
            </a:r>
            <a:r>
              <a:rPr lang="ru-RU" b="1" i="1" dirty="0" err="1">
                <a:solidFill>
                  <a:schemeClr val="accent2">
                    <a:lumMod val="75000"/>
                  </a:schemeClr>
                </a:solidFill>
              </a:rPr>
              <a:t>развој</a:t>
            </a:r>
            <a:r>
              <a:rPr lang="ru-RU" b="1" i="1" dirty="0">
                <a:solidFill>
                  <a:schemeClr val="accent2">
                    <a:lumMod val="75000"/>
                  </a:schemeClr>
                </a:solidFill>
              </a:rPr>
              <a:t> </a:t>
            </a:r>
            <a:r>
              <a:rPr lang="ru-RU" dirty="0"/>
              <a:t>	</a:t>
            </a:r>
            <a:endParaRPr lang="sr-Latn-RS" dirty="0" smtClean="0"/>
          </a:p>
          <a:p>
            <a:pPr algn="just">
              <a:buFont typeface="Wingdings" panose="05000000000000000000" pitchFamily="2" charset="2"/>
              <a:buChar char="§"/>
            </a:pPr>
            <a:r>
              <a:rPr lang="ru-RU" dirty="0" smtClean="0"/>
              <a:t>пружање </a:t>
            </a:r>
            <a:r>
              <a:rPr lang="ru-RU" dirty="0"/>
              <a:t>информација о очекиваним инвестицијама и локалним/регионалним развојним трендовима; </a:t>
            </a:r>
          </a:p>
          <a:p>
            <a:pPr algn="just">
              <a:buFont typeface="Wingdings" panose="05000000000000000000" pitchFamily="2" charset="2"/>
              <a:buChar char="§"/>
            </a:pPr>
            <a:r>
              <a:rPr lang="ru-RU" dirty="0" smtClean="0"/>
              <a:t>пружање </a:t>
            </a:r>
            <a:r>
              <a:rPr lang="ru-RU" dirty="0"/>
              <a:t>информација о секторима у којима постоји потенцијал за отварање нових радних места и потражњу за кадровима; </a:t>
            </a:r>
          </a:p>
          <a:p>
            <a:pPr algn="just">
              <a:buFont typeface="Wingdings" panose="05000000000000000000" pitchFamily="2" charset="2"/>
              <a:buChar char="§"/>
            </a:pPr>
            <a:r>
              <a:rPr lang="ru-RU" dirty="0" smtClean="0"/>
              <a:t>пружање </a:t>
            </a:r>
            <a:r>
              <a:rPr lang="ru-RU" dirty="0"/>
              <a:t>консултантских услуга привредним субјектима (постојећим и у развоју); </a:t>
            </a:r>
          </a:p>
          <a:p>
            <a:pPr algn="just">
              <a:buFont typeface="Wingdings" panose="05000000000000000000" pitchFamily="2" charset="2"/>
              <a:buChar char="§"/>
            </a:pPr>
            <a:r>
              <a:rPr lang="ru-RU" dirty="0" smtClean="0"/>
              <a:t>спона </a:t>
            </a:r>
            <a:r>
              <a:rPr lang="ru-RU" dirty="0"/>
              <a:t>између институција образовања и послодаваца у развоју нових профила (превасходно у средњем стручном образовању) и др. 	</a:t>
            </a:r>
          </a:p>
          <a:p>
            <a:endParaRPr lang="en-US" dirty="0"/>
          </a:p>
        </p:txBody>
      </p:sp>
      <p:pic>
        <p:nvPicPr>
          <p:cNvPr id="4" name="Graphic 3" descr="Chat">
            <a:extLst>
              <a:ext uri="{FF2B5EF4-FFF2-40B4-BE49-F238E27FC236}">
                <a16:creationId xmlns:a16="http://schemas.microsoft.com/office/drawing/2014/main" id="{AEE98CC8-0F49-4433-9FD0-35E20C04B5DC}"/>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3656214" y="1330037"/>
            <a:ext cx="525088" cy="525088"/>
          </a:xfrm>
          <a:prstGeom prst="rect">
            <a:avLst/>
          </a:prstGeom>
        </p:spPr>
      </p:pic>
    </p:spTree>
    <p:extLst>
      <p:ext uri="{BB962C8B-B14F-4D97-AF65-F5344CB8AC3E}">
        <p14:creationId xmlns:p14="http://schemas.microsoft.com/office/powerpoint/2010/main" val="873478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ru-RU" b="1" i="1" dirty="0" err="1">
                <a:solidFill>
                  <a:schemeClr val="accent2">
                    <a:lumMod val="75000"/>
                  </a:schemeClr>
                </a:solidFill>
              </a:rPr>
              <a:t>Образовне</a:t>
            </a:r>
            <a:r>
              <a:rPr lang="ru-RU" b="1" i="1" dirty="0">
                <a:solidFill>
                  <a:schemeClr val="accent2">
                    <a:lumMod val="75000"/>
                  </a:schemeClr>
                </a:solidFill>
              </a:rPr>
              <a:t> </a:t>
            </a:r>
            <a:r>
              <a:rPr lang="ru-RU" b="1" i="1" dirty="0" err="1">
                <a:solidFill>
                  <a:schemeClr val="accent2">
                    <a:lumMod val="75000"/>
                  </a:schemeClr>
                </a:solidFill>
              </a:rPr>
              <a:t>институције</a:t>
            </a:r>
            <a:r>
              <a:rPr lang="ru-RU" b="1" i="1" dirty="0">
                <a:solidFill>
                  <a:schemeClr val="accent2">
                    <a:lumMod val="75000"/>
                  </a:schemeClr>
                </a:solidFill>
              </a:rPr>
              <a:t> </a:t>
            </a:r>
            <a:r>
              <a:rPr lang="ru-RU" dirty="0"/>
              <a:t>	</a:t>
            </a:r>
            <a:endParaRPr lang="sr-Latn-RS" dirty="0" smtClean="0"/>
          </a:p>
          <a:p>
            <a:pPr algn="just">
              <a:buFont typeface="Wingdings" panose="05000000000000000000" pitchFamily="2" charset="2"/>
              <a:buChar char="§"/>
            </a:pPr>
            <a:r>
              <a:rPr lang="ru-RU" dirty="0" smtClean="0"/>
              <a:t>повезивање </a:t>
            </a:r>
            <a:r>
              <a:rPr lang="ru-RU" dirty="0"/>
              <a:t>исхода образовања са потребама привреде; </a:t>
            </a:r>
          </a:p>
          <a:p>
            <a:pPr algn="just">
              <a:buFont typeface="Wingdings" panose="05000000000000000000" pitchFamily="2" charset="2"/>
              <a:buChar char="§"/>
            </a:pPr>
            <a:r>
              <a:rPr lang="ru-RU" dirty="0" smtClean="0"/>
              <a:t>обезбеђивање </a:t>
            </a:r>
            <a:r>
              <a:rPr lang="ru-RU" dirty="0"/>
              <a:t>података о ученицима завршних година који излазе на тржиште рада; </a:t>
            </a:r>
          </a:p>
          <a:p>
            <a:pPr algn="just">
              <a:buFont typeface="Wingdings" panose="05000000000000000000" pitchFamily="2" charset="2"/>
              <a:buChar char="§"/>
            </a:pPr>
            <a:r>
              <a:rPr lang="ru-RU" dirty="0" smtClean="0"/>
              <a:t>развијање </a:t>
            </a:r>
            <a:r>
              <a:rPr lang="ru-RU" dirty="0"/>
              <a:t>програма и стандарда наставних планова, програма и обука за образовне профиле потребне на тржишту рада, укључујући и образовање одраслих и др. 	</a:t>
            </a:r>
          </a:p>
          <a:p>
            <a:pPr algn="just">
              <a:buFont typeface="Wingdings" panose="05000000000000000000" pitchFamily="2" charset="2"/>
              <a:buChar char="§"/>
            </a:pPr>
            <a:endParaRPr lang="en-US" dirty="0"/>
          </a:p>
        </p:txBody>
      </p:sp>
      <p:pic>
        <p:nvPicPr>
          <p:cNvPr id="4" name="Graphic 3" descr="Chat">
            <a:extLst>
              <a:ext uri="{FF2B5EF4-FFF2-40B4-BE49-F238E27FC236}">
                <a16:creationId xmlns:a16="http://schemas.microsoft.com/office/drawing/2014/main" id="{AEE98CC8-0F49-4433-9FD0-35E20C04B5DC}"/>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4886499" y="1825625"/>
            <a:ext cx="525088" cy="525088"/>
          </a:xfrm>
          <a:prstGeom prst="rect">
            <a:avLst/>
          </a:prstGeom>
        </p:spPr>
      </p:pic>
    </p:spTree>
    <p:extLst>
      <p:ext uri="{BB962C8B-B14F-4D97-AF65-F5344CB8AC3E}">
        <p14:creationId xmlns:p14="http://schemas.microsoft.com/office/powerpoint/2010/main" val="2668504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9461" y="980902"/>
            <a:ext cx="10008523" cy="4616648"/>
          </a:xfrm>
          <a:prstGeom prst="rect">
            <a:avLst/>
          </a:prstGeom>
        </p:spPr>
        <p:txBody>
          <a:bodyPr wrap="square">
            <a:spAutoFit/>
          </a:bodyPr>
          <a:lstStyle/>
          <a:p>
            <a:r>
              <a:rPr lang="ru-RU" b="1" i="1" dirty="0">
                <a:solidFill>
                  <a:schemeClr val="accent2">
                    <a:lumMod val="75000"/>
                  </a:schemeClr>
                </a:solidFill>
                <a:latin typeface="Open Sans"/>
              </a:rPr>
              <a:t>Центри за социјални рад и лиценцирани пружаоци услуга из система социјалне заштите на локалном нивоу </a:t>
            </a:r>
            <a:endParaRPr lang="ru-RU" b="1" i="1" dirty="0" smtClean="0">
              <a:solidFill>
                <a:schemeClr val="accent2">
                  <a:lumMod val="75000"/>
                </a:schemeClr>
              </a:solidFill>
              <a:latin typeface="Open Sans"/>
            </a:endParaRPr>
          </a:p>
          <a:p>
            <a:r>
              <a:rPr lang="ru-RU" dirty="0">
                <a:solidFill>
                  <a:srgbClr val="000000"/>
                </a:solidFill>
                <a:latin typeface="Open Sans"/>
              </a:rPr>
              <a:t>	</a:t>
            </a:r>
            <a:endParaRPr lang="sr-Latn-RS" dirty="0" smtClean="0">
              <a:solidFill>
                <a:srgbClr val="000000"/>
              </a:solidFill>
              <a:latin typeface="Open Sans"/>
            </a:endParaRPr>
          </a:p>
          <a:p>
            <a:pPr marL="285750" indent="-285750" algn="just">
              <a:buFont typeface="Wingdings" panose="05000000000000000000" pitchFamily="2" charset="2"/>
              <a:buChar char="§"/>
            </a:pPr>
            <a:r>
              <a:rPr lang="ru-RU" sz="2000" dirty="0" smtClean="0">
                <a:solidFill>
                  <a:srgbClr val="000000"/>
                </a:solidFill>
                <a:latin typeface="Open Sans Light"/>
              </a:rPr>
              <a:t>идентификација </a:t>
            </a:r>
            <a:r>
              <a:rPr lang="ru-RU" sz="2000" dirty="0">
                <a:solidFill>
                  <a:srgbClr val="000000"/>
                </a:solidFill>
                <a:latin typeface="Open Sans Light"/>
              </a:rPr>
              <a:t>појединаца и породица у стању социјалне потребе и социјалног ризика; </a:t>
            </a:r>
          </a:p>
          <a:p>
            <a:pPr marL="285750" indent="-285750" algn="just">
              <a:buFont typeface="Wingdings" panose="05000000000000000000" pitchFamily="2" charset="2"/>
              <a:buChar char="§"/>
            </a:pPr>
            <a:r>
              <a:rPr lang="ru-RU" sz="2000" dirty="0" smtClean="0">
                <a:solidFill>
                  <a:srgbClr val="000000"/>
                </a:solidFill>
                <a:latin typeface="Open Sans Light"/>
              </a:rPr>
              <a:t>пружање </a:t>
            </a:r>
            <a:r>
              <a:rPr lang="ru-RU" sz="2000" dirty="0">
                <a:solidFill>
                  <a:srgbClr val="000000"/>
                </a:solidFill>
                <a:latin typeface="Open Sans Light"/>
              </a:rPr>
              <a:t>услуга и обезбеђивање могућности за остваривање права из система социјалне заштите; </a:t>
            </a:r>
          </a:p>
          <a:p>
            <a:pPr marL="285750" indent="-285750" algn="just">
              <a:buFont typeface="Wingdings" panose="05000000000000000000" pitchFamily="2" charset="2"/>
              <a:buChar char="§"/>
            </a:pPr>
            <a:r>
              <a:rPr lang="ru-RU" sz="2000" dirty="0" smtClean="0">
                <a:solidFill>
                  <a:srgbClr val="000000"/>
                </a:solidFill>
                <a:latin typeface="Open Sans Light"/>
              </a:rPr>
              <a:t>активација </a:t>
            </a:r>
            <a:r>
              <a:rPr lang="ru-RU" sz="2000" dirty="0">
                <a:solidFill>
                  <a:srgbClr val="000000"/>
                </a:solidFill>
                <a:latin typeface="Open Sans Light"/>
              </a:rPr>
              <a:t>радно способних корисника права, са посебним фокусом на кориснике новчане социјалне помоћи; </a:t>
            </a:r>
          </a:p>
          <a:p>
            <a:pPr marL="285750" indent="-285750" algn="just">
              <a:buFont typeface="Wingdings" panose="05000000000000000000" pitchFamily="2" charset="2"/>
              <a:buChar char="§"/>
            </a:pPr>
            <a:r>
              <a:rPr lang="ru-RU" sz="2000" dirty="0" smtClean="0">
                <a:solidFill>
                  <a:srgbClr val="000000"/>
                </a:solidFill>
                <a:latin typeface="Open Sans Light"/>
              </a:rPr>
              <a:t>сарадња </a:t>
            </a:r>
            <a:r>
              <a:rPr lang="ru-RU" sz="2000" dirty="0">
                <a:solidFill>
                  <a:srgbClr val="000000"/>
                </a:solidFill>
                <a:latin typeface="Open Sans Light"/>
              </a:rPr>
              <a:t>са НСЗ-ом у креирању мера подршке и интервенција од важности за благовремено и ефикасно укључивање корисника услуга на тржиште рада; </a:t>
            </a:r>
          </a:p>
          <a:p>
            <a:pPr marL="285750" indent="-285750" algn="just">
              <a:buFont typeface="Wingdings" panose="05000000000000000000" pitchFamily="2" charset="2"/>
              <a:buChar char="§"/>
            </a:pPr>
            <a:r>
              <a:rPr lang="ru-RU" sz="2000" dirty="0" smtClean="0">
                <a:solidFill>
                  <a:srgbClr val="000000"/>
                </a:solidFill>
                <a:latin typeface="Open Sans Light"/>
              </a:rPr>
              <a:t>обезбеђивање </a:t>
            </a:r>
            <a:r>
              <a:rPr lang="ru-RU" sz="2000" dirty="0">
                <a:solidFill>
                  <a:srgbClr val="000000"/>
                </a:solidFill>
                <a:latin typeface="Open Sans Light"/>
              </a:rPr>
              <a:t>података неопходних за добијање увида у карактеристике корисника и планирање мера активне политике запошљавања усмерених на унапређење запошљивости и запошљавање корисника права и услуга из система социјалне заштите и др. 	</a:t>
            </a:r>
          </a:p>
        </p:txBody>
      </p:sp>
      <p:pic>
        <p:nvPicPr>
          <p:cNvPr id="3" name="Graphic 3" descr="Chat">
            <a:extLst>
              <a:ext uri="{FF2B5EF4-FFF2-40B4-BE49-F238E27FC236}">
                <a16:creationId xmlns:a16="http://schemas.microsoft.com/office/drawing/2014/main" id="{AEE98CC8-0F49-4433-9FD0-35E20C04B5DC}"/>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4529051" y="1265224"/>
            <a:ext cx="525088" cy="525088"/>
          </a:xfrm>
          <a:prstGeom prst="rect">
            <a:avLst/>
          </a:prstGeom>
        </p:spPr>
      </p:pic>
    </p:spTree>
    <p:extLst>
      <p:ext uri="{BB962C8B-B14F-4D97-AF65-F5344CB8AC3E}">
        <p14:creationId xmlns:p14="http://schemas.microsoft.com/office/powerpoint/2010/main" val="7900209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7829"/>
            <a:ext cx="10515600" cy="5589134"/>
          </a:xfrm>
        </p:spPr>
        <p:txBody>
          <a:bodyPr/>
          <a:lstStyle/>
          <a:p>
            <a:pPr marL="0" indent="0" algn="ctr">
              <a:buNone/>
            </a:pPr>
            <a:endParaRPr lang="sr-Cyrl-RS" dirty="0" smtClean="0"/>
          </a:p>
          <a:p>
            <a:pPr marL="0" indent="0" algn="ctr">
              <a:buNone/>
            </a:pPr>
            <a:endParaRPr lang="sr-Cyrl-RS" dirty="0"/>
          </a:p>
          <a:p>
            <a:pPr marL="0" indent="0" algn="ctr">
              <a:buNone/>
            </a:pPr>
            <a:endParaRPr lang="sr-Cyrl-RS" dirty="0" smtClean="0"/>
          </a:p>
          <a:p>
            <a:pPr marL="0" indent="0" algn="ctr">
              <a:buNone/>
            </a:pPr>
            <a:endParaRPr lang="sr-Cyrl-RS" dirty="0"/>
          </a:p>
          <a:p>
            <a:pPr marL="0" indent="0" algn="ctr">
              <a:buNone/>
            </a:pPr>
            <a:r>
              <a:rPr lang="sr-Cyrl-RS" dirty="0" smtClean="0">
                <a:solidFill>
                  <a:schemeClr val="accent2">
                    <a:lumMod val="75000"/>
                  </a:schemeClr>
                </a:solidFill>
              </a:rPr>
              <a:t>Хвала на пажњи.</a:t>
            </a:r>
          </a:p>
          <a:p>
            <a:pPr marL="0" indent="0" algn="r">
              <a:buNone/>
            </a:pPr>
            <a:endParaRPr lang="sr-Cyrl-RS" dirty="0" smtClean="0"/>
          </a:p>
          <a:p>
            <a:pPr marL="0" indent="0" algn="r">
              <a:buNone/>
            </a:pPr>
            <a:endParaRPr lang="sr-Cyrl-RS" dirty="0" smtClean="0"/>
          </a:p>
          <a:p>
            <a:pPr marL="0" indent="0" algn="r">
              <a:buNone/>
            </a:pPr>
            <a:r>
              <a:rPr lang="sr-Cyrl-RS" dirty="0" smtClean="0"/>
              <a:t>Милица </a:t>
            </a:r>
            <a:r>
              <a:rPr lang="sr-Cyrl-RS" dirty="0" err="1" smtClean="0"/>
              <a:t>Јаначковић</a:t>
            </a:r>
            <a:endParaRPr lang="sr-Cyrl-RS" dirty="0" smtClean="0"/>
          </a:p>
          <a:p>
            <a:pPr marL="0" indent="0" algn="r">
              <a:buNone/>
            </a:pPr>
            <a:r>
              <a:rPr lang="sr-Cyrl-RS" dirty="0" smtClean="0"/>
              <a:t>Министарство за рад, запошљавање, борачка и социјална питања</a:t>
            </a:r>
          </a:p>
          <a:p>
            <a:pPr marL="0" indent="0" algn="r">
              <a:buNone/>
            </a:pPr>
            <a:r>
              <a:rPr lang="en-US" dirty="0" smtClean="0">
                <a:hlinkClick r:id="rId2"/>
              </a:rPr>
              <a:t>milica.janackovic@minrzs.gov.rs</a:t>
            </a:r>
            <a:endParaRPr lang="en-US" dirty="0" smtClean="0"/>
          </a:p>
          <a:p>
            <a:pPr marL="0" indent="0" algn="r">
              <a:buNone/>
            </a:pPr>
            <a:endParaRPr lang="en-US" dirty="0"/>
          </a:p>
        </p:txBody>
      </p:sp>
    </p:spTree>
    <p:extLst>
      <p:ext uri="{BB962C8B-B14F-4D97-AF65-F5344CB8AC3E}">
        <p14:creationId xmlns:p14="http://schemas.microsoft.com/office/powerpoint/2010/main" val="1122023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D9B4E-C292-45AA-8116-562703040382}"/>
              </a:ext>
            </a:extLst>
          </p:cNvPr>
          <p:cNvSpPr>
            <a:spLocks noGrp="1"/>
          </p:cNvSpPr>
          <p:nvPr>
            <p:ph type="title"/>
          </p:nvPr>
        </p:nvSpPr>
        <p:spPr>
          <a:xfrm>
            <a:off x="1951129" y="482138"/>
            <a:ext cx="9380603" cy="931026"/>
          </a:xfrm>
        </p:spPr>
        <p:txBody>
          <a:bodyPr anchor="ctr">
            <a:normAutofit fontScale="90000"/>
          </a:bodyPr>
          <a:lstStyle/>
          <a:p>
            <a:r>
              <a:rPr lang="sr-Cyrl-RS" dirty="0" smtClean="0">
                <a:latin typeface="Franklin Gothic Book" panose="020B0503020102020204" pitchFamily="34" charset="0"/>
                <a:cs typeface="Segoe UI" panose="020B0502040204020203" pitchFamily="34" charset="0"/>
              </a:rPr>
              <a:t>Зашто је важна локална политика запошљавања?</a:t>
            </a:r>
            <a:endParaRPr lang="en-US" dirty="0">
              <a:latin typeface="Franklin Gothic Book" panose="020B0503020102020204" pitchFamily="34" charset="0"/>
              <a:cs typeface="Segoe UI" panose="020B0502040204020203" pitchFamily="34" charset="0"/>
            </a:endParaRPr>
          </a:p>
        </p:txBody>
      </p:sp>
      <p:sp>
        <p:nvSpPr>
          <p:cNvPr id="3" name="Content Placeholder 2">
            <a:extLst>
              <a:ext uri="{FF2B5EF4-FFF2-40B4-BE49-F238E27FC236}">
                <a16:creationId xmlns:a16="http://schemas.microsoft.com/office/drawing/2014/main" id="{81072FAC-EEE9-4F26-A784-BC07EACCBE9F}"/>
              </a:ext>
            </a:extLst>
          </p:cNvPr>
          <p:cNvSpPr>
            <a:spLocks noGrp="1"/>
          </p:cNvSpPr>
          <p:nvPr>
            <p:ph idx="1"/>
          </p:nvPr>
        </p:nvSpPr>
        <p:spPr>
          <a:xfrm>
            <a:off x="349134" y="2031200"/>
            <a:ext cx="11305309" cy="4531700"/>
          </a:xfrm>
        </p:spPr>
        <p:txBody>
          <a:bodyPr vert="horz" lIns="91440" tIns="45720" rIns="91440" bIns="45720" rtlCol="0" anchor="t">
            <a:normAutofit/>
          </a:bodyPr>
          <a:lstStyle/>
          <a:p>
            <a:pPr marL="0" indent="0" algn="just">
              <a:buNone/>
            </a:pPr>
            <a:r>
              <a:rPr lang="sr-Cyrl-RS" sz="2000" b="1" dirty="0" smtClean="0">
                <a:latin typeface="Segoe UI" panose="020B0502040204020203" pitchFamily="34" charset="0"/>
                <a:cs typeface="Segoe UI" panose="020B0502040204020203" pitchFamily="34" charset="0"/>
              </a:rPr>
              <a:t>Национална стратегија запошљавања </a:t>
            </a:r>
            <a:r>
              <a:rPr lang="sr-Cyrl-RS" sz="2000" dirty="0" smtClean="0">
                <a:latin typeface="Segoe UI" panose="020B0502040204020203" pitchFamily="34" charset="0"/>
                <a:cs typeface="Segoe UI" panose="020B0502040204020203" pitchFamily="34" charset="0"/>
              </a:rPr>
              <a:t>– </a:t>
            </a:r>
            <a:r>
              <a:rPr lang="sr-Cyrl-RS" sz="2000" i="1" dirty="0" smtClean="0">
                <a:latin typeface="Segoe UI" panose="020B0502040204020203" pitchFamily="34" charset="0"/>
                <a:cs typeface="Segoe UI" panose="020B0502040204020203" pitchFamily="34" charset="0"/>
              </a:rPr>
              <a:t>Подстицање запошљавања у мање развијеним регионима и развој регионалних и локалних политика запошљавања</a:t>
            </a:r>
          </a:p>
          <a:p>
            <a:pPr marL="0" indent="0" algn="just">
              <a:buNone/>
            </a:pPr>
            <a:endParaRPr lang="sr-Cyrl-RS" sz="2000" dirty="0" smtClean="0">
              <a:latin typeface="Segoe UI" panose="020B0502040204020203" pitchFamily="34" charset="0"/>
              <a:cs typeface="Segoe UI" panose="020B0502040204020203" pitchFamily="34" charset="0"/>
            </a:endParaRPr>
          </a:p>
          <a:p>
            <a:pPr marL="0" indent="0" algn="just">
              <a:buNone/>
            </a:pPr>
            <a:r>
              <a:rPr lang="sr-Cyrl-RS" sz="2000" dirty="0" smtClean="0">
                <a:latin typeface="Segoe UI" panose="020B0502040204020203" pitchFamily="34" charset="0"/>
                <a:cs typeface="Segoe UI" panose="020B0502040204020203" pitchFamily="34" charset="0"/>
              </a:rPr>
              <a:t>Локалној самоуправи дата је улога и одговорност не само у спровођењу националне политике запошљавања, већ и у креирању локалне политике запошљавања која треба да уважи карактеристике и специфичности локалног окружења, идентификује најрањивије категорије незапослених и прецизира циљне групе за које ће се креирати посебне мере АПЗ.</a:t>
            </a:r>
            <a:endParaRPr lang="sr-Latn-RS" sz="2000" dirty="0" smtClean="0">
              <a:latin typeface="Segoe UI" panose="020B0502040204020203" pitchFamily="34" charset="0"/>
              <a:cs typeface="Segoe UI" panose="020B0502040204020203" pitchFamily="34" charset="0"/>
            </a:endParaRPr>
          </a:p>
          <a:p>
            <a:pPr marL="0" indent="0" algn="just">
              <a:buNone/>
            </a:pPr>
            <a:endParaRPr lang="sr-Cyrl-RS" sz="2000" dirty="0" smtClean="0">
              <a:latin typeface="Segoe UI" panose="020B0502040204020203" pitchFamily="34" charset="0"/>
              <a:cs typeface="Segoe UI" panose="020B0502040204020203" pitchFamily="34" charset="0"/>
            </a:endParaRPr>
          </a:p>
          <a:p>
            <a:pPr marL="0" indent="0" algn="just">
              <a:buNone/>
            </a:pPr>
            <a:r>
              <a:rPr lang="sr-Cyrl-RS" sz="2000" dirty="0">
                <a:latin typeface="Segoe UI" panose="020B0502040204020203" pitchFamily="34" charset="0"/>
                <a:cs typeface="Segoe UI" panose="020B0502040204020203" pitchFamily="34" charset="0"/>
              </a:rPr>
              <a:t>Разлике у нивоу економске развијености између </a:t>
            </a:r>
            <a:r>
              <a:rPr lang="sr-Cyrl-RS" sz="2000" dirty="0" err="1">
                <a:latin typeface="Segoe UI" panose="020B0502040204020203" pitchFamily="34" charset="0"/>
                <a:cs typeface="Segoe UI" panose="020B0502040204020203" pitchFamily="34" charset="0"/>
              </a:rPr>
              <a:t>поједионих</a:t>
            </a:r>
            <a:r>
              <a:rPr lang="sr-Cyrl-RS" sz="2000" dirty="0">
                <a:latin typeface="Segoe UI" panose="020B0502040204020203" pitchFamily="34" charset="0"/>
                <a:cs typeface="Segoe UI" panose="020B0502040204020203" pitchFamily="34" charset="0"/>
              </a:rPr>
              <a:t> региона у Србији одражавају се и у показатељима тржишта рада. </a:t>
            </a:r>
            <a:r>
              <a:rPr lang="en-US" sz="2000" dirty="0" err="1" smtClean="0">
                <a:latin typeface="Segoe UI" panose="020B0502040204020203" pitchFamily="34" charset="0"/>
                <a:cs typeface="Segoe UI" panose="020B0502040204020203" pitchFamily="34" charset="0"/>
              </a:rPr>
              <a:t>Један</a:t>
            </a:r>
            <a:r>
              <a:rPr lang="en-US" sz="2000" dirty="0" smtClean="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од</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инструмената</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који</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је</a:t>
            </a:r>
            <a:r>
              <a:rPr lang="en-US" sz="2000" dirty="0">
                <a:latin typeface="Segoe UI" panose="020B0502040204020203" pitchFamily="34" charset="0"/>
                <a:cs typeface="Segoe UI" panose="020B0502040204020203" pitchFamily="34" charset="0"/>
              </a:rPr>
              <a:t> у </a:t>
            </a:r>
            <a:r>
              <a:rPr lang="en-US" sz="2000" dirty="0" err="1">
                <a:latin typeface="Segoe UI" panose="020B0502040204020203" pitchFamily="34" charset="0"/>
                <a:cs typeface="Segoe UI" panose="020B0502040204020203" pitchFamily="34" charset="0"/>
              </a:rPr>
              <a:t>циљу</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смањења</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регионалних</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разлика</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примењен</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током</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периода</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имплементације</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Стратегије</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заснивао</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се</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на</a:t>
            </a:r>
            <a:r>
              <a:rPr lang="en-US" sz="2000" dirty="0">
                <a:latin typeface="Segoe UI" panose="020B0502040204020203" pitchFamily="34" charset="0"/>
                <a:cs typeface="Segoe UI" panose="020B0502040204020203" pitchFamily="34" charset="0"/>
              </a:rPr>
              <a:t> </a:t>
            </a:r>
            <a:r>
              <a:rPr lang="en-US" sz="2000" u="sng" dirty="0" err="1">
                <a:latin typeface="Segoe UI" panose="020B0502040204020203" pitchFamily="34" charset="0"/>
                <a:cs typeface="Segoe UI" panose="020B0502040204020203" pitchFamily="34" charset="0"/>
              </a:rPr>
              <a:t>преференцијалном</a:t>
            </a:r>
            <a:r>
              <a:rPr lang="en-US" sz="2000" u="sng" dirty="0">
                <a:latin typeface="Segoe UI" panose="020B0502040204020203" pitchFamily="34" charset="0"/>
                <a:cs typeface="Segoe UI" panose="020B0502040204020203" pitchFamily="34" charset="0"/>
              </a:rPr>
              <a:t> </a:t>
            </a:r>
            <a:r>
              <a:rPr lang="en-US" sz="2000" u="sng" dirty="0" err="1">
                <a:latin typeface="Segoe UI" panose="020B0502040204020203" pitchFamily="34" charset="0"/>
                <a:cs typeface="Segoe UI" panose="020B0502040204020203" pitchFamily="34" charset="0"/>
              </a:rPr>
              <a:t>третману</a:t>
            </a:r>
            <a:r>
              <a:rPr lang="en-US" sz="2000" u="sng" dirty="0">
                <a:latin typeface="Segoe UI" panose="020B0502040204020203" pitchFamily="34" charset="0"/>
                <a:cs typeface="Segoe UI" panose="020B0502040204020203" pitchFamily="34" charset="0"/>
              </a:rPr>
              <a:t> </a:t>
            </a:r>
            <a:r>
              <a:rPr lang="en-US" sz="2000" u="sng" dirty="0" err="1">
                <a:latin typeface="Segoe UI" panose="020B0502040204020203" pitchFamily="34" charset="0"/>
                <a:cs typeface="Segoe UI" panose="020B0502040204020203" pitchFamily="34" charset="0"/>
              </a:rPr>
              <a:t>мање</a:t>
            </a:r>
            <a:r>
              <a:rPr lang="en-US" sz="2000" u="sng" dirty="0">
                <a:latin typeface="Segoe UI" panose="020B0502040204020203" pitchFamily="34" charset="0"/>
                <a:cs typeface="Segoe UI" panose="020B0502040204020203" pitchFamily="34" charset="0"/>
              </a:rPr>
              <a:t> </a:t>
            </a:r>
            <a:r>
              <a:rPr lang="en-US" sz="2000" u="sng" dirty="0" err="1">
                <a:latin typeface="Segoe UI" panose="020B0502040204020203" pitchFamily="34" charset="0"/>
                <a:cs typeface="Segoe UI" panose="020B0502040204020203" pitchFamily="34" charset="0"/>
              </a:rPr>
              <a:t>развијених</a:t>
            </a:r>
            <a:r>
              <a:rPr lang="en-US" sz="2000" u="sng" dirty="0">
                <a:latin typeface="Segoe UI" panose="020B0502040204020203" pitchFamily="34" charset="0"/>
                <a:cs typeface="Segoe UI" panose="020B0502040204020203" pitchFamily="34" charset="0"/>
              </a:rPr>
              <a:t> ЈЛС</a:t>
            </a:r>
            <a:r>
              <a:rPr lang="en-US" sz="2000" dirty="0">
                <a:latin typeface="Segoe UI" panose="020B0502040204020203" pitchFamily="34" charset="0"/>
                <a:cs typeface="Segoe UI" panose="020B0502040204020203" pitchFamily="34" charset="0"/>
              </a:rPr>
              <a:t>. </a:t>
            </a:r>
            <a:r>
              <a:rPr lang="en-US" sz="2000" dirty="0" smtClean="0">
                <a:latin typeface="Segoe UI" panose="020B0502040204020203" pitchFamily="34" charset="0"/>
                <a:cs typeface="Segoe UI" panose="020B0502040204020203" pitchFamily="34" charset="0"/>
              </a:rPr>
              <a:t> </a:t>
            </a:r>
            <a:endParaRPr lang="en-US" sz="2000" dirty="0">
              <a:latin typeface="Segoe UI" panose="020B0502040204020203" pitchFamily="34" charset="0"/>
              <a:cs typeface="Segoe UI" panose="020B0502040204020203" pitchFamily="34" charset="0"/>
            </a:endParaRPr>
          </a:p>
          <a:p>
            <a:pPr marL="0" indent="0" algn="just">
              <a:buNone/>
            </a:pPr>
            <a:endParaRPr lang="sr-Cyrl-RS" sz="2000" dirty="0">
              <a:latin typeface="Segoe UI" panose="020B0502040204020203" pitchFamily="34" charset="0"/>
              <a:cs typeface="Segoe UI" panose="020B0502040204020203" pitchFamily="34" charset="0"/>
            </a:endParaRPr>
          </a:p>
          <a:p>
            <a:pPr marL="0" indent="0">
              <a:buNone/>
            </a:pPr>
            <a:endParaRPr lang="sr-Cyrl-RS" sz="2000" dirty="0" smtClean="0">
              <a:latin typeface="Segoe UI" panose="020B0502040204020203" pitchFamily="34" charset="0"/>
              <a:cs typeface="Segoe UI" panose="020B0502040204020203" pitchFamily="34" charset="0"/>
            </a:endParaRPr>
          </a:p>
          <a:p>
            <a:pPr marL="0" indent="0">
              <a:buNone/>
            </a:pPr>
            <a:endParaRPr lang="en-US" sz="2000" dirty="0">
              <a:latin typeface="Segoe UI" panose="020B0502040204020203" pitchFamily="34" charset="0"/>
              <a:cs typeface="Segoe UI" panose="020B0502040204020203" pitchFamily="34" charset="0"/>
            </a:endParaRPr>
          </a:p>
        </p:txBody>
      </p:sp>
      <p:pic>
        <p:nvPicPr>
          <p:cNvPr id="5" name="Graphic 4" descr="Open Book">
            <a:extLst>
              <a:ext uri="{FF2B5EF4-FFF2-40B4-BE49-F238E27FC236}">
                <a16:creationId xmlns:a16="http://schemas.microsoft.com/office/drawing/2014/main" id="{DEFE964D-9F1C-4F69-ADD3-0E1AB324E19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489066" y="444731"/>
            <a:ext cx="1097280" cy="1097280"/>
          </a:xfrm>
          <a:prstGeom prst="rect">
            <a:avLst/>
          </a:prstGeom>
        </p:spPr>
      </p:pic>
      <p:pic>
        <p:nvPicPr>
          <p:cNvPr id="9" name="Graphic 8">
            <a:extLst>
              <a:ext uri="{FF2B5EF4-FFF2-40B4-BE49-F238E27FC236}">
                <a16:creationId xmlns:a16="http://schemas.microsoft.com/office/drawing/2014/main" id="{35127EDA-5861-47AB-8729-620CFC7DAC07}"/>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alphaModFix amt="15000"/>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381659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072FAC-EEE9-4F26-A784-BC07EACCBE9F}"/>
              </a:ext>
            </a:extLst>
          </p:cNvPr>
          <p:cNvSpPr>
            <a:spLocks noGrp="1"/>
          </p:cNvSpPr>
          <p:nvPr>
            <p:ph idx="1"/>
          </p:nvPr>
        </p:nvSpPr>
        <p:spPr>
          <a:xfrm>
            <a:off x="349134" y="2031200"/>
            <a:ext cx="11305309" cy="4531700"/>
          </a:xfrm>
        </p:spPr>
        <p:txBody>
          <a:bodyPr vert="horz" lIns="91440" tIns="45720" rIns="91440" bIns="45720" rtlCol="0" anchor="t">
            <a:normAutofit/>
          </a:bodyPr>
          <a:lstStyle/>
          <a:p>
            <a:pPr marL="0" indent="0" algn="just">
              <a:buNone/>
            </a:pPr>
            <a:r>
              <a:rPr lang="ru-RU" sz="2000" b="1" dirty="0" err="1" smtClean="0">
                <a:latin typeface="Segoe UI" panose="020B0502040204020203" pitchFamily="34" charset="0"/>
                <a:cs typeface="Segoe UI" panose="020B0502040204020203" pitchFamily="34" charset="0"/>
              </a:rPr>
              <a:t>Уредба</a:t>
            </a:r>
            <a:r>
              <a:rPr lang="ru-RU" sz="2000" b="1" dirty="0" smtClean="0">
                <a:latin typeface="Segoe UI" panose="020B0502040204020203" pitchFamily="34" charset="0"/>
                <a:cs typeface="Segoe UI" panose="020B0502040204020203" pitchFamily="34" charset="0"/>
              </a:rPr>
              <a:t> </a:t>
            </a:r>
            <a:r>
              <a:rPr lang="ru-RU" sz="2000" b="1" dirty="0">
                <a:latin typeface="Segoe UI" panose="020B0502040204020203" pitchFamily="34" charset="0"/>
                <a:cs typeface="Segoe UI" panose="020B0502040204020203" pitchFamily="34" charset="0"/>
              </a:rPr>
              <a:t>о </a:t>
            </a:r>
            <a:r>
              <a:rPr lang="ru-RU" sz="2000" b="1" dirty="0" err="1">
                <a:latin typeface="Segoe UI" panose="020B0502040204020203" pitchFamily="34" charset="0"/>
                <a:cs typeface="Segoe UI" panose="020B0502040204020203" pitchFamily="34" charset="0"/>
              </a:rPr>
              <a:t>утврђивању</a:t>
            </a:r>
            <a:r>
              <a:rPr lang="ru-RU" sz="2000" b="1" dirty="0">
                <a:latin typeface="Segoe UI" panose="020B0502040204020203" pitchFamily="34" charset="0"/>
                <a:cs typeface="Segoe UI" panose="020B0502040204020203" pitchFamily="34" charset="0"/>
              </a:rPr>
              <a:t> </a:t>
            </a:r>
            <a:r>
              <a:rPr lang="ru-RU" sz="2000" b="1" dirty="0" err="1">
                <a:latin typeface="Segoe UI" panose="020B0502040204020203" pitchFamily="34" charset="0"/>
                <a:cs typeface="Segoe UI" panose="020B0502040204020203" pitchFamily="34" charset="0"/>
              </a:rPr>
              <a:t>методологије</a:t>
            </a:r>
            <a:r>
              <a:rPr lang="ru-RU" sz="2000" b="1" dirty="0">
                <a:latin typeface="Segoe UI" panose="020B0502040204020203" pitchFamily="34" charset="0"/>
                <a:cs typeface="Segoe UI" panose="020B0502040204020203" pitchFamily="34" charset="0"/>
              </a:rPr>
              <a:t> за </a:t>
            </a:r>
            <a:r>
              <a:rPr lang="ru-RU" sz="2000" b="1" dirty="0" err="1">
                <a:latin typeface="Segoe UI" panose="020B0502040204020203" pitchFamily="34" charset="0"/>
                <a:cs typeface="Segoe UI" panose="020B0502040204020203" pitchFamily="34" charset="0"/>
              </a:rPr>
              <a:t>израчунавање</a:t>
            </a:r>
            <a:r>
              <a:rPr lang="ru-RU" sz="2000" b="1" dirty="0">
                <a:latin typeface="Segoe UI" panose="020B0502040204020203" pitchFamily="34" charset="0"/>
                <a:cs typeface="Segoe UI" panose="020B0502040204020203" pitchFamily="34" charset="0"/>
              </a:rPr>
              <a:t> </a:t>
            </a:r>
            <a:r>
              <a:rPr lang="ru-RU" sz="2000" b="1" dirty="0" err="1">
                <a:latin typeface="Segoe UI" panose="020B0502040204020203" pitchFamily="34" charset="0"/>
                <a:cs typeface="Segoe UI" panose="020B0502040204020203" pitchFamily="34" charset="0"/>
              </a:rPr>
              <a:t>степена</a:t>
            </a:r>
            <a:r>
              <a:rPr lang="ru-RU" sz="2000" b="1" dirty="0">
                <a:latin typeface="Segoe UI" panose="020B0502040204020203" pitchFamily="34" charset="0"/>
                <a:cs typeface="Segoe UI" panose="020B0502040204020203" pitchFamily="34" charset="0"/>
              </a:rPr>
              <a:t> </a:t>
            </a:r>
            <a:r>
              <a:rPr lang="ru-RU" sz="2000" b="1" dirty="0" err="1">
                <a:latin typeface="Segoe UI" panose="020B0502040204020203" pitchFamily="34" charset="0"/>
                <a:cs typeface="Segoe UI" panose="020B0502040204020203" pitchFamily="34" charset="0"/>
              </a:rPr>
              <a:t>развијености</a:t>
            </a:r>
            <a:r>
              <a:rPr lang="ru-RU" sz="2000" b="1" dirty="0">
                <a:latin typeface="Segoe UI" panose="020B0502040204020203" pitchFamily="34" charset="0"/>
                <a:cs typeface="Segoe UI" panose="020B0502040204020203" pitchFamily="34" charset="0"/>
              </a:rPr>
              <a:t> региона и ЈЛС </a:t>
            </a:r>
            <a:r>
              <a:rPr lang="ru-RU" sz="2000" dirty="0">
                <a:latin typeface="Segoe UI" panose="020B0502040204020203" pitchFamily="34" charset="0"/>
                <a:cs typeface="Segoe UI" panose="020B0502040204020203" pitchFamily="34" charset="0"/>
              </a:rPr>
              <a:t>("Сл. </a:t>
            </a:r>
            <a:r>
              <a:rPr lang="ru-RU" sz="2000" dirty="0" err="1">
                <a:latin typeface="Segoe UI" panose="020B0502040204020203" pitchFamily="34" charset="0"/>
                <a:cs typeface="Segoe UI" panose="020B0502040204020203" pitchFamily="34" charset="0"/>
              </a:rPr>
              <a:t>гласник</a:t>
            </a:r>
            <a:r>
              <a:rPr lang="ru-RU" sz="2000" dirty="0">
                <a:latin typeface="Segoe UI" panose="020B0502040204020203" pitchFamily="34" charset="0"/>
                <a:cs typeface="Segoe UI" panose="020B0502040204020203" pitchFamily="34" charset="0"/>
              </a:rPr>
              <a:t> РС", </a:t>
            </a:r>
            <a:r>
              <a:rPr lang="ru-RU" sz="2000" dirty="0" err="1">
                <a:latin typeface="Segoe UI" panose="020B0502040204020203" pitchFamily="34" charset="0"/>
                <a:cs typeface="Segoe UI" panose="020B0502040204020203" pitchFamily="34" charset="0"/>
              </a:rPr>
              <a:t>бр</a:t>
            </a:r>
            <a:r>
              <a:rPr lang="ru-RU" sz="2000" dirty="0">
                <a:latin typeface="Segoe UI" panose="020B0502040204020203" pitchFamily="34" charset="0"/>
                <a:cs typeface="Segoe UI" panose="020B0502040204020203" pitchFamily="34" charset="0"/>
              </a:rPr>
              <a:t>. 42/2010</a:t>
            </a:r>
            <a:r>
              <a:rPr lang="ru-RU" sz="2000" dirty="0" smtClean="0">
                <a:latin typeface="Segoe UI" panose="020B0502040204020203" pitchFamily="34" charset="0"/>
                <a:cs typeface="Segoe UI" panose="020B0502040204020203" pitchFamily="34" charset="0"/>
              </a:rPr>
              <a:t>) - </a:t>
            </a:r>
            <a:r>
              <a:rPr lang="ru-RU" sz="2000" dirty="0" err="1">
                <a:latin typeface="Segoe UI" panose="020B0502040204020203" pitchFamily="34" charset="0"/>
                <a:cs typeface="Segoe UI" panose="020B0502040204020203" pitchFamily="34" charset="0"/>
              </a:rPr>
              <a:t>поред</a:t>
            </a:r>
            <a:r>
              <a:rPr lang="ru-RU" sz="2000" dirty="0">
                <a:latin typeface="Segoe UI" panose="020B0502040204020203" pitchFamily="34" charset="0"/>
                <a:cs typeface="Segoe UI" panose="020B0502040204020203" pitchFamily="34" charset="0"/>
              </a:rPr>
              <a:t> региона, ЈЛС </a:t>
            </a:r>
            <a:r>
              <a:rPr lang="ru-RU" sz="2000" dirty="0" err="1">
                <a:latin typeface="Segoe UI" panose="020B0502040204020203" pitchFamily="34" charset="0"/>
                <a:cs typeface="Segoe UI" panose="020B0502040204020203" pitchFamily="34" charset="0"/>
              </a:rPr>
              <a:t>разврстане</a:t>
            </a:r>
            <a:r>
              <a:rPr lang="ru-RU" sz="2000" dirty="0">
                <a:latin typeface="Segoe UI" panose="020B0502040204020203" pitchFamily="34" charset="0"/>
                <a:cs typeface="Segoe UI" panose="020B0502040204020203" pitchFamily="34" charset="0"/>
              </a:rPr>
              <a:t> у </a:t>
            </a:r>
            <a:r>
              <a:rPr lang="ru-RU" sz="2000" dirty="0" err="1">
                <a:latin typeface="Segoe UI" panose="020B0502040204020203" pitchFamily="34" charset="0"/>
                <a:cs typeface="Segoe UI" panose="020B0502040204020203" pitchFamily="34" charset="0"/>
              </a:rPr>
              <a:t>четири</a:t>
            </a:r>
            <a:r>
              <a:rPr lang="ru-RU" sz="2000" dirty="0">
                <a:latin typeface="Segoe UI" panose="020B0502040204020203" pitchFamily="34" charset="0"/>
                <a:cs typeface="Segoe UI" panose="020B0502040204020203" pitchFamily="34" charset="0"/>
              </a:rPr>
              <a:t> </a:t>
            </a:r>
            <a:r>
              <a:rPr lang="ru-RU" sz="2000" dirty="0" err="1">
                <a:latin typeface="Segoe UI" panose="020B0502040204020203" pitchFamily="34" charset="0"/>
                <a:cs typeface="Segoe UI" panose="020B0502040204020203" pitchFamily="34" charset="0"/>
              </a:rPr>
              <a:t>категорије</a:t>
            </a:r>
            <a:r>
              <a:rPr lang="ru-RU" sz="2000" dirty="0">
                <a:latin typeface="Segoe UI" panose="020B0502040204020203" pitchFamily="34" charset="0"/>
                <a:cs typeface="Segoe UI" panose="020B0502040204020203" pitchFamily="34" charset="0"/>
              </a:rPr>
              <a:t>, с </a:t>
            </a:r>
            <a:r>
              <a:rPr lang="ru-RU" sz="2000" dirty="0" err="1">
                <a:latin typeface="Segoe UI" panose="020B0502040204020203" pitchFamily="34" charset="0"/>
                <a:cs typeface="Segoe UI" panose="020B0502040204020203" pitchFamily="34" charset="0"/>
              </a:rPr>
              <a:t>тим</a:t>
            </a:r>
            <a:r>
              <a:rPr lang="ru-RU" sz="2000" dirty="0">
                <a:latin typeface="Segoe UI" panose="020B0502040204020203" pitchFamily="34" charset="0"/>
                <a:cs typeface="Segoe UI" panose="020B0502040204020203" pitchFamily="34" charset="0"/>
              </a:rPr>
              <a:t> да су </a:t>
            </a:r>
            <a:r>
              <a:rPr lang="ru-RU" sz="2000" dirty="0" err="1">
                <a:latin typeface="Segoe UI" panose="020B0502040204020203" pitchFamily="34" charset="0"/>
                <a:cs typeface="Segoe UI" panose="020B0502040204020203" pitchFamily="34" charset="0"/>
              </a:rPr>
              <a:t>унутар</a:t>
            </a:r>
            <a:r>
              <a:rPr lang="ru-RU" sz="2000" dirty="0">
                <a:latin typeface="Segoe UI" panose="020B0502040204020203" pitchFamily="34" charset="0"/>
                <a:cs typeface="Segoe UI" panose="020B0502040204020203" pitchFamily="34" charset="0"/>
              </a:rPr>
              <a:t> </a:t>
            </a:r>
            <a:r>
              <a:rPr lang="ru-RU" sz="2000" dirty="0" err="1">
                <a:latin typeface="Segoe UI" panose="020B0502040204020203" pitchFamily="34" charset="0"/>
                <a:cs typeface="Segoe UI" panose="020B0502040204020203" pitchFamily="34" charset="0"/>
              </a:rPr>
              <a:t>четврте</a:t>
            </a:r>
            <a:r>
              <a:rPr lang="ru-RU" sz="2000" dirty="0">
                <a:latin typeface="Segoe UI" panose="020B0502040204020203" pitchFamily="34" charset="0"/>
                <a:cs typeface="Segoe UI" panose="020B0502040204020203" pitchFamily="34" charset="0"/>
              </a:rPr>
              <a:t> </a:t>
            </a:r>
            <a:r>
              <a:rPr lang="ru-RU" sz="2000" dirty="0" err="1">
                <a:latin typeface="Segoe UI" panose="020B0502040204020203" pitchFamily="34" charset="0"/>
                <a:cs typeface="Segoe UI" panose="020B0502040204020203" pitchFamily="34" charset="0"/>
              </a:rPr>
              <a:t>категорије</a:t>
            </a:r>
            <a:r>
              <a:rPr lang="ru-RU" sz="2000" dirty="0">
                <a:latin typeface="Segoe UI" panose="020B0502040204020203" pitchFamily="34" charset="0"/>
                <a:cs typeface="Segoe UI" panose="020B0502040204020203" pitchFamily="34" charset="0"/>
              </a:rPr>
              <a:t> </a:t>
            </a:r>
            <a:r>
              <a:rPr lang="ru-RU" sz="2000" dirty="0" err="1">
                <a:latin typeface="Segoe UI" panose="020B0502040204020203" pitchFamily="34" charset="0"/>
                <a:cs typeface="Segoe UI" panose="020B0502040204020203" pitchFamily="34" charset="0"/>
              </a:rPr>
              <a:t>посебно</a:t>
            </a:r>
            <a:r>
              <a:rPr lang="ru-RU" sz="2000" dirty="0">
                <a:latin typeface="Segoe UI" panose="020B0502040204020203" pitchFamily="34" charset="0"/>
                <a:cs typeface="Segoe UI" panose="020B0502040204020203" pitchFamily="34" charset="0"/>
              </a:rPr>
              <a:t> </a:t>
            </a:r>
            <a:r>
              <a:rPr lang="ru-RU" sz="2000" dirty="0" err="1">
                <a:latin typeface="Segoe UI" panose="020B0502040204020203" pitchFamily="34" charset="0"/>
                <a:cs typeface="Segoe UI" panose="020B0502040204020203" pitchFamily="34" charset="0"/>
              </a:rPr>
              <a:t>издвојена</a:t>
            </a:r>
            <a:r>
              <a:rPr lang="ru-RU" sz="2000" dirty="0">
                <a:latin typeface="Segoe UI" panose="020B0502040204020203" pitchFamily="34" charset="0"/>
                <a:cs typeface="Segoe UI" panose="020B0502040204020203" pitchFamily="34" charset="0"/>
              </a:rPr>
              <a:t> </a:t>
            </a:r>
            <a:r>
              <a:rPr lang="ru-RU" sz="2000" dirty="0" err="1">
                <a:latin typeface="Segoe UI" panose="020B0502040204020203" pitchFamily="34" charset="0"/>
                <a:cs typeface="Segoe UI" panose="020B0502040204020203" pitchFamily="34" charset="0"/>
              </a:rPr>
              <a:t>девастирана</a:t>
            </a:r>
            <a:r>
              <a:rPr lang="ru-RU" sz="2000" dirty="0">
                <a:latin typeface="Segoe UI" panose="020B0502040204020203" pitchFamily="34" charset="0"/>
                <a:cs typeface="Segoe UI" panose="020B0502040204020203" pitchFamily="34" charset="0"/>
              </a:rPr>
              <a:t> </a:t>
            </a:r>
            <a:r>
              <a:rPr lang="ru-RU" sz="2000" dirty="0" err="1">
                <a:latin typeface="Segoe UI" panose="020B0502040204020203" pitchFamily="34" charset="0"/>
                <a:cs typeface="Segoe UI" panose="020B0502040204020203" pitchFamily="34" charset="0"/>
              </a:rPr>
              <a:t>подручја</a:t>
            </a:r>
            <a:r>
              <a:rPr lang="ru-RU" sz="2000" dirty="0">
                <a:latin typeface="Segoe UI" panose="020B0502040204020203" pitchFamily="34" charset="0"/>
                <a:cs typeface="Segoe UI" panose="020B0502040204020203" pitchFamily="34" charset="0"/>
              </a:rPr>
              <a:t>. У периоду 2010-2014. </a:t>
            </a:r>
            <a:r>
              <a:rPr lang="ru-RU" sz="2000" dirty="0" err="1">
                <a:latin typeface="Segoe UI" panose="020B0502040204020203" pitchFamily="34" charset="0"/>
                <a:cs typeface="Segoe UI" panose="020B0502040204020203" pitchFamily="34" charset="0"/>
              </a:rPr>
              <a:t>класификација</a:t>
            </a:r>
            <a:r>
              <a:rPr lang="ru-RU" sz="2000" dirty="0">
                <a:latin typeface="Segoe UI" panose="020B0502040204020203" pitchFamily="34" charset="0"/>
                <a:cs typeface="Segoe UI" panose="020B0502040204020203" pitchFamily="34" charset="0"/>
              </a:rPr>
              <a:t> ЈЛС </a:t>
            </a:r>
            <a:r>
              <a:rPr lang="ru-RU" sz="2000" dirty="0" err="1">
                <a:latin typeface="Segoe UI" panose="020B0502040204020203" pitchFamily="34" charset="0"/>
                <a:cs typeface="Segoe UI" panose="020B0502040204020203" pitchFamily="34" charset="0"/>
              </a:rPr>
              <a:t>вршена</a:t>
            </a:r>
            <a:r>
              <a:rPr lang="ru-RU" sz="2000" dirty="0">
                <a:latin typeface="Segoe UI" panose="020B0502040204020203" pitchFamily="34" charset="0"/>
                <a:cs typeface="Segoe UI" panose="020B0502040204020203" pitchFamily="34" charset="0"/>
              </a:rPr>
              <a:t> </a:t>
            </a:r>
            <a:r>
              <a:rPr lang="ru-RU" sz="2000" dirty="0" err="1">
                <a:latin typeface="Segoe UI" panose="020B0502040204020203" pitchFamily="34" charset="0"/>
                <a:cs typeface="Segoe UI" panose="020B0502040204020203" pitchFamily="34" charset="0"/>
              </a:rPr>
              <a:t>је</a:t>
            </a:r>
            <a:r>
              <a:rPr lang="ru-RU" sz="2000" dirty="0">
                <a:latin typeface="Segoe UI" panose="020B0502040204020203" pitchFamily="34" charset="0"/>
                <a:cs typeface="Segoe UI" panose="020B0502040204020203" pitchFamily="34" charset="0"/>
              </a:rPr>
              <a:t> на основу </a:t>
            </a:r>
            <a:r>
              <a:rPr lang="ru-RU" sz="2000" dirty="0" err="1">
                <a:latin typeface="Segoe UI" panose="020B0502040204020203" pitchFamily="34" charset="0"/>
                <a:cs typeface="Segoe UI" panose="020B0502040204020203" pitchFamily="34" charset="0"/>
              </a:rPr>
              <a:t>различитих</a:t>
            </a:r>
            <a:r>
              <a:rPr lang="ru-RU" sz="2000" dirty="0">
                <a:latin typeface="Segoe UI" panose="020B0502040204020203" pitchFamily="34" charset="0"/>
                <a:cs typeface="Segoe UI" panose="020B0502040204020203" pitchFamily="34" charset="0"/>
              </a:rPr>
              <a:t> </a:t>
            </a:r>
            <a:r>
              <a:rPr lang="ru-RU" sz="2000" dirty="0" err="1">
                <a:latin typeface="Segoe UI" panose="020B0502040204020203" pitchFamily="34" charset="0"/>
                <a:cs typeface="Segoe UI" panose="020B0502040204020203" pitchFamily="34" charset="0"/>
              </a:rPr>
              <a:t>социо-економских</a:t>
            </a:r>
            <a:r>
              <a:rPr lang="ru-RU" sz="2000" dirty="0">
                <a:latin typeface="Segoe UI" panose="020B0502040204020203" pitchFamily="34" charset="0"/>
                <a:cs typeface="Segoe UI" panose="020B0502040204020203" pitchFamily="34" charset="0"/>
              </a:rPr>
              <a:t> </a:t>
            </a:r>
            <a:r>
              <a:rPr lang="ru-RU" sz="2000" dirty="0" err="1">
                <a:latin typeface="Segoe UI" panose="020B0502040204020203" pitchFamily="34" charset="0"/>
                <a:cs typeface="Segoe UI" panose="020B0502040204020203" pitchFamily="34" charset="0"/>
              </a:rPr>
              <a:t>показатеља</a:t>
            </a:r>
            <a:r>
              <a:rPr lang="ru-RU" sz="2000" dirty="0">
                <a:latin typeface="Segoe UI" panose="020B0502040204020203" pitchFamily="34" charset="0"/>
                <a:cs typeface="Segoe UI" panose="020B0502040204020203" pitchFamily="34" charset="0"/>
              </a:rPr>
              <a:t> (</a:t>
            </a:r>
            <a:r>
              <a:rPr lang="ru-RU" sz="2000" dirty="0" err="1">
                <a:latin typeface="Segoe UI" panose="020B0502040204020203" pitchFamily="34" charset="0"/>
                <a:cs typeface="Segoe UI" panose="020B0502040204020203" pitchFamily="34" charset="0"/>
              </a:rPr>
              <a:t>попут</a:t>
            </a:r>
            <a:r>
              <a:rPr lang="ru-RU" sz="2000" dirty="0">
                <a:latin typeface="Segoe UI" panose="020B0502040204020203" pitchFamily="34" charset="0"/>
                <a:cs typeface="Segoe UI" panose="020B0502040204020203" pitchFamily="34" charset="0"/>
              </a:rPr>
              <a:t> </a:t>
            </a:r>
            <a:r>
              <a:rPr lang="ru-RU" sz="2000" dirty="0" err="1">
                <a:latin typeface="Segoe UI" panose="020B0502040204020203" pitchFamily="34" charset="0"/>
                <a:cs typeface="Segoe UI" panose="020B0502040204020203" pitchFamily="34" charset="0"/>
              </a:rPr>
              <a:t>дохотка</a:t>
            </a:r>
            <a:r>
              <a:rPr lang="ru-RU" sz="2000" dirty="0">
                <a:latin typeface="Segoe UI" panose="020B0502040204020203" pitchFamily="34" charset="0"/>
                <a:cs typeface="Segoe UI" panose="020B0502040204020203" pitchFamily="34" charset="0"/>
              </a:rPr>
              <a:t> по </a:t>
            </a:r>
            <a:r>
              <a:rPr lang="ru-RU" sz="2000" dirty="0" err="1">
                <a:latin typeface="Segoe UI" panose="020B0502040204020203" pitchFamily="34" charset="0"/>
                <a:cs typeface="Segoe UI" panose="020B0502040204020203" pitchFamily="34" charset="0"/>
              </a:rPr>
              <a:t>становнику</a:t>
            </a:r>
            <a:r>
              <a:rPr lang="ru-RU" sz="2000" dirty="0">
                <a:latin typeface="Segoe UI" panose="020B0502040204020203" pitchFamily="34" charset="0"/>
                <a:cs typeface="Segoe UI" panose="020B0502040204020203" pitchFamily="34" charset="0"/>
              </a:rPr>
              <a:t>, стопе </a:t>
            </a:r>
            <a:r>
              <a:rPr lang="ru-RU" sz="2000" dirty="0" err="1">
                <a:latin typeface="Segoe UI" panose="020B0502040204020203" pitchFamily="34" charset="0"/>
                <a:cs typeface="Segoe UI" panose="020B0502040204020203" pitchFamily="34" charset="0"/>
              </a:rPr>
              <a:t>незапослености</a:t>
            </a:r>
            <a:r>
              <a:rPr lang="ru-RU" sz="2000" dirty="0">
                <a:latin typeface="Segoe UI" panose="020B0502040204020203" pitchFamily="34" charset="0"/>
                <a:cs typeface="Segoe UI" panose="020B0502040204020203" pitchFamily="34" charset="0"/>
              </a:rPr>
              <a:t>, </a:t>
            </a:r>
            <a:r>
              <a:rPr lang="ru-RU" sz="2000" dirty="0" err="1">
                <a:latin typeface="Segoe UI" panose="020B0502040204020203" pitchFamily="34" charset="0"/>
                <a:cs typeface="Segoe UI" panose="020B0502040204020203" pitchFamily="34" charset="0"/>
              </a:rPr>
              <a:t>степена</a:t>
            </a:r>
            <a:r>
              <a:rPr lang="ru-RU" sz="2000" dirty="0">
                <a:latin typeface="Segoe UI" panose="020B0502040204020203" pitchFamily="34" charset="0"/>
                <a:cs typeface="Segoe UI" panose="020B0502040204020203" pitchFamily="34" charset="0"/>
              </a:rPr>
              <a:t> </a:t>
            </a:r>
            <a:r>
              <a:rPr lang="ru-RU" sz="2000" dirty="0" err="1">
                <a:latin typeface="Segoe UI" panose="020B0502040204020203" pitchFamily="34" charset="0"/>
                <a:cs typeface="Segoe UI" panose="020B0502040204020203" pitchFamily="34" charset="0"/>
              </a:rPr>
              <a:t>образовања</a:t>
            </a:r>
            <a:r>
              <a:rPr lang="ru-RU" sz="2000" dirty="0">
                <a:latin typeface="Segoe UI" panose="020B0502040204020203" pitchFamily="34" charset="0"/>
                <a:cs typeface="Segoe UI" panose="020B0502040204020203" pitchFamily="34" charset="0"/>
              </a:rPr>
              <a:t>, </a:t>
            </a:r>
            <a:r>
              <a:rPr lang="ru-RU" sz="2000" dirty="0" err="1">
                <a:latin typeface="Segoe UI" panose="020B0502040204020203" pitchFamily="34" charset="0"/>
                <a:cs typeface="Segoe UI" panose="020B0502040204020203" pitchFamily="34" charset="0"/>
              </a:rPr>
              <a:t>демографских</a:t>
            </a:r>
            <a:r>
              <a:rPr lang="ru-RU" sz="2000" dirty="0">
                <a:latin typeface="Segoe UI" panose="020B0502040204020203" pitchFamily="34" charset="0"/>
                <a:cs typeface="Segoe UI" panose="020B0502040204020203" pitchFamily="34" charset="0"/>
              </a:rPr>
              <a:t> </a:t>
            </a:r>
            <a:r>
              <a:rPr lang="ru-RU" sz="2000" dirty="0" err="1">
                <a:latin typeface="Segoe UI" panose="020B0502040204020203" pitchFamily="34" charset="0"/>
                <a:cs typeface="Segoe UI" panose="020B0502040204020203" pitchFamily="34" charset="0"/>
              </a:rPr>
              <a:t>кретања</a:t>
            </a:r>
            <a:r>
              <a:rPr lang="ru-RU" sz="2000" dirty="0">
                <a:latin typeface="Segoe UI" panose="020B0502040204020203" pitchFamily="34" charset="0"/>
                <a:cs typeface="Segoe UI" panose="020B0502040204020203" pitchFamily="34" charset="0"/>
              </a:rPr>
              <a:t> и сл</a:t>
            </a:r>
            <a:r>
              <a:rPr lang="ru-RU" sz="2000" dirty="0" smtClean="0">
                <a:latin typeface="Segoe UI" panose="020B0502040204020203" pitchFamily="34" charset="0"/>
                <a:cs typeface="Segoe UI" panose="020B0502040204020203" pitchFamily="34" charset="0"/>
              </a:rPr>
              <a:t>.).</a:t>
            </a:r>
            <a:endParaRPr lang="ru-RU" sz="2000" dirty="0">
              <a:latin typeface="Segoe UI" panose="020B0502040204020203" pitchFamily="34" charset="0"/>
              <a:cs typeface="Segoe UI" panose="020B0502040204020203" pitchFamily="34" charset="0"/>
            </a:endParaRPr>
          </a:p>
          <a:p>
            <a:pPr marL="0" indent="0" algn="just">
              <a:buNone/>
            </a:pPr>
            <a:endParaRPr lang="sr-Cyrl-RS" sz="2000" b="1" dirty="0" smtClean="0">
              <a:latin typeface="Segoe UI" panose="020B0502040204020203" pitchFamily="34" charset="0"/>
              <a:cs typeface="Segoe UI" panose="020B0502040204020203" pitchFamily="34" charset="0"/>
            </a:endParaRPr>
          </a:p>
          <a:p>
            <a:pPr marL="0" indent="0" algn="just">
              <a:buNone/>
            </a:pPr>
            <a:r>
              <a:rPr lang="en-US" sz="2000" b="1" dirty="0" err="1" smtClean="0">
                <a:latin typeface="Segoe UI" panose="020B0502040204020203" pitchFamily="34" charset="0"/>
                <a:cs typeface="Segoe UI" panose="020B0502040204020203" pitchFamily="34" charset="0"/>
              </a:rPr>
              <a:t>Уредб</a:t>
            </a:r>
            <a:r>
              <a:rPr lang="sr-Cyrl-RS" sz="2000" b="1" dirty="0" smtClean="0">
                <a:latin typeface="Segoe UI" panose="020B0502040204020203" pitchFamily="34" charset="0"/>
                <a:cs typeface="Segoe UI" panose="020B0502040204020203" pitchFamily="34" charset="0"/>
              </a:rPr>
              <a:t>а</a:t>
            </a:r>
            <a:r>
              <a:rPr lang="en-US" sz="2000" b="1" dirty="0" smtClean="0">
                <a:latin typeface="Segoe UI" panose="020B0502040204020203" pitchFamily="34" charset="0"/>
                <a:cs typeface="Segoe UI" panose="020B0502040204020203" pitchFamily="34" charset="0"/>
              </a:rPr>
              <a:t> </a:t>
            </a:r>
            <a:r>
              <a:rPr lang="en-US" sz="2000" b="1" dirty="0">
                <a:latin typeface="Segoe UI" panose="020B0502040204020203" pitchFamily="34" charset="0"/>
                <a:cs typeface="Segoe UI" panose="020B0502040204020203" pitchFamily="34" charset="0"/>
              </a:rPr>
              <a:t>о </a:t>
            </a:r>
            <a:r>
              <a:rPr lang="en-US" sz="2000" b="1" dirty="0" err="1">
                <a:latin typeface="Segoe UI" panose="020B0502040204020203" pitchFamily="34" charset="0"/>
                <a:cs typeface="Segoe UI" panose="020B0502040204020203" pitchFamily="34" charset="0"/>
              </a:rPr>
              <a:t>утврђивању</a:t>
            </a:r>
            <a:r>
              <a:rPr lang="en-US" sz="2000" b="1" dirty="0">
                <a:latin typeface="Segoe UI" panose="020B0502040204020203" pitchFamily="34" charset="0"/>
                <a:cs typeface="Segoe UI" panose="020B0502040204020203" pitchFamily="34" charset="0"/>
              </a:rPr>
              <a:t> </a:t>
            </a:r>
            <a:r>
              <a:rPr lang="en-US" sz="2000" b="1" dirty="0" err="1">
                <a:latin typeface="Segoe UI" panose="020B0502040204020203" pitchFamily="34" charset="0"/>
                <a:cs typeface="Segoe UI" panose="020B0502040204020203" pitchFamily="34" charset="0"/>
              </a:rPr>
              <a:t>јединствене</a:t>
            </a:r>
            <a:r>
              <a:rPr lang="en-US" sz="2000" b="1" dirty="0">
                <a:latin typeface="Segoe UI" panose="020B0502040204020203" pitchFamily="34" charset="0"/>
                <a:cs typeface="Segoe UI" panose="020B0502040204020203" pitchFamily="34" charset="0"/>
              </a:rPr>
              <a:t> </a:t>
            </a:r>
            <a:r>
              <a:rPr lang="en-US" sz="2000" b="1" dirty="0" err="1">
                <a:latin typeface="Segoe UI" panose="020B0502040204020203" pitchFamily="34" charset="0"/>
                <a:cs typeface="Segoe UI" panose="020B0502040204020203" pitchFamily="34" charset="0"/>
              </a:rPr>
              <a:t>листе</a:t>
            </a:r>
            <a:r>
              <a:rPr lang="en-US" sz="2000" b="1" dirty="0">
                <a:latin typeface="Segoe UI" panose="020B0502040204020203" pitchFamily="34" charset="0"/>
                <a:cs typeface="Segoe UI" panose="020B0502040204020203" pitchFamily="34" charset="0"/>
              </a:rPr>
              <a:t> </a:t>
            </a:r>
            <a:r>
              <a:rPr lang="en-US" sz="2000" b="1" dirty="0" err="1">
                <a:latin typeface="Segoe UI" panose="020B0502040204020203" pitchFamily="34" charset="0"/>
                <a:cs typeface="Segoe UI" panose="020B0502040204020203" pitchFamily="34" charset="0"/>
              </a:rPr>
              <a:t>развијености</a:t>
            </a:r>
            <a:r>
              <a:rPr lang="en-US" sz="2000" b="1" dirty="0">
                <a:latin typeface="Segoe UI" panose="020B0502040204020203" pitchFamily="34" charset="0"/>
                <a:cs typeface="Segoe UI" panose="020B0502040204020203" pitchFamily="34" charset="0"/>
              </a:rPr>
              <a:t> </a:t>
            </a:r>
            <a:r>
              <a:rPr lang="en-US" sz="2000" b="1" dirty="0" err="1">
                <a:latin typeface="Segoe UI" panose="020B0502040204020203" pitchFamily="34" charset="0"/>
                <a:cs typeface="Segoe UI" panose="020B0502040204020203" pitchFamily="34" charset="0"/>
              </a:rPr>
              <a:t>региона</a:t>
            </a:r>
            <a:r>
              <a:rPr lang="en-US" sz="2000" b="1" dirty="0">
                <a:latin typeface="Segoe UI" panose="020B0502040204020203" pitchFamily="34" charset="0"/>
                <a:cs typeface="Segoe UI" panose="020B0502040204020203" pitchFamily="34" charset="0"/>
              </a:rPr>
              <a:t> и ЈЛС </a:t>
            </a:r>
            <a:r>
              <a:rPr lang="en-US" sz="2000" dirty="0">
                <a:latin typeface="Segoe UI" panose="020B0502040204020203" pitchFamily="34" charset="0"/>
                <a:cs typeface="Segoe UI" panose="020B0502040204020203" pitchFamily="34" charset="0"/>
              </a:rPr>
              <a:t>("</a:t>
            </a:r>
            <a:r>
              <a:rPr lang="en-US" sz="2000" dirty="0" err="1">
                <a:latin typeface="Segoe UI" panose="020B0502040204020203" pitchFamily="34" charset="0"/>
                <a:cs typeface="Segoe UI" panose="020B0502040204020203" pitchFamily="34" charset="0"/>
              </a:rPr>
              <a:t>Сл</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гласник</a:t>
            </a:r>
            <a:r>
              <a:rPr lang="en-US" sz="2000" dirty="0">
                <a:latin typeface="Segoe UI" panose="020B0502040204020203" pitchFamily="34" charset="0"/>
                <a:cs typeface="Segoe UI" panose="020B0502040204020203" pitchFamily="34" charset="0"/>
              </a:rPr>
              <a:t> РС", </a:t>
            </a:r>
            <a:r>
              <a:rPr lang="en-US" sz="2000" dirty="0" err="1">
                <a:latin typeface="Segoe UI" panose="020B0502040204020203" pitchFamily="34" charset="0"/>
                <a:cs typeface="Segoe UI" panose="020B0502040204020203" pitchFamily="34" charset="0"/>
              </a:rPr>
              <a:t>бр</a:t>
            </a:r>
            <a:r>
              <a:rPr lang="en-US" sz="2000" dirty="0">
                <a:latin typeface="Segoe UI" panose="020B0502040204020203" pitchFamily="34" charset="0"/>
                <a:cs typeface="Segoe UI" panose="020B0502040204020203" pitchFamily="34" charset="0"/>
              </a:rPr>
              <a:t>. 104/2014) </a:t>
            </a:r>
            <a:r>
              <a:rPr lang="sr-Cyrl-RS" sz="2000" dirty="0" smtClean="0">
                <a:latin typeface="Segoe UI" panose="020B0502040204020203" pitchFamily="34" charset="0"/>
                <a:cs typeface="Segoe UI" panose="020B0502040204020203" pitchFamily="34" charset="0"/>
              </a:rPr>
              <a:t>- </a:t>
            </a:r>
            <a:r>
              <a:rPr lang="en-US" sz="2000" dirty="0" err="1" smtClean="0">
                <a:latin typeface="Segoe UI" panose="020B0502040204020203" pitchFamily="34" charset="0"/>
                <a:cs typeface="Segoe UI" panose="020B0502040204020203" pitchFamily="34" charset="0"/>
              </a:rPr>
              <a:t>прекинуло</a:t>
            </a:r>
            <a:r>
              <a:rPr lang="en-US" sz="2000" dirty="0" smtClean="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се</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са</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праксом</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годишњег</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прегруписавања</a:t>
            </a:r>
            <a:r>
              <a:rPr lang="en-US" sz="2000" dirty="0">
                <a:latin typeface="Segoe UI" panose="020B0502040204020203" pitchFamily="34" charset="0"/>
                <a:cs typeface="Segoe UI" panose="020B0502040204020203" pitchFamily="34" charset="0"/>
              </a:rPr>
              <a:t> ЈЛС, </a:t>
            </a:r>
            <a:r>
              <a:rPr lang="en-US" sz="2000" dirty="0" err="1">
                <a:latin typeface="Segoe UI" panose="020B0502040204020203" pitchFamily="34" charset="0"/>
                <a:cs typeface="Segoe UI" panose="020B0502040204020203" pitchFamily="34" charset="0"/>
              </a:rPr>
              <a:t>тако</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да</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је</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све</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до</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данас</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број</a:t>
            </a:r>
            <a:r>
              <a:rPr lang="en-US" sz="2000" dirty="0">
                <a:latin typeface="Segoe UI" panose="020B0502040204020203" pitchFamily="34" charset="0"/>
                <a:cs typeface="Segoe UI" panose="020B0502040204020203" pitchFamily="34" charset="0"/>
              </a:rPr>
              <a:t> ЈЛС </a:t>
            </a:r>
            <a:r>
              <a:rPr lang="en-US" sz="2000" dirty="0" err="1">
                <a:latin typeface="Segoe UI" panose="020B0502040204020203" pitchFamily="34" charset="0"/>
                <a:cs typeface="Segoe UI" panose="020B0502040204020203" pitchFamily="34" charset="0"/>
              </a:rPr>
              <a:t>према</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групама</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развијености</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остао</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следећи</a:t>
            </a:r>
            <a:r>
              <a:rPr lang="en-US" sz="2000" dirty="0">
                <a:latin typeface="Segoe UI" panose="020B0502040204020203" pitchFamily="34" charset="0"/>
                <a:cs typeface="Segoe UI" panose="020B0502040204020203" pitchFamily="34" charset="0"/>
              </a:rPr>
              <a:t>: I</a:t>
            </a:r>
            <a:r>
              <a:rPr lang="en-US" sz="2000" dirty="0" smtClean="0">
                <a:latin typeface="Segoe UI" panose="020B0502040204020203" pitchFamily="34" charset="0"/>
                <a:cs typeface="Segoe UI" panose="020B0502040204020203" pitchFamily="34" charset="0"/>
              </a:rPr>
              <a:t> </a:t>
            </a:r>
            <a:r>
              <a:rPr lang="en-US" sz="2000" dirty="0">
                <a:latin typeface="Segoe UI" panose="020B0502040204020203" pitchFamily="34" charset="0"/>
                <a:cs typeface="Segoe UI" panose="020B0502040204020203" pitchFamily="34" charset="0"/>
              </a:rPr>
              <a:t>- 20; </a:t>
            </a:r>
            <a:r>
              <a:rPr lang="en-US" sz="2000" dirty="0" smtClean="0">
                <a:latin typeface="Segoe UI" panose="020B0502040204020203" pitchFamily="34" charset="0"/>
                <a:cs typeface="Segoe UI" panose="020B0502040204020203" pitchFamily="34" charset="0"/>
              </a:rPr>
              <a:t>II </a:t>
            </a:r>
            <a:r>
              <a:rPr lang="en-US" sz="2000" dirty="0">
                <a:latin typeface="Segoe UI" panose="020B0502040204020203" pitchFamily="34" charset="0"/>
                <a:cs typeface="Segoe UI" panose="020B0502040204020203" pitchFamily="34" charset="0"/>
              </a:rPr>
              <a:t>- 34; </a:t>
            </a:r>
            <a:r>
              <a:rPr lang="en-US" sz="2000" dirty="0" smtClean="0">
                <a:latin typeface="Segoe UI" panose="020B0502040204020203" pitchFamily="34" charset="0"/>
                <a:cs typeface="Segoe UI" panose="020B0502040204020203" pitchFamily="34" charset="0"/>
              </a:rPr>
              <a:t>III </a:t>
            </a:r>
            <a:r>
              <a:rPr lang="en-US" sz="2000" dirty="0">
                <a:latin typeface="Segoe UI" panose="020B0502040204020203" pitchFamily="34" charset="0"/>
                <a:cs typeface="Segoe UI" panose="020B0502040204020203" pitchFamily="34" charset="0"/>
              </a:rPr>
              <a:t>- 47 и </a:t>
            </a:r>
            <a:r>
              <a:rPr lang="en-US" sz="2000" dirty="0" smtClean="0">
                <a:latin typeface="Segoe UI" panose="020B0502040204020203" pitchFamily="34" charset="0"/>
                <a:cs typeface="Segoe UI" panose="020B0502040204020203" pitchFamily="34" charset="0"/>
              </a:rPr>
              <a:t>IV </a:t>
            </a:r>
            <a:r>
              <a:rPr lang="en-US" sz="2000" dirty="0">
                <a:latin typeface="Segoe UI" panose="020B0502040204020203" pitchFamily="34" charset="0"/>
                <a:cs typeface="Segoe UI" panose="020B0502040204020203" pitchFamily="34" charset="0"/>
              </a:rPr>
              <a:t>- 44 ( </a:t>
            </a:r>
            <a:r>
              <a:rPr lang="en-US" sz="2000" dirty="0" err="1">
                <a:latin typeface="Segoe UI" panose="020B0502040204020203" pitchFamily="34" charset="0"/>
                <a:cs typeface="Segoe UI" panose="020B0502040204020203" pitchFamily="34" charset="0"/>
              </a:rPr>
              <a:t>од</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којих</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су</a:t>
            </a:r>
            <a:r>
              <a:rPr lang="en-US" sz="2000" dirty="0">
                <a:latin typeface="Segoe UI" panose="020B0502040204020203" pitchFamily="34" charset="0"/>
                <a:cs typeface="Segoe UI" panose="020B0502040204020203" pitchFamily="34" charset="0"/>
              </a:rPr>
              <a:t> 19 </a:t>
            </a:r>
            <a:r>
              <a:rPr lang="en-US" sz="2000" dirty="0" err="1">
                <a:latin typeface="Segoe UI" panose="020B0502040204020203" pitchFamily="34" charset="0"/>
                <a:cs typeface="Segoe UI" panose="020B0502040204020203" pitchFamily="34" charset="0"/>
              </a:rPr>
              <a:t>девастирана</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подручја</a:t>
            </a:r>
            <a:r>
              <a:rPr lang="en-US" sz="2000" dirty="0">
                <a:latin typeface="Segoe UI" panose="020B0502040204020203" pitchFamily="34" charset="0"/>
                <a:cs typeface="Segoe UI" panose="020B0502040204020203" pitchFamily="34" charset="0"/>
              </a:rPr>
              <a:t>).</a:t>
            </a:r>
          </a:p>
          <a:p>
            <a:pPr marL="0" indent="0">
              <a:buNone/>
            </a:pPr>
            <a:endParaRPr lang="sr-Cyrl-RS" sz="2000" dirty="0" smtClean="0">
              <a:latin typeface="Segoe UI" panose="020B0502040204020203" pitchFamily="34" charset="0"/>
              <a:cs typeface="Segoe UI" panose="020B0502040204020203" pitchFamily="34" charset="0"/>
            </a:endParaRPr>
          </a:p>
          <a:p>
            <a:pPr marL="0" indent="0">
              <a:buNone/>
            </a:pPr>
            <a:endParaRPr lang="en-US" sz="2000" dirty="0">
              <a:latin typeface="Segoe UI" panose="020B0502040204020203" pitchFamily="34" charset="0"/>
              <a:cs typeface="Segoe UI" panose="020B0502040204020203" pitchFamily="34" charset="0"/>
            </a:endParaRPr>
          </a:p>
        </p:txBody>
      </p:sp>
      <p:pic>
        <p:nvPicPr>
          <p:cNvPr id="5" name="Graphic 4" descr="Open Book">
            <a:extLst>
              <a:ext uri="{FF2B5EF4-FFF2-40B4-BE49-F238E27FC236}">
                <a16:creationId xmlns:a16="http://schemas.microsoft.com/office/drawing/2014/main" id="{DEFE964D-9F1C-4F69-ADD3-0E1AB324E19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489066" y="444731"/>
            <a:ext cx="1097280" cy="1097280"/>
          </a:xfrm>
          <a:prstGeom prst="rect">
            <a:avLst/>
          </a:prstGeom>
        </p:spPr>
      </p:pic>
      <p:pic>
        <p:nvPicPr>
          <p:cNvPr id="9" name="Graphic 8">
            <a:extLst>
              <a:ext uri="{FF2B5EF4-FFF2-40B4-BE49-F238E27FC236}">
                <a16:creationId xmlns:a16="http://schemas.microsoft.com/office/drawing/2014/main" id="{35127EDA-5861-47AB-8729-620CFC7DAC07}"/>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alphaModFix amt="15000"/>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447316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Graphic 8">
            <a:extLst>
              <a:ext uri="{FF2B5EF4-FFF2-40B4-BE49-F238E27FC236}">
                <a16:creationId xmlns:a16="http://schemas.microsoft.com/office/drawing/2014/main" id="{35127EDA-5861-47AB-8729-620CFC7DAC07}"/>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6641431" y="816337"/>
            <a:ext cx="5225327" cy="5225327"/>
          </a:xfrm>
          <a:prstGeom prst="rect">
            <a:avLst/>
          </a:prstGeom>
        </p:spPr>
      </p:pic>
      <p:sp>
        <p:nvSpPr>
          <p:cNvPr id="4" name="Content Placeholder 3"/>
          <p:cNvSpPr>
            <a:spLocks noGrp="1"/>
          </p:cNvSpPr>
          <p:nvPr>
            <p:ph idx="1"/>
          </p:nvPr>
        </p:nvSpPr>
        <p:spPr>
          <a:xfrm>
            <a:off x="606829" y="681643"/>
            <a:ext cx="10663844" cy="5786265"/>
          </a:xfrm>
        </p:spPr>
        <p:txBody>
          <a:bodyPr>
            <a:normAutofit lnSpcReduction="10000"/>
          </a:bodyPr>
          <a:lstStyle/>
          <a:p>
            <a:pPr marL="0" indent="0" algn="just">
              <a:buNone/>
            </a:pPr>
            <a:r>
              <a:rPr lang="en-US" u="sng" dirty="0" err="1">
                <a:solidFill>
                  <a:srgbClr val="000000"/>
                </a:solidFill>
                <a:latin typeface="Calibri" panose="020F0502020204030204" pitchFamily="34" charset="0"/>
              </a:rPr>
              <a:t>Политика</a:t>
            </a:r>
            <a:r>
              <a:rPr lang="en-US" u="sng" dirty="0">
                <a:solidFill>
                  <a:srgbClr val="000000"/>
                </a:solidFill>
                <a:latin typeface="Calibri" panose="020F0502020204030204" pitchFamily="34" charset="0"/>
              </a:rPr>
              <a:t> </a:t>
            </a:r>
            <a:r>
              <a:rPr lang="en-US" u="sng" dirty="0" err="1">
                <a:solidFill>
                  <a:srgbClr val="000000"/>
                </a:solidFill>
                <a:latin typeface="Calibri" panose="020F0502020204030204" pitchFamily="34" charset="0"/>
              </a:rPr>
              <a:t>подстицања</a:t>
            </a:r>
            <a:r>
              <a:rPr lang="en-US" u="sng" dirty="0">
                <a:solidFill>
                  <a:srgbClr val="000000"/>
                </a:solidFill>
                <a:latin typeface="Calibri" panose="020F0502020204030204" pitchFamily="34" charset="0"/>
              </a:rPr>
              <a:t> </a:t>
            </a:r>
            <a:r>
              <a:rPr lang="en-US" u="sng" dirty="0" err="1">
                <a:solidFill>
                  <a:srgbClr val="000000"/>
                </a:solidFill>
                <a:latin typeface="Calibri" panose="020F0502020204030204" pitchFamily="34" charset="0"/>
              </a:rPr>
              <a:t>директних</a:t>
            </a:r>
            <a:r>
              <a:rPr lang="en-US" u="sng" dirty="0">
                <a:solidFill>
                  <a:srgbClr val="000000"/>
                </a:solidFill>
                <a:latin typeface="Calibri" panose="020F0502020204030204" pitchFamily="34" charset="0"/>
              </a:rPr>
              <a:t> </a:t>
            </a:r>
            <a:r>
              <a:rPr lang="en-US" u="sng" dirty="0" err="1">
                <a:solidFill>
                  <a:srgbClr val="000000"/>
                </a:solidFill>
                <a:latin typeface="Calibri" panose="020F0502020204030204" pitchFamily="34" charset="0"/>
              </a:rPr>
              <a:t>инвестиција</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спроводи</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се</a:t>
            </a:r>
            <a:r>
              <a:rPr lang="en-US" dirty="0">
                <a:solidFill>
                  <a:srgbClr val="000000"/>
                </a:solidFill>
                <a:latin typeface="Calibri" panose="020F0502020204030204" pitchFamily="34" charset="0"/>
              </a:rPr>
              <a:t> у </a:t>
            </a:r>
            <a:r>
              <a:rPr lang="en-US" dirty="0" err="1">
                <a:solidFill>
                  <a:srgbClr val="000000"/>
                </a:solidFill>
                <a:latin typeface="Calibri" panose="020F0502020204030204" pitchFamily="34" charset="0"/>
              </a:rPr>
              <a:t>Србији</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већ</a:t>
            </a:r>
            <a:r>
              <a:rPr lang="en-US" dirty="0">
                <a:solidFill>
                  <a:srgbClr val="000000"/>
                </a:solidFill>
                <a:latin typeface="Calibri" panose="020F0502020204030204" pitchFamily="34" charset="0"/>
              </a:rPr>
              <a:t> 15 </a:t>
            </a:r>
            <a:r>
              <a:rPr lang="en-US" dirty="0" err="1">
                <a:solidFill>
                  <a:srgbClr val="000000"/>
                </a:solidFill>
                <a:latin typeface="Calibri" panose="020F0502020204030204" pitchFamily="34" charset="0"/>
              </a:rPr>
              <a:t>година</a:t>
            </a:r>
            <a:r>
              <a:rPr lang="en-US" dirty="0">
                <a:solidFill>
                  <a:srgbClr val="000000"/>
                </a:solidFill>
                <a:latin typeface="Calibri" panose="020F0502020204030204" pitchFamily="34" charset="0"/>
              </a:rPr>
              <a:t> и </a:t>
            </a:r>
            <a:r>
              <a:rPr lang="en-US" dirty="0" err="1">
                <a:solidFill>
                  <a:srgbClr val="000000"/>
                </a:solidFill>
                <a:latin typeface="Calibri" panose="020F0502020204030204" pitchFamily="34" charset="0"/>
              </a:rPr>
              <a:t>један</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од</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њених</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главних</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циљева</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био</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је</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смањивање</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регионалних</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разлика</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кроз</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њихово</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усмеравање</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према</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мање</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развијеним</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општинама</a:t>
            </a:r>
            <a:r>
              <a:rPr lang="en-US" dirty="0">
                <a:solidFill>
                  <a:srgbClr val="000000"/>
                </a:solidFill>
                <a:latin typeface="Calibri" panose="020F0502020204030204" pitchFamily="34" charset="0"/>
              </a:rPr>
              <a:t>.</a:t>
            </a:r>
            <a:endParaRPr lang="en-US" sz="1400" dirty="0">
              <a:latin typeface="Times New Roman" panose="02020603050405020304" pitchFamily="18" charset="0"/>
              <a:ea typeface="Times New Roman" panose="02020603050405020304" pitchFamily="18" charset="0"/>
            </a:endParaRPr>
          </a:p>
          <a:p>
            <a:pPr marL="0" indent="0">
              <a:buNone/>
            </a:pPr>
            <a:endParaRPr lang="en-US" sz="1400" dirty="0">
              <a:latin typeface="Times New Roman" panose="02020603050405020304" pitchFamily="18" charset="0"/>
              <a:ea typeface="Times New Roman" panose="02020603050405020304" pitchFamily="18" charset="0"/>
            </a:endParaRPr>
          </a:p>
          <a:p>
            <a:pPr marL="342900" lvl="0" indent="-342900" algn="just">
              <a:spcBef>
                <a:spcPts val="0"/>
              </a:spcBef>
              <a:buFont typeface="Wingdings" panose="05000000000000000000" pitchFamily="2" charset="2"/>
              <a:buChar char=""/>
              <a:tabLst>
                <a:tab pos="457200" algn="l"/>
              </a:tabLst>
            </a:pPr>
            <a:r>
              <a:rPr lang="en-US" dirty="0">
                <a:solidFill>
                  <a:srgbClr val="000000"/>
                </a:solidFill>
                <a:latin typeface="Calibri" panose="020F0502020204030204" pitchFamily="34" charset="0"/>
              </a:rPr>
              <a:t>2016. </a:t>
            </a:r>
            <a:r>
              <a:rPr lang="en-US" dirty="0" err="1">
                <a:solidFill>
                  <a:srgbClr val="000000"/>
                </a:solidFill>
                <a:latin typeface="Calibri" panose="020F0502020204030204" pitchFamily="34" charset="0"/>
              </a:rPr>
              <a:t>године</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усвојен</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је</a:t>
            </a:r>
            <a:r>
              <a:rPr lang="en-US" dirty="0">
                <a:solidFill>
                  <a:srgbClr val="000000"/>
                </a:solidFill>
                <a:latin typeface="Calibri" panose="020F0502020204030204" pitchFamily="34" charset="0"/>
              </a:rPr>
              <a:t> </a:t>
            </a:r>
            <a:r>
              <a:rPr lang="en-US" b="1" dirty="0" err="1">
                <a:solidFill>
                  <a:srgbClr val="000000"/>
                </a:solidFill>
                <a:latin typeface="Calibri" panose="020F0502020204030204" pitchFamily="34" charset="0"/>
              </a:rPr>
              <a:t>Закон</a:t>
            </a:r>
            <a:r>
              <a:rPr lang="en-US" b="1" dirty="0">
                <a:solidFill>
                  <a:srgbClr val="000000"/>
                </a:solidFill>
                <a:latin typeface="Calibri" panose="020F0502020204030204" pitchFamily="34" charset="0"/>
              </a:rPr>
              <a:t> о </a:t>
            </a:r>
            <a:r>
              <a:rPr lang="en-US" b="1" dirty="0" err="1">
                <a:solidFill>
                  <a:srgbClr val="000000"/>
                </a:solidFill>
                <a:latin typeface="Calibri" panose="020F0502020204030204" pitchFamily="34" charset="0"/>
              </a:rPr>
              <a:t>улагањима</a:t>
            </a:r>
            <a:r>
              <a:rPr lang="en-US" b="1" dirty="0">
                <a:solidFill>
                  <a:srgbClr val="000000"/>
                </a:solidFill>
                <a:latin typeface="Calibri" panose="020F0502020204030204" pitchFamily="34" charset="0"/>
              </a:rPr>
              <a:t> </a:t>
            </a:r>
            <a:r>
              <a:rPr lang="en-US" b="1" dirty="0" smtClean="0">
                <a:solidFill>
                  <a:srgbClr val="000000"/>
                </a:solidFill>
                <a:latin typeface="Calibri" panose="020F0502020204030204" pitchFamily="34" charset="0"/>
              </a:rPr>
              <a:t>- </a:t>
            </a:r>
            <a:r>
              <a:rPr lang="en-US" dirty="0" err="1" smtClean="0">
                <a:solidFill>
                  <a:srgbClr val="000000"/>
                </a:solidFill>
                <a:latin typeface="Calibri" panose="020F0502020204030204" pitchFamily="34" charset="0"/>
              </a:rPr>
              <a:t>унапређењe</a:t>
            </a:r>
            <a:r>
              <a:rPr lang="en-US" dirty="0" smtClean="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инвестиционог</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окружења</a:t>
            </a:r>
            <a:r>
              <a:rPr lang="en-US" dirty="0">
                <a:solidFill>
                  <a:srgbClr val="000000"/>
                </a:solidFill>
                <a:latin typeface="Calibri" panose="020F0502020204030204" pitchFamily="34" charset="0"/>
              </a:rPr>
              <a:t> у </a:t>
            </a:r>
            <a:r>
              <a:rPr lang="en-US" dirty="0" smtClean="0">
                <a:solidFill>
                  <a:srgbClr val="000000"/>
                </a:solidFill>
                <a:latin typeface="Calibri" panose="020F0502020204030204" pitchFamily="34" charset="0"/>
              </a:rPr>
              <a:t>РС </a:t>
            </a:r>
            <a:r>
              <a:rPr lang="en-US" dirty="0">
                <a:solidFill>
                  <a:srgbClr val="000000"/>
                </a:solidFill>
                <a:latin typeface="Calibri" panose="020F0502020204030204" pitchFamily="34" charset="0"/>
              </a:rPr>
              <a:t>и </a:t>
            </a:r>
            <a:r>
              <a:rPr lang="en-US" dirty="0" err="1">
                <a:solidFill>
                  <a:srgbClr val="000000"/>
                </a:solidFill>
                <a:latin typeface="Calibri" panose="020F0502020204030204" pitchFamily="34" charset="0"/>
              </a:rPr>
              <a:t>подстицања</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директних</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улагања</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ради</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јачања</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економског</a:t>
            </a:r>
            <a:r>
              <a:rPr lang="en-US" dirty="0">
                <a:solidFill>
                  <a:srgbClr val="000000"/>
                </a:solidFill>
                <a:latin typeface="Calibri" panose="020F0502020204030204" pitchFamily="34" charset="0"/>
              </a:rPr>
              <a:t> и </a:t>
            </a:r>
            <a:r>
              <a:rPr lang="en-US" dirty="0" err="1">
                <a:solidFill>
                  <a:srgbClr val="000000"/>
                </a:solidFill>
                <a:latin typeface="Calibri" panose="020F0502020204030204" pitchFamily="34" charset="0"/>
              </a:rPr>
              <a:t>привредног</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развоја</a:t>
            </a:r>
            <a:r>
              <a:rPr lang="en-US" dirty="0">
                <a:solidFill>
                  <a:srgbClr val="000000"/>
                </a:solidFill>
                <a:latin typeface="Calibri" panose="020F0502020204030204" pitchFamily="34" charset="0"/>
              </a:rPr>
              <a:t> и </a:t>
            </a:r>
            <a:r>
              <a:rPr lang="en-US" dirty="0" err="1">
                <a:solidFill>
                  <a:srgbClr val="000000"/>
                </a:solidFill>
                <a:latin typeface="Calibri" panose="020F0502020204030204" pitchFamily="34" charset="0"/>
              </a:rPr>
              <a:t>раста</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запослености</a:t>
            </a:r>
            <a:r>
              <a:rPr lang="en-US" dirty="0" smtClean="0">
                <a:solidFill>
                  <a:srgbClr val="000000"/>
                </a:solidFill>
                <a:latin typeface="Calibri" panose="020F0502020204030204" pitchFamily="34" charset="0"/>
              </a:rPr>
              <a:t>.</a:t>
            </a:r>
          </a:p>
          <a:p>
            <a:pPr marL="0" lvl="0" indent="0" algn="just">
              <a:spcBef>
                <a:spcPts val="0"/>
              </a:spcBef>
              <a:buNone/>
              <a:tabLst>
                <a:tab pos="457200" algn="l"/>
              </a:tabLst>
            </a:pPr>
            <a:endParaRPr lang="en-US" sz="1400" dirty="0">
              <a:latin typeface="Times New Roman" panose="02020603050405020304" pitchFamily="18" charset="0"/>
              <a:ea typeface="Times New Roman" panose="02020603050405020304" pitchFamily="18" charset="0"/>
            </a:endParaRPr>
          </a:p>
          <a:p>
            <a:pPr marL="342900" lvl="0" indent="-342900">
              <a:spcBef>
                <a:spcPts val="0"/>
              </a:spcBef>
              <a:buFont typeface="Wingdings" panose="05000000000000000000" pitchFamily="2" charset="2"/>
              <a:buChar char=""/>
              <a:tabLst>
                <a:tab pos="457200" algn="l"/>
              </a:tabLst>
            </a:pPr>
            <a:r>
              <a:rPr lang="en-US" dirty="0" err="1">
                <a:solidFill>
                  <a:srgbClr val="000000"/>
                </a:solidFill>
                <a:latin typeface="Calibri" panose="020F0502020204030204" pitchFamily="34" charset="0"/>
              </a:rPr>
              <a:t>Потписан</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је</a:t>
            </a:r>
            <a:r>
              <a:rPr lang="en-US" dirty="0">
                <a:solidFill>
                  <a:srgbClr val="000000"/>
                </a:solidFill>
                <a:latin typeface="Calibri" panose="020F0502020204030204" pitchFamily="34" charset="0"/>
              </a:rPr>
              <a:t> </a:t>
            </a:r>
            <a:r>
              <a:rPr lang="sr-Latn-RS" dirty="0">
                <a:solidFill>
                  <a:srgbClr val="000000"/>
                </a:solidFill>
                <a:latin typeface="Calibri" panose="020F0502020204030204" pitchFamily="34" charset="0"/>
              </a:rPr>
              <a:t>121 </a:t>
            </a:r>
            <a:r>
              <a:rPr lang="sr-Latn-RS" dirty="0" err="1">
                <a:solidFill>
                  <a:srgbClr val="000000"/>
                </a:solidFill>
                <a:latin typeface="Calibri" panose="020F0502020204030204" pitchFamily="34" charset="0"/>
              </a:rPr>
              <a:t>уговор</a:t>
            </a:r>
            <a:r>
              <a:rPr lang="sr-Latn-RS" dirty="0">
                <a:solidFill>
                  <a:srgbClr val="000000"/>
                </a:solidFill>
                <a:latin typeface="Calibri" panose="020F0502020204030204" pitchFamily="34" charset="0"/>
              </a:rPr>
              <a:t> о </a:t>
            </a:r>
            <a:r>
              <a:rPr lang="sr-Latn-RS" dirty="0" err="1">
                <a:solidFill>
                  <a:srgbClr val="000000"/>
                </a:solidFill>
                <a:latin typeface="Calibri" panose="020F0502020204030204" pitchFamily="34" charset="0"/>
              </a:rPr>
              <a:t>додели</a:t>
            </a:r>
            <a:r>
              <a:rPr lang="sr-Latn-RS" dirty="0">
                <a:solidFill>
                  <a:srgbClr val="000000"/>
                </a:solidFill>
                <a:latin typeface="Calibri" panose="020F0502020204030204" pitchFamily="34" charset="0"/>
              </a:rPr>
              <a:t> </a:t>
            </a:r>
            <a:r>
              <a:rPr lang="sr-Latn-RS" dirty="0" err="1">
                <a:solidFill>
                  <a:srgbClr val="000000"/>
                </a:solidFill>
                <a:latin typeface="Calibri" panose="020F0502020204030204" pitchFamily="34" charset="0"/>
              </a:rPr>
              <a:t>средстава</a:t>
            </a:r>
            <a:r>
              <a:rPr lang="sr-Latn-RS" dirty="0">
                <a:solidFill>
                  <a:srgbClr val="000000"/>
                </a:solidFill>
                <a:latin typeface="Calibri" panose="020F0502020204030204" pitchFamily="34" charset="0"/>
              </a:rPr>
              <a:t> </a:t>
            </a:r>
            <a:r>
              <a:rPr lang="sr-Latn-RS" dirty="0" err="1">
                <a:solidFill>
                  <a:srgbClr val="000000"/>
                </a:solidFill>
                <a:latin typeface="Calibri" panose="020F0502020204030204" pitchFamily="34" charset="0"/>
              </a:rPr>
              <a:t>подстицаја</a:t>
            </a:r>
            <a:endParaRPr lang="en-US" sz="1400" dirty="0">
              <a:latin typeface="Times New Roman" panose="02020603050405020304" pitchFamily="18" charset="0"/>
              <a:ea typeface="Times New Roman" panose="02020603050405020304" pitchFamily="18" charset="0"/>
            </a:endParaRPr>
          </a:p>
          <a:p>
            <a:pPr marL="342900" lvl="0" indent="-342900">
              <a:spcBef>
                <a:spcPts val="0"/>
              </a:spcBef>
              <a:buFont typeface="Wingdings" panose="05000000000000000000" pitchFamily="2" charset="2"/>
              <a:buChar char=""/>
              <a:tabLst>
                <a:tab pos="457200" algn="l"/>
              </a:tabLst>
            </a:pPr>
            <a:r>
              <a:rPr lang="en-US" dirty="0">
                <a:solidFill>
                  <a:srgbClr val="000000"/>
                </a:solidFill>
                <a:latin typeface="Calibri" panose="020F0502020204030204" pitchFamily="34" charset="0"/>
              </a:rPr>
              <a:t>2,5 </a:t>
            </a:r>
            <a:r>
              <a:rPr lang="en-US" dirty="0" err="1">
                <a:solidFill>
                  <a:srgbClr val="000000"/>
                </a:solidFill>
                <a:latin typeface="Calibri" panose="020F0502020204030204" pitchFamily="34" charset="0"/>
              </a:rPr>
              <a:t>милијарди</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евра</a:t>
            </a:r>
            <a:r>
              <a:rPr lang="en-US" dirty="0">
                <a:solidFill>
                  <a:srgbClr val="000000"/>
                </a:solidFill>
                <a:latin typeface="Calibri" panose="020F0502020204030204" pitchFamily="34" charset="0"/>
              </a:rPr>
              <a:t> - </a:t>
            </a:r>
            <a:r>
              <a:rPr lang="en-US" dirty="0" err="1">
                <a:solidFill>
                  <a:srgbClr val="000000"/>
                </a:solidFill>
                <a:latin typeface="Calibri" panose="020F0502020204030204" pitchFamily="34" charset="0"/>
              </a:rPr>
              <a:t>укупна</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вредност</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планираних</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инвестиција</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док</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одобрени</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подстицаји</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државе</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за</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те</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намене</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износе</a:t>
            </a:r>
            <a:r>
              <a:rPr lang="en-US" dirty="0">
                <a:solidFill>
                  <a:srgbClr val="000000"/>
                </a:solidFill>
                <a:latin typeface="Calibri" panose="020F0502020204030204" pitchFamily="34" charset="0"/>
              </a:rPr>
              <a:t> 459 </a:t>
            </a:r>
            <a:r>
              <a:rPr lang="en-US" dirty="0" err="1">
                <a:solidFill>
                  <a:srgbClr val="000000"/>
                </a:solidFill>
                <a:latin typeface="Calibri" panose="020F0502020204030204" pitchFamily="34" charset="0"/>
              </a:rPr>
              <a:t>милиона</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евра</a:t>
            </a:r>
            <a:r>
              <a:rPr lang="en-US" dirty="0">
                <a:solidFill>
                  <a:srgbClr val="000000"/>
                </a:solidFill>
                <a:latin typeface="Calibri" panose="020F0502020204030204" pitchFamily="34" charset="0"/>
              </a:rPr>
              <a:t>.</a:t>
            </a:r>
            <a:endParaRPr lang="en-US" sz="1400" dirty="0">
              <a:latin typeface="Times New Roman" panose="02020603050405020304" pitchFamily="18" charset="0"/>
              <a:ea typeface="Times New Roman" panose="02020603050405020304" pitchFamily="18" charset="0"/>
            </a:endParaRPr>
          </a:p>
          <a:p>
            <a:pPr marL="342900" lvl="0" indent="-342900">
              <a:spcBef>
                <a:spcPts val="0"/>
              </a:spcBef>
              <a:buFont typeface="Wingdings" panose="05000000000000000000" pitchFamily="2" charset="2"/>
              <a:buChar char=""/>
              <a:tabLst>
                <a:tab pos="457200" algn="l"/>
              </a:tabLst>
            </a:pPr>
            <a:r>
              <a:rPr lang="sr-Latn-RS" dirty="0" err="1">
                <a:solidFill>
                  <a:srgbClr val="000000"/>
                </a:solidFill>
                <a:latin typeface="Calibri" panose="020F0502020204030204" pitchFamily="34" charset="0"/>
              </a:rPr>
              <a:t>око</a:t>
            </a:r>
            <a:r>
              <a:rPr lang="sr-Latn-RS" dirty="0">
                <a:solidFill>
                  <a:srgbClr val="000000"/>
                </a:solidFill>
                <a:latin typeface="Calibri" panose="020F0502020204030204" pitchFamily="34" charset="0"/>
              </a:rPr>
              <a:t> </a:t>
            </a:r>
            <a:r>
              <a:rPr lang="sr-Latn-RS" b="1" dirty="0">
                <a:solidFill>
                  <a:srgbClr val="000000"/>
                </a:solidFill>
                <a:latin typeface="Calibri" panose="020F0502020204030204" pitchFamily="34" charset="0"/>
              </a:rPr>
              <a:t>46.000 </a:t>
            </a:r>
            <a:r>
              <a:rPr lang="sr-Latn-RS" b="1" dirty="0" err="1">
                <a:solidFill>
                  <a:srgbClr val="000000"/>
                </a:solidFill>
                <a:latin typeface="Calibri" panose="020F0502020204030204" pitchFamily="34" charset="0"/>
              </a:rPr>
              <a:t>нових</a:t>
            </a:r>
            <a:r>
              <a:rPr lang="sr-Latn-RS" b="1" dirty="0">
                <a:solidFill>
                  <a:srgbClr val="000000"/>
                </a:solidFill>
                <a:latin typeface="Calibri" panose="020F0502020204030204" pitchFamily="34" charset="0"/>
              </a:rPr>
              <a:t> </a:t>
            </a:r>
            <a:r>
              <a:rPr lang="sr-Latn-RS" b="1" dirty="0" err="1">
                <a:solidFill>
                  <a:srgbClr val="000000"/>
                </a:solidFill>
                <a:latin typeface="Calibri" panose="020F0502020204030204" pitchFamily="34" charset="0"/>
              </a:rPr>
              <a:t>радних</a:t>
            </a:r>
            <a:r>
              <a:rPr lang="sr-Latn-RS" b="1" dirty="0">
                <a:solidFill>
                  <a:srgbClr val="000000"/>
                </a:solidFill>
                <a:latin typeface="Calibri" panose="020F0502020204030204" pitchFamily="34" charset="0"/>
              </a:rPr>
              <a:t> </a:t>
            </a:r>
            <a:r>
              <a:rPr lang="sr-Latn-RS" b="1" dirty="0" err="1">
                <a:solidFill>
                  <a:srgbClr val="000000"/>
                </a:solidFill>
                <a:latin typeface="Calibri" panose="020F0502020204030204" pitchFamily="34" charset="0"/>
              </a:rPr>
              <a:t>места</a:t>
            </a:r>
            <a:r>
              <a:rPr lang="en-US" dirty="0">
                <a:solidFill>
                  <a:srgbClr val="000000"/>
                </a:solidFill>
                <a:latin typeface="Calibri" panose="020F0502020204030204" pitchFamily="34" charset="0"/>
              </a:rPr>
              <a:t> – </a:t>
            </a:r>
            <a:r>
              <a:rPr lang="sr-Latn-RS" dirty="0" err="1">
                <a:solidFill>
                  <a:srgbClr val="000000"/>
                </a:solidFill>
                <a:latin typeface="Calibri" panose="020F0502020204030204" pitchFamily="34" charset="0"/>
              </a:rPr>
              <a:t>највећи</a:t>
            </a:r>
            <a:r>
              <a:rPr lang="sr-Latn-R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број</a:t>
            </a:r>
            <a:r>
              <a:rPr lang="en-US" dirty="0">
                <a:solidFill>
                  <a:srgbClr val="000000"/>
                </a:solidFill>
                <a:latin typeface="Calibri" panose="020F0502020204030204" pitchFamily="34" charset="0"/>
              </a:rPr>
              <a:t> </a:t>
            </a:r>
            <a:r>
              <a:rPr lang="sr-Latn-RS" dirty="0">
                <a:solidFill>
                  <a:srgbClr val="000000"/>
                </a:solidFill>
                <a:latin typeface="Calibri" panose="020F0502020204030204" pitchFamily="34" charset="0"/>
              </a:rPr>
              <a:t>у </a:t>
            </a:r>
            <a:r>
              <a:rPr lang="sr-Latn-RS" dirty="0" err="1">
                <a:solidFill>
                  <a:srgbClr val="000000"/>
                </a:solidFill>
                <a:latin typeface="Calibri" panose="020F0502020204030204" pitchFamily="34" charset="0"/>
              </a:rPr>
              <a:t>једном</a:t>
            </a:r>
            <a:r>
              <a:rPr lang="sr-Latn-RS" dirty="0">
                <a:solidFill>
                  <a:srgbClr val="000000"/>
                </a:solidFill>
                <a:latin typeface="Calibri" panose="020F0502020204030204" pitchFamily="34" charset="0"/>
              </a:rPr>
              <a:t> </a:t>
            </a:r>
            <a:r>
              <a:rPr lang="sr-Latn-RS" dirty="0" err="1">
                <a:solidFill>
                  <a:srgbClr val="000000"/>
                </a:solidFill>
                <a:latin typeface="Calibri" panose="020F0502020204030204" pitchFamily="34" charset="0"/>
              </a:rPr>
              <a:t>од</a:t>
            </a:r>
            <a:r>
              <a:rPr lang="sr-Latn-RS" dirty="0">
                <a:solidFill>
                  <a:srgbClr val="000000"/>
                </a:solidFill>
                <a:latin typeface="Calibri" panose="020F0502020204030204" pitchFamily="34" charset="0"/>
              </a:rPr>
              <a:t> </a:t>
            </a:r>
            <a:r>
              <a:rPr lang="sr-Latn-RS" dirty="0" err="1">
                <a:solidFill>
                  <a:srgbClr val="000000"/>
                </a:solidFill>
                <a:latin typeface="Calibri" panose="020F0502020204030204" pitchFamily="34" charset="0"/>
              </a:rPr>
              <a:t>два</a:t>
            </a:r>
            <a:r>
              <a:rPr lang="sr-Latn-RS" dirty="0">
                <a:solidFill>
                  <a:srgbClr val="000000"/>
                </a:solidFill>
                <a:latin typeface="Calibri" panose="020F0502020204030204" pitchFamily="34" charset="0"/>
              </a:rPr>
              <a:t> </a:t>
            </a:r>
            <a:r>
              <a:rPr lang="sr-Latn-RS" dirty="0" err="1">
                <a:solidFill>
                  <a:srgbClr val="000000"/>
                </a:solidFill>
                <a:latin typeface="Calibri" panose="020F0502020204030204" pitchFamily="34" charset="0"/>
              </a:rPr>
              <a:t>најмање</a:t>
            </a:r>
            <a:r>
              <a:rPr lang="sr-Latn-RS" dirty="0">
                <a:solidFill>
                  <a:srgbClr val="000000"/>
                </a:solidFill>
                <a:latin typeface="Calibri" panose="020F0502020204030204" pitchFamily="34" charset="0"/>
              </a:rPr>
              <a:t> </a:t>
            </a:r>
            <a:r>
              <a:rPr lang="sr-Latn-RS" dirty="0" err="1">
                <a:solidFill>
                  <a:srgbClr val="000000"/>
                </a:solidFill>
                <a:latin typeface="Calibri" panose="020F0502020204030204" pitchFamily="34" charset="0"/>
              </a:rPr>
              <a:t>развијена</a:t>
            </a:r>
            <a:r>
              <a:rPr lang="sr-Latn-RS" dirty="0">
                <a:solidFill>
                  <a:srgbClr val="000000"/>
                </a:solidFill>
                <a:latin typeface="Calibri" panose="020F0502020204030204" pitchFamily="34" charset="0"/>
              </a:rPr>
              <a:t> </a:t>
            </a:r>
            <a:r>
              <a:rPr lang="sr-Latn-RS" dirty="0" err="1" smtClean="0">
                <a:solidFill>
                  <a:srgbClr val="000000"/>
                </a:solidFill>
                <a:latin typeface="Calibri" panose="020F0502020204030204" pitchFamily="34" charset="0"/>
              </a:rPr>
              <a:t>региона</a:t>
            </a:r>
            <a:endParaRPr lang="en-US" dirty="0" smtClean="0">
              <a:solidFill>
                <a:srgbClr val="000000"/>
              </a:solidFill>
              <a:latin typeface="Calibri" panose="020F0502020204030204" pitchFamily="34" charset="0"/>
            </a:endParaRPr>
          </a:p>
          <a:p>
            <a:pPr marL="342900" lvl="0" indent="-342900">
              <a:spcBef>
                <a:spcPts val="0"/>
              </a:spcBef>
              <a:buFont typeface="Wingdings" panose="05000000000000000000" pitchFamily="2" charset="2"/>
              <a:buChar char=""/>
              <a:tabLst>
                <a:tab pos="457200" algn="l"/>
              </a:tabLst>
            </a:pPr>
            <a:endParaRPr lang="en-US" sz="1400" dirty="0">
              <a:solidFill>
                <a:srgbClr val="000000"/>
              </a:solidFill>
              <a:latin typeface="Calibri" panose="020F0502020204030204" pitchFamily="34" charset="0"/>
              <a:ea typeface="Times New Roman" panose="02020603050405020304" pitchFamily="18" charset="0"/>
            </a:endParaRPr>
          </a:p>
          <a:p>
            <a:pPr marL="0" lvl="0" indent="0">
              <a:spcBef>
                <a:spcPts val="0"/>
              </a:spcBef>
              <a:buNone/>
              <a:tabLst>
                <a:tab pos="457200" algn="l"/>
              </a:tabLst>
            </a:pPr>
            <a:endParaRPr lang="en-US" sz="1400" dirty="0">
              <a:latin typeface="Times New Roman" panose="02020603050405020304" pitchFamily="18" charset="0"/>
              <a:ea typeface="Times New Roman" panose="02020603050405020304" pitchFamily="18" charset="0"/>
            </a:endParaRPr>
          </a:p>
          <a:p>
            <a:pPr marL="0" marR="0" indent="0">
              <a:lnSpc>
                <a:spcPct val="107000"/>
              </a:lnSpc>
              <a:spcBef>
                <a:spcPts val="0"/>
              </a:spcBef>
              <a:spcAft>
                <a:spcPts val="800"/>
              </a:spcAft>
              <a:buNone/>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62585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593930492"/>
              </p:ext>
            </p:extLst>
          </p:nvPr>
        </p:nvGraphicFramePr>
        <p:xfrm>
          <a:off x="645868" y="2268635"/>
          <a:ext cx="10676067" cy="2527810"/>
        </p:xfrm>
        <a:graphic>
          <a:graphicData uri="http://schemas.openxmlformats.org/drawingml/2006/table">
            <a:tbl>
              <a:tblPr firstRow="1" firstCol="1" bandRow="1"/>
              <a:tblGrid>
                <a:gridCol w="734826">
                  <a:extLst>
                    <a:ext uri="{9D8B030D-6E8A-4147-A177-3AD203B41FA5}">
                      <a16:colId xmlns:a16="http://schemas.microsoft.com/office/drawing/2014/main" val="4275448860"/>
                    </a:ext>
                  </a:extLst>
                </a:gridCol>
                <a:gridCol w="538681">
                  <a:extLst>
                    <a:ext uri="{9D8B030D-6E8A-4147-A177-3AD203B41FA5}">
                      <a16:colId xmlns:a16="http://schemas.microsoft.com/office/drawing/2014/main" val="735685711"/>
                    </a:ext>
                  </a:extLst>
                </a:gridCol>
                <a:gridCol w="589182">
                  <a:extLst>
                    <a:ext uri="{9D8B030D-6E8A-4147-A177-3AD203B41FA5}">
                      <a16:colId xmlns:a16="http://schemas.microsoft.com/office/drawing/2014/main" val="2577196905"/>
                    </a:ext>
                  </a:extLst>
                </a:gridCol>
                <a:gridCol w="555514">
                  <a:extLst>
                    <a:ext uri="{9D8B030D-6E8A-4147-A177-3AD203B41FA5}">
                      <a16:colId xmlns:a16="http://schemas.microsoft.com/office/drawing/2014/main" val="3347618747"/>
                    </a:ext>
                  </a:extLst>
                </a:gridCol>
                <a:gridCol w="648101">
                  <a:extLst>
                    <a:ext uri="{9D8B030D-6E8A-4147-A177-3AD203B41FA5}">
                      <a16:colId xmlns:a16="http://schemas.microsoft.com/office/drawing/2014/main" val="3330115858"/>
                    </a:ext>
                  </a:extLst>
                </a:gridCol>
                <a:gridCol w="606017">
                  <a:extLst>
                    <a:ext uri="{9D8B030D-6E8A-4147-A177-3AD203B41FA5}">
                      <a16:colId xmlns:a16="http://schemas.microsoft.com/office/drawing/2014/main" val="200548034"/>
                    </a:ext>
                  </a:extLst>
                </a:gridCol>
                <a:gridCol w="589182">
                  <a:extLst>
                    <a:ext uri="{9D8B030D-6E8A-4147-A177-3AD203B41FA5}">
                      <a16:colId xmlns:a16="http://schemas.microsoft.com/office/drawing/2014/main" val="206370089"/>
                    </a:ext>
                  </a:extLst>
                </a:gridCol>
                <a:gridCol w="530264">
                  <a:extLst>
                    <a:ext uri="{9D8B030D-6E8A-4147-A177-3AD203B41FA5}">
                      <a16:colId xmlns:a16="http://schemas.microsoft.com/office/drawing/2014/main" val="3006958312"/>
                    </a:ext>
                  </a:extLst>
                </a:gridCol>
                <a:gridCol w="563931">
                  <a:extLst>
                    <a:ext uri="{9D8B030D-6E8A-4147-A177-3AD203B41FA5}">
                      <a16:colId xmlns:a16="http://schemas.microsoft.com/office/drawing/2014/main" val="3377391643"/>
                    </a:ext>
                  </a:extLst>
                </a:gridCol>
                <a:gridCol w="547099">
                  <a:extLst>
                    <a:ext uri="{9D8B030D-6E8A-4147-A177-3AD203B41FA5}">
                      <a16:colId xmlns:a16="http://schemas.microsoft.com/office/drawing/2014/main" val="4048488100"/>
                    </a:ext>
                  </a:extLst>
                </a:gridCol>
                <a:gridCol w="715435">
                  <a:extLst>
                    <a:ext uri="{9D8B030D-6E8A-4147-A177-3AD203B41FA5}">
                      <a16:colId xmlns:a16="http://schemas.microsoft.com/office/drawing/2014/main" val="3019663687"/>
                    </a:ext>
                  </a:extLst>
                </a:gridCol>
                <a:gridCol w="622850">
                  <a:extLst>
                    <a:ext uri="{9D8B030D-6E8A-4147-A177-3AD203B41FA5}">
                      <a16:colId xmlns:a16="http://schemas.microsoft.com/office/drawing/2014/main" val="3582700155"/>
                    </a:ext>
                  </a:extLst>
                </a:gridCol>
                <a:gridCol w="472036">
                  <a:extLst>
                    <a:ext uri="{9D8B030D-6E8A-4147-A177-3AD203B41FA5}">
                      <a16:colId xmlns:a16="http://schemas.microsoft.com/office/drawing/2014/main" val="4112339188"/>
                    </a:ext>
                  </a:extLst>
                </a:gridCol>
                <a:gridCol w="664244">
                  <a:extLst>
                    <a:ext uri="{9D8B030D-6E8A-4147-A177-3AD203B41FA5}">
                      <a16:colId xmlns:a16="http://schemas.microsoft.com/office/drawing/2014/main" val="3646436022"/>
                    </a:ext>
                  </a:extLst>
                </a:gridCol>
                <a:gridCol w="572349">
                  <a:extLst>
                    <a:ext uri="{9D8B030D-6E8A-4147-A177-3AD203B41FA5}">
                      <a16:colId xmlns:a16="http://schemas.microsoft.com/office/drawing/2014/main" val="1566557822"/>
                    </a:ext>
                  </a:extLst>
                </a:gridCol>
                <a:gridCol w="496597">
                  <a:extLst>
                    <a:ext uri="{9D8B030D-6E8A-4147-A177-3AD203B41FA5}">
                      <a16:colId xmlns:a16="http://schemas.microsoft.com/office/drawing/2014/main" val="3258748636"/>
                    </a:ext>
                  </a:extLst>
                </a:gridCol>
                <a:gridCol w="429261">
                  <a:extLst>
                    <a:ext uri="{9D8B030D-6E8A-4147-A177-3AD203B41FA5}">
                      <a16:colId xmlns:a16="http://schemas.microsoft.com/office/drawing/2014/main" val="3077319573"/>
                    </a:ext>
                  </a:extLst>
                </a:gridCol>
                <a:gridCol w="409799">
                  <a:extLst>
                    <a:ext uri="{9D8B030D-6E8A-4147-A177-3AD203B41FA5}">
                      <a16:colId xmlns:a16="http://schemas.microsoft.com/office/drawing/2014/main" val="1974115948"/>
                    </a:ext>
                  </a:extLst>
                </a:gridCol>
                <a:gridCol w="390699">
                  <a:extLst>
                    <a:ext uri="{9D8B030D-6E8A-4147-A177-3AD203B41FA5}">
                      <a16:colId xmlns:a16="http://schemas.microsoft.com/office/drawing/2014/main" val="2451175182"/>
                    </a:ext>
                  </a:extLst>
                </a:gridCol>
              </a:tblGrid>
              <a:tr h="256645">
                <a:tc rowSpan="2">
                  <a:txBody>
                    <a:bodyPr/>
                    <a:lstStyle/>
                    <a:p>
                      <a:pPr marL="0" marR="0" algn="just">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3">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2016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gridSpan="3">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2017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gridSpan="3">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2018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gridSpan="3">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2019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gridSpan="3">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2020 (do 5. 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gridSpan="3">
                  <a:txBody>
                    <a:bodyPr/>
                    <a:lstStyle/>
                    <a:p>
                      <a:pPr marL="0" marR="0" algn="ctr">
                        <a:lnSpc>
                          <a:spcPct val="107000"/>
                        </a:lnSpc>
                        <a:spcBef>
                          <a:spcPts val="0"/>
                        </a:spcBef>
                        <a:spcAft>
                          <a:spcPts val="800"/>
                        </a:spcAft>
                      </a:pPr>
                      <a:r>
                        <a:rPr lang="sr-Latn-RS" sz="700" dirty="0">
                          <a:effectLst/>
                          <a:latin typeface="Calibri" panose="020F0502020204030204" pitchFamily="34" charset="0"/>
                          <a:ea typeface="Calibri" panose="020F0502020204030204" pitchFamily="34" charset="0"/>
                          <a:cs typeface="Arial" panose="020B0604020202020204" pitchFamily="34" charset="0"/>
                        </a:rPr>
                        <a:t>Ukupno</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26071766"/>
                  </a:ext>
                </a:extLst>
              </a:tr>
              <a:tr h="119535">
                <a:tc vMerge="1">
                  <a:txBody>
                    <a:bodyPr/>
                    <a:lstStyle/>
                    <a:p>
                      <a:endParaRPr lang="en-US"/>
                    </a:p>
                  </a:txBody>
                  <a:tcPr/>
                </a:tc>
                <a:tc>
                  <a:txBody>
                    <a:bodyPr/>
                    <a:lstStyle/>
                    <a:p>
                      <a:pPr marL="0" marR="0" algn="just">
                        <a:lnSpc>
                          <a:spcPct val="107000"/>
                        </a:lnSpc>
                        <a:spcBef>
                          <a:spcPts val="0"/>
                        </a:spcBef>
                        <a:spcAft>
                          <a:spcPts val="800"/>
                        </a:spcAft>
                      </a:pPr>
                      <a:r>
                        <a:rPr lang="sr-Latn-RS" sz="700" dirty="0">
                          <a:effectLst/>
                          <a:latin typeface="Calibri" panose="020F0502020204030204" pitchFamily="34" charset="0"/>
                          <a:ea typeface="Calibri" panose="020F0502020204030204" pitchFamily="34" charset="0"/>
                          <a:cs typeface="Arial" panose="020B0604020202020204" pitchFamily="34" charset="0"/>
                        </a:rPr>
                        <a:t>A</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just">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B</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C</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A</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B</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C</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A</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B</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C</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A</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07000"/>
                        </a:lnSpc>
                        <a:spcBef>
                          <a:spcPts val="0"/>
                        </a:spcBef>
                        <a:spcAft>
                          <a:spcPts val="800"/>
                        </a:spcAft>
                      </a:pPr>
                      <a:r>
                        <a:rPr lang="sr-Latn-RS" sz="700" dirty="0">
                          <a:effectLst/>
                          <a:latin typeface="Calibri" panose="020F0502020204030204" pitchFamily="34" charset="0"/>
                          <a:ea typeface="Calibri" panose="020F0502020204030204" pitchFamily="34" charset="0"/>
                          <a:cs typeface="Arial" panose="020B0604020202020204" pitchFamily="34" charset="0"/>
                        </a:rPr>
                        <a:t>B</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C</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A</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B</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C</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A</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B</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C</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858890676"/>
                  </a:ext>
                </a:extLst>
              </a:tr>
              <a:tr h="478140">
                <a:tc>
                  <a:txBody>
                    <a:bodyPr/>
                    <a:lstStyle/>
                    <a:p>
                      <a:pPr marL="0" marR="0" algn="just">
                        <a:lnSpc>
                          <a:spcPct val="107000"/>
                        </a:lnSpc>
                        <a:spcBef>
                          <a:spcPts val="0"/>
                        </a:spcBef>
                        <a:spcAft>
                          <a:spcPts val="800"/>
                        </a:spcAft>
                      </a:pPr>
                      <a:r>
                        <a:rPr lang="sr-Cyrl-RS" sz="700" dirty="0" smtClean="0">
                          <a:effectLst/>
                          <a:latin typeface="Calibri" panose="020F0502020204030204" pitchFamily="34" charset="0"/>
                          <a:ea typeface="Calibri" panose="020F0502020204030204" pitchFamily="34" charset="0"/>
                          <a:cs typeface="Arial" panose="020B0604020202020204" pitchFamily="34" charset="0"/>
                        </a:rPr>
                        <a:t>Београдски регион</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just">
                        <a:lnSpc>
                          <a:spcPct val="107000"/>
                        </a:lnSpc>
                        <a:spcBef>
                          <a:spcPts val="0"/>
                        </a:spcBef>
                        <a:spcAft>
                          <a:spcPts val="800"/>
                        </a:spcAft>
                      </a:pPr>
                      <a:r>
                        <a:rPr lang="sr-Latn-RS" sz="700" dirty="0">
                          <a:effectLst/>
                          <a:latin typeface="Calibri" panose="020F0502020204030204" pitchFamily="34" charset="0"/>
                          <a:ea typeface="Calibri" panose="020F0502020204030204" pitchFamily="34" charset="0"/>
                          <a:cs typeface="Arial" panose="020B0604020202020204" pitchFamily="34" charset="0"/>
                        </a:rPr>
                        <a:t>1</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defTabSz="914400" rtl="0" eaLnBrk="1" latinLnBrk="0" hangingPunct="1">
                        <a:lnSpc>
                          <a:spcPct val="107000"/>
                        </a:lnSpc>
                        <a:spcBef>
                          <a:spcPts val="0"/>
                        </a:spcBef>
                        <a:spcAft>
                          <a:spcPts val="800"/>
                        </a:spcAft>
                      </a:pPr>
                      <a:r>
                        <a:rPr lang="sr-Latn-RS" sz="700" kern="1200" dirty="0">
                          <a:solidFill>
                            <a:schemeClr val="tx1"/>
                          </a:solidFill>
                          <a:effectLst/>
                          <a:latin typeface="Calibri" panose="020F0502020204030204" pitchFamily="34" charset="0"/>
                          <a:ea typeface="Calibri" panose="020F0502020204030204" pitchFamily="34" charset="0"/>
                          <a:cs typeface="Arial" panose="020B0604020202020204" pitchFamily="34" charset="0"/>
                        </a:rPr>
                        <a:t>3.1</a:t>
                      </a:r>
                      <a:endParaRPr lang="en-US" sz="700" kern="12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dirty="0">
                          <a:effectLst/>
                          <a:latin typeface="Calibri" panose="020F0502020204030204" pitchFamily="34" charset="0"/>
                          <a:ea typeface="Calibri" panose="020F0502020204030204" pitchFamily="34" charset="0"/>
                          <a:cs typeface="Arial" panose="020B0604020202020204" pitchFamily="34" charset="0"/>
                        </a:rPr>
                        <a:t>550</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15.1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2109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4.3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519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61.5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3565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29.4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1445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b="1" dirty="0">
                          <a:effectLst/>
                          <a:latin typeface="Calibri" panose="020F0502020204030204" pitchFamily="34" charset="0"/>
                          <a:ea typeface="Calibri" panose="020F0502020204030204" pitchFamily="34" charset="0"/>
                          <a:cs typeface="Arial" panose="020B0604020202020204" pitchFamily="34" charset="0"/>
                        </a:rPr>
                        <a:t>27</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800"/>
                        </a:spcAft>
                      </a:pPr>
                      <a:r>
                        <a:rPr lang="sr-Latn-RS" sz="700" b="1">
                          <a:effectLst/>
                          <a:latin typeface="Calibri" panose="020F0502020204030204" pitchFamily="34" charset="0"/>
                          <a:ea typeface="Calibri" panose="020F0502020204030204" pitchFamily="34" charset="0"/>
                          <a:cs typeface="Arial" panose="020B0604020202020204" pitchFamily="34" charset="0"/>
                        </a:rPr>
                        <a:t>113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800"/>
                        </a:spcAft>
                      </a:pPr>
                      <a:r>
                        <a:rPr lang="sr-Latn-RS" sz="700" b="1">
                          <a:effectLst/>
                          <a:latin typeface="Calibri" panose="020F0502020204030204" pitchFamily="34" charset="0"/>
                          <a:ea typeface="Calibri" panose="020F0502020204030204" pitchFamily="34" charset="0"/>
                          <a:cs typeface="Arial" panose="020B0604020202020204" pitchFamily="34" charset="0"/>
                        </a:rPr>
                        <a:t>8188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381582585"/>
                  </a:ext>
                </a:extLst>
              </a:tr>
              <a:tr h="478140">
                <a:tc>
                  <a:txBody>
                    <a:bodyPr/>
                    <a:lstStyle/>
                    <a:p>
                      <a:pPr marL="0" marR="0" algn="just">
                        <a:lnSpc>
                          <a:spcPct val="107000"/>
                        </a:lnSpc>
                        <a:spcBef>
                          <a:spcPts val="0"/>
                        </a:spcBef>
                        <a:spcAft>
                          <a:spcPts val="800"/>
                        </a:spcAft>
                      </a:pPr>
                      <a:r>
                        <a:rPr lang="sr-Cyrl-RS" sz="700" dirty="0" smtClean="0">
                          <a:effectLst/>
                          <a:latin typeface="Calibri" panose="020F0502020204030204" pitchFamily="34" charset="0"/>
                          <a:ea typeface="Calibri" panose="020F0502020204030204" pitchFamily="34" charset="0"/>
                          <a:cs typeface="Arial" panose="020B0604020202020204" pitchFamily="34" charset="0"/>
                        </a:rPr>
                        <a:t>Регион Војводине</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just">
                        <a:lnSpc>
                          <a:spcPct val="107000"/>
                        </a:lnSpc>
                        <a:spcBef>
                          <a:spcPts val="0"/>
                        </a:spcBef>
                        <a:spcAft>
                          <a:spcPts val="800"/>
                        </a:spcAft>
                      </a:pPr>
                      <a:r>
                        <a:rPr lang="sr-Latn-RS" sz="700" dirty="0">
                          <a:effectLst/>
                          <a:latin typeface="Calibri" panose="020F0502020204030204" pitchFamily="34" charset="0"/>
                          <a:ea typeface="Calibri" panose="020F0502020204030204" pitchFamily="34" charset="0"/>
                          <a:cs typeface="Arial" panose="020B0604020202020204" pitchFamily="34" charset="0"/>
                        </a:rPr>
                        <a:t>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defTabSz="914400" rtl="0" eaLnBrk="1" latinLnBrk="0" hangingPunct="1">
                        <a:lnSpc>
                          <a:spcPct val="107000"/>
                        </a:lnSpc>
                        <a:spcBef>
                          <a:spcPts val="0"/>
                        </a:spcBef>
                        <a:spcAft>
                          <a:spcPts val="800"/>
                        </a:spcAft>
                      </a:pPr>
                      <a:r>
                        <a:rPr lang="sr-Latn-RS" sz="700" kern="1200" dirty="0">
                          <a:solidFill>
                            <a:schemeClr val="tx1"/>
                          </a:solidFill>
                          <a:effectLst/>
                          <a:latin typeface="Calibri" panose="020F0502020204030204" pitchFamily="34" charset="0"/>
                          <a:ea typeface="Calibri" panose="020F0502020204030204" pitchFamily="34" charset="0"/>
                          <a:cs typeface="Arial" panose="020B0604020202020204" pitchFamily="34" charset="0"/>
                        </a:rPr>
                        <a:t>22.6</a:t>
                      </a:r>
                      <a:endParaRPr lang="en-US" sz="700" kern="12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dirty="0">
                          <a:effectLst/>
                          <a:latin typeface="Calibri" panose="020F0502020204030204" pitchFamily="34" charset="0"/>
                          <a:ea typeface="Calibri" panose="020F0502020204030204" pitchFamily="34" charset="0"/>
                          <a:cs typeface="Arial" panose="020B0604020202020204" pitchFamily="34" charset="0"/>
                        </a:rPr>
                        <a:t>4044</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5.8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1016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14.2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759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1976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83.9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1766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b="1">
                          <a:effectLst/>
                          <a:latin typeface="Calibri" panose="020F0502020204030204" pitchFamily="34" charset="0"/>
                          <a:ea typeface="Calibri" panose="020F0502020204030204" pitchFamily="34" charset="0"/>
                          <a:cs typeface="Arial" panose="020B0604020202020204" pitchFamily="34" charset="0"/>
                        </a:rPr>
                        <a:t>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800"/>
                        </a:spcAft>
                      </a:pPr>
                      <a:r>
                        <a:rPr lang="sr-Latn-RS" sz="700" b="1" dirty="0">
                          <a:effectLst/>
                          <a:latin typeface="Calibri" panose="020F0502020204030204" pitchFamily="34" charset="0"/>
                          <a:ea typeface="Calibri" panose="020F0502020204030204" pitchFamily="34" charset="0"/>
                          <a:cs typeface="Arial" panose="020B0604020202020204" pitchFamily="34" charset="0"/>
                        </a:rPr>
                        <a:t>154</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800"/>
                        </a:spcAft>
                      </a:pPr>
                      <a:r>
                        <a:rPr lang="sr-Latn-RS" sz="700" b="1">
                          <a:effectLst/>
                          <a:latin typeface="Calibri" panose="020F0502020204030204" pitchFamily="34" charset="0"/>
                          <a:ea typeface="Calibri" panose="020F0502020204030204" pitchFamily="34" charset="0"/>
                          <a:cs typeface="Arial" panose="020B0604020202020204" pitchFamily="34" charset="0"/>
                        </a:rPr>
                        <a:t>9561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560076533"/>
                  </a:ext>
                </a:extLst>
              </a:tr>
              <a:tr h="597675">
                <a:tc>
                  <a:txBody>
                    <a:bodyPr/>
                    <a:lstStyle/>
                    <a:p>
                      <a:pPr marL="0" marR="0" algn="just">
                        <a:lnSpc>
                          <a:spcPct val="107000"/>
                        </a:lnSpc>
                        <a:spcBef>
                          <a:spcPts val="0"/>
                        </a:spcBef>
                        <a:spcAft>
                          <a:spcPts val="800"/>
                        </a:spcAft>
                      </a:pPr>
                      <a:r>
                        <a:rPr lang="sr-Cyrl-RS" sz="700" dirty="0" smtClean="0">
                          <a:effectLst/>
                          <a:latin typeface="Calibri" panose="020F0502020204030204" pitchFamily="34" charset="0"/>
                          <a:ea typeface="Calibri" panose="020F0502020204030204" pitchFamily="34" charset="0"/>
                          <a:cs typeface="Arial" panose="020B0604020202020204" pitchFamily="34" charset="0"/>
                        </a:rPr>
                        <a:t>Шумадија и Западна Србија</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just">
                        <a:lnSpc>
                          <a:spcPct val="107000"/>
                        </a:lnSpc>
                        <a:spcBef>
                          <a:spcPts val="0"/>
                        </a:spcBef>
                        <a:spcAft>
                          <a:spcPts val="800"/>
                        </a:spcAft>
                      </a:pPr>
                      <a:r>
                        <a:rPr lang="sr-Latn-RS" sz="700" dirty="0">
                          <a:effectLst/>
                          <a:latin typeface="Calibri" panose="020F0502020204030204" pitchFamily="34" charset="0"/>
                          <a:ea typeface="Calibri" panose="020F0502020204030204" pitchFamily="34" charset="0"/>
                          <a:cs typeface="Arial" panose="020B0604020202020204" pitchFamily="34" charset="0"/>
                        </a:rPr>
                        <a:t>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defTabSz="914400" rtl="0" eaLnBrk="1" latinLnBrk="0" hangingPunct="1">
                        <a:lnSpc>
                          <a:spcPct val="107000"/>
                        </a:lnSpc>
                        <a:spcBef>
                          <a:spcPts val="0"/>
                        </a:spcBef>
                        <a:spcAft>
                          <a:spcPts val="800"/>
                        </a:spcAft>
                      </a:pPr>
                      <a:r>
                        <a:rPr lang="sr-Latn-RS" sz="700" kern="1200" dirty="0">
                          <a:solidFill>
                            <a:schemeClr val="tx1"/>
                          </a:solidFill>
                          <a:effectLst/>
                          <a:latin typeface="Calibri" panose="020F0502020204030204" pitchFamily="34" charset="0"/>
                          <a:ea typeface="Calibri" panose="020F0502020204030204" pitchFamily="34" charset="0"/>
                          <a:cs typeface="Arial" panose="020B0604020202020204" pitchFamily="34" charset="0"/>
                        </a:rPr>
                        <a:t>21.3</a:t>
                      </a:r>
                      <a:endParaRPr lang="en-US" sz="700" kern="12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dirty="0">
                          <a:effectLst/>
                          <a:latin typeface="Calibri" panose="020F0502020204030204" pitchFamily="34" charset="0"/>
                          <a:ea typeface="Calibri" panose="020F0502020204030204" pitchFamily="34" charset="0"/>
                          <a:cs typeface="Arial" panose="020B0604020202020204" pitchFamily="34" charset="0"/>
                        </a:rPr>
                        <a:t>4870</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1.9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dirty="0">
                          <a:effectLst/>
                          <a:latin typeface="Calibri" panose="020F0502020204030204" pitchFamily="34" charset="0"/>
                          <a:ea typeface="Calibri" panose="020F0502020204030204" pitchFamily="34" charset="0"/>
                          <a:cs typeface="Arial" panose="020B0604020202020204" pitchFamily="34" charset="0"/>
                        </a:rPr>
                        <a:t>532</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38.5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dirty="0">
                          <a:effectLst/>
                          <a:latin typeface="Calibri" panose="020F0502020204030204" pitchFamily="34" charset="0"/>
                          <a:ea typeface="Calibri" panose="020F0502020204030204" pitchFamily="34" charset="0"/>
                          <a:cs typeface="Arial" panose="020B0604020202020204" pitchFamily="34" charset="0"/>
                        </a:rPr>
                        <a:t>5611</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12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17.3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2650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16.5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572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b="1">
                          <a:effectLst/>
                          <a:latin typeface="Calibri" panose="020F0502020204030204" pitchFamily="34" charset="0"/>
                          <a:ea typeface="Calibri" panose="020F0502020204030204" pitchFamily="34" charset="0"/>
                          <a:cs typeface="Arial" panose="020B0604020202020204" pitchFamily="34" charset="0"/>
                        </a:rPr>
                        <a:t>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800"/>
                        </a:spcAft>
                      </a:pPr>
                      <a:r>
                        <a:rPr lang="sr-Latn-RS" sz="700" b="1" dirty="0">
                          <a:effectLst/>
                          <a:latin typeface="Calibri" panose="020F0502020204030204" pitchFamily="34" charset="0"/>
                          <a:ea typeface="Calibri" panose="020F0502020204030204" pitchFamily="34" charset="0"/>
                          <a:cs typeface="Arial" panose="020B0604020202020204" pitchFamily="34" charset="0"/>
                        </a:rPr>
                        <a:t>95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800"/>
                        </a:spcAft>
                      </a:pPr>
                      <a:r>
                        <a:rPr lang="sr-Latn-RS" sz="700" b="1" dirty="0">
                          <a:effectLst/>
                          <a:latin typeface="Calibri" panose="020F0502020204030204" pitchFamily="34" charset="0"/>
                          <a:ea typeface="Calibri" panose="020F0502020204030204" pitchFamily="34" charset="0"/>
                          <a:cs typeface="Arial" panose="020B0604020202020204" pitchFamily="34" charset="0"/>
                        </a:rPr>
                        <a:t>14235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669084214"/>
                  </a:ext>
                </a:extLst>
              </a:tr>
              <a:tr h="597675">
                <a:tc>
                  <a:txBody>
                    <a:bodyPr/>
                    <a:lstStyle/>
                    <a:p>
                      <a:pPr marL="0" marR="0" algn="just">
                        <a:lnSpc>
                          <a:spcPct val="107000"/>
                        </a:lnSpc>
                        <a:spcBef>
                          <a:spcPts val="0"/>
                        </a:spcBef>
                        <a:spcAft>
                          <a:spcPts val="800"/>
                        </a:spcAft>
                      </a:pPr>
                      <a:r>
                        <a:rPr lang="sr-Cyrl-RS" sz="700" dirty="0" smtClean="0">
                          <a:effectLst/>
                          <a:latin typeface="Calibri" panose="020F0502020204030204" pitchFamily="34" charset="0"/>
                          <a:ea typeface="Calibri" panose="020F0502020204030204" pitchFamily="34" charset="0"/>
                          <a:cs typeface="Arial" panose="020B0604020202020204" pitchFamily="34" charset="0"/>
                        </a:rPr>
                        <a:t>Јужна  и Источна</a:t>
                      </a:r>
                      <a:r>
                        <a:rPr lang="sr-Cyrl-RS" sz="700" baseline="0" dirty="0" smtClean="0">
                          <a:effectLst/>
                          <a:latin typeface="Calibri" panose="020F0502020204030204" pitchFamily="34" charset="0"/>
                          <a:ea typeface="Calibri" panose="020F0502020204030204" pitchFamily="34" charset="0"/>
                          <a:cs typeface="Arial" panose="020B0604020202020204" pitchFamily="34" charset="0"/>
                        </a:rPr>
                        <a:t> Србија</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just">
                        <a:lnSpc>
                          <a:spcPct val="107000"/>
                        </a:lnSpc>
                        <a:spcBef>
                          <a:spcPts val="0"/>
                        </a:spcBef>
                        <a:spcAft>
                          <a:spcPts val="800"/>
                        </a:spcAft>
                      </a:pPr>
                      <a:r>
                        <a:rPr lang="sr-Latn-RS" sz="700" dirty="0">
                          <a:effectLst/>
                          <a:latin typeface="Calibri" panose="020F0502020204030204" pitchFamily="34" charset="0"/>
                          <a:ea typeface="Calibri" panose="020F0502020204030204" pitchFamily="34" charset="0"/>
                          <a:cs typeface="Arial" panose="020B0604020202020204" pitchFamily="34" charset="0"/>
                        </a:rPr>
                        <a:t>7</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defTabSz="914400" rtl="0" eaLnBrk="1" latinLnBrk="0" hangingPunct="1">
                        <a:lnSpc>
                          <a:spcPct val="107000"/>
                        </a:lnSpc>
                        <a:spcBef>
                          <a:spcPts val="0"/>
                        </a:spcBef>
                        <a:spcAft>
                          <a:spcPts val="800"/>
                        </a:spcAft>
                      </a:pPr>
                      <a:r>
                        <a:rPr lang="sr-Latn-RS" sz="700" kern="1200" dirty="0">
                          <a:solidFill>
                            <a:schemeClr val="tx1"/>
                          </a:solidFill>
                          <a:effectLst/>
                          <a:latin typeface="Calibri" panose="020F0502020204030204" pitchFamily="34" charset="0"/>
                          <a:ea typeface="Calibri" panose="020F0502020204030204" pitchFamily="34" charset="0"/>
                          <a:cs typeface="Arial" panose="020B0604020202020204" pitchFamily="34" charset="0"/>
                        </a:rPr>
                        <a:t>34.2</a:t>
                      </a:r>
                      <a:endParaRPr lang="en-US" sz="700" kern="12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dirty="0">
                          <a:effectLst/>
                          <a:latin typeface="Calibri" panose="020F0502020204030204" pitchFamily="34" charset="0"/>
                          <a:ea typeface="Calibri" panose="020F0502020204030204" pitchFamily="34" charset="0"/>
                          <a:cs typeface="Arial" panose="020B0604020202020204" pitchFamily="34" charset="0"/>
                        </a:rPr>
                        <a:t>5546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17.6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2436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5.5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847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19.7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4320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17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a:effectLst/>
                          <a:latin typeface="Calibri" panose="020F0502020204030204" pitchFamily="34" charset="0"/>
                          <a:ea typeface="Calibri" panose="020F0502020204030204" pitchFamily="34" charset="0"/>
                          <a:cs typeface="Arial" panose="020B0604020202020204" pitchFamily="34" charset="0"/>
                        </a:rPr>
                        <a:t>1099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sr-Latn-RS" sz="700" b="1">
                          <a:effectLst/>
                          <a:latin typeface="Calibri" panose="020F0502020204030204" pitchFamily="34" charset="0"/>
                          <a:ea typeface="Calibri" panose="020F0502020204030204" pitchFamily="34" charset="0"/>
                          <a:cs typeface="Arial" panose="020B0604020202020204" pitchFamily="34" charset="0"/>
                        </a:rPr>
                        <a:t>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800"/>
                        </a:spcAft>
                      </a:pPr>
                      <a:r>
                        <a:rPr lang="sr-Latn-RS" sz="700" b="1">
                          <a:effectLst/>
                          <a:latin typeface="Calibri" panose="020F0502020204030204" pitchFamily="34" charset="0"/>
                          <a:ea typeface="Calibri" panose="020F0502020204030204" pitchFamily="34" charset="0"/>
                          <a:cs typeface="Arial" panose="020B0604020202020204" pitchFamily="34" charset="0"/>
                        </a:rPr>
                        <a:t>94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gn="ctr">
                        <a:lnSpc>
                          <a:spcPct val="107000"/>
                        </a:lnSpc>
                        <a:spcBef>
                          <a:spcPts val="0"/>
                        </a:spcBef>
                        <a:spcAft>
                          <a:spcPts val="800"/>
                        </a:spcAft>
                      </a:pPr>
                      <a:r>
                        <a:rPr lang="sr-Latn-RS" sz="700" b="1" dirty="0">
                          <a:effectLst/>
                          <a:latin typeface="Calibri" panose="020F0502020204030204" pitchFamily="34" charset="0"/>
                          <a:ea typeface="Calibri" panose="020F0502020204030204" pitchFamily="34" charset="0"/>
                          <a:cs typeface="Arial" panose="020B0604020202020204" pitchFamily="34" charset="0"/>
                        </a:rPr>
                        <a:t>14248</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2455" marR="624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510170643"/>
                  </a:ext>
                </a:extLst>
              </a:tr>
            </a:tbl>
          </a:graphicData>
        </a:graphic>
      </p:graphicFrame>
      <p:sp>
        <p:nvSpPr>
          <p:cNvPr id="6" name="Rectangle 5"/>
          <p:cNvSpPr/>
          <p:nvPr/>
        </p:nvSpPr>
        <p:spPr>
          <a:xfrm>
            <a:off x="645867" y="603704"/>
            <a:ext cx="10676068" cy="892552"/>
          </a:xfrm>
          <a:prstGeom prst="rect">
            <a:avLst/>
          </a:prstGeom>
        </p:spPr>
        <p:txBody>
          <a:bodyPr wrap="square">
            <a:spAutoFit/>
          </a:bodyPr>
          <a:lstStyle/>
          <a:p>
            <a:r>
              <a:rPr lang="sr-Cyrl-RS" sz="2600" b="1" dirty="0" smtClean="0">
                <a:solidFill>
                  <a:srgbClr val="000000"/>
                </a:solidFill>
                <a:latin typeface="Calibri" panose="020F0502020204030204" pitchFamily="34" charset="0"/>
              </a:rPr>
              <a:t>Инвестициони пројекти, средства подстицаја и отворена радна места према регионима</a:t>
            </a:r>
            <a:r>
              <a:rPr lang="en-US" dirty="0" smtClean="0"/>
              <a:t>, </a:t>
            </a:r>
            <a:r>
              <a:rPr lang="en-US" dirty="0"/>
              <a:t>2016-2020 </a:t>
            </a:r>
            <a:r>
              <a:rPr lang="en-US" dirty="0" smtClean="0"/>
              <a:t>(</a:t>
            </a:r>
            <a:r>
              <a:rPr lang="sr-Cyrl-RS" dirty="0" smtClean="0"/>
              <a:t>до</a:t>
            </a:r>
            <a:r>
              <a:rPr lang="en-US" dirty="0" smtClean="0"/>
              <a:t> </a:t>
            </a:r>
            <a:r>
              <a:rPr lang="en-US" dirty="0"/>
              <a:t>5. </a:t>
            </a:r>
            <a:r>
              <a:rPr lang="sr-Cyrl-RS" dirty="0" smtClean="0"/>
              <a:t>октобра</a:t>
            </a:r>
            <a:r>
              <a:rPr lang="en-US" dirty="0" smtClean="0"/>
              <a:t>)</a:t>
            </a:r>
            <a:endParaRPr lang="en-US" dirty="0"/>
          </a:p>
        </p:txBody>
      </p:sp>
      <p:sp>
        <p:nvSpPr>
          <p:cNvPr id="7" name="Rectangle 6"/>
          <p:cNvSpPr/>
          <p:nvPr/>
        </p:nvSpPr>
        <p:spPr>
          <a:xfrm>
            <a:off x="645866" y="5125828"/>
            <a:ext cx="7816489" cy="276999"/>
          </a:xfrm>
          <a:prstGeom prst="rect">
            <a:avLst/>
          </a:prstGeom>
        </p:spPr>
        <p:txBody>
          <a:bodyPr wrap="square">
            <a:spAutoFit/>
          </a:bodyPr>
          <a:lstStyle/>
          <a:p>
            <a:r>
              <a:rPr lang="sr-Latn-RS" sz="1200" dirty="0">
                <a:latin typeface="Calibri" panose="020F0502020204030204" pitchFamily="34" charset="0"/>
                <a:ea typeface="Calibri" panose="020F0502020204030204" pitchFamily="34" charset="0"/>
                <a:cs typeface="Arial" panose="020B0604020202020204" pitchFamily="34" charset="0"/>
              </a:rPr>
              <a:t>A </a:t>
            </a:r>
            <a:r>
              <a:rPr lang="sr-Latn-RS" sz="1200" dirty="0" smtClean="0">
                <a:latin typeface="Calibri" panose="020F0502020204030204" pitchFamily="34" charset="0"/>
                <a:ea typeface="Calibri" panose="020F0502020204030204" pitchFamily="34" charset="0"/>
                <a:cs typeface="Arial" panose="020B0604020202020204" pitchFamily="34" charset="0"/>
              </a:rPr>
              <a:t>– </a:t>
            </a:r>
            <a:r>
              <a:rPr lang="sr-Cyrl-RS" sz="1200" dirty="0" smtClean="0">
                <a:latin typeface="Calibri" panose="020F0502020204030204" pitchFamily="34" charset="0"/>
                <a:ea typeface="Calibri" panose="020F0502020204030204" pitchFamily="34" charset="0"/>
                <a:cs typeface="Arial" panose="020B0604020202020204" pitchFamily="34" charset="0"/>
              </a:rPr>
              <a:t>Број уговора</a:t>
            </a:r>
            <a:r>
              <a:rPr lang="sr-Latn-RS" sz="1200" dirty="0" smtClean="0">
                <a:latin typeface="Calibri" panose="020F0502020204030204" pitchFamily="34" charset="0"/>
                <a:ea typeface="Calibri" panose="020F0502020204030204" pitchFamily="34" charset="0"/>
                <a:cs typeface="Arial" panose="020B0604020202020204" pitchFamily="34" charset="0"/>
              </a:rPr>
              <a:t>; </a:t>
            </a:r>
            <a:r>
              <a:rPr lang="sr-Latn-RS" sz="1200" dirty="0">
                <a:latin typeface="Calibri" panose="020F0502020204030204" pitchFamily="34" charset="0"/>
                <a:ea typeface="Calibri" panose="020F0502020204030204" pitchFamily="34" charset="0"/>
                <a:cs typeface="Arial" panose="020B0604020202020204" pitchFamily="34" charset="0"/>
              </a:rPr>
              <a:t>B </a:t>
            </a:r>
            <a:r>
              <a:rPr lang="sr-Latn-RS" sz="1200" dirty="0" smtClean="0">
                <a:latin typeface="Calibri" panose="020F0502020204030204" pitchFamily="34" charset="0"/>
                <a:ea typeface="Calibri" panose="020F0502020204030204" pitchFamily="34" charset="0"/>
                <a:cs typeface="Arial" panose="020B0604020202020204" pitchFamily="34" charset="0"/>
              </a:rPr>
              <a:t>– </a:t>
            </a:r>
            <a:r>
              <a:rPr lang="sr-Cyrl-RS" sz="1200" dirty="0" smtClean="0">
                <a:latin typeface="Calibri" panose="020F0502020204030204" pitchFamily="34" charset="0"/>
                <a:ea typeface="Calibri" panose="020F0502020204030204" pitchFamily="34" charset="0"/>
                <a:cs typeface="Arial" panose="020B0604020202020204" pitchFamily="34" charset="0"/>
              </a:rPr>
              <a:t>Износ подстицаја у милионима евра</a:t>
            </a:r>
            <a:r>
              <a:rPr lang="sr-Latn-RS" sz="1200" dirty="0" smtClean="0">
                <a:latin typeface="Calibri" panose="020F0502020204030204" pitchFamily="34" charset="0"/>
                <a:ea typeface="Calibri" panose="020F0502020204030204" pitchFamily="34" charset="0"/>
                <a:cs typeface="Arial" panose="020B0604020202020204" pitchFamily="34" charset="0"/>
              </a:rPr>
              <a:t>; </a:t>
            </a:r>
            <a:r>
              <a:rPr lang="sr-Latn-RS" sz="1200" dirty="0">
                <a:latin typeface="Calibri" panose="020F0502020204030204" pitchFamily="34" charset="0"/>
                <a:ea typeface="Calibri" panose="020F0502020204030204" pitchFamily="34" charset="0"/>
                <a:cs typeface="Arial" panose="020B0604020202020204" pitchFamily="34" charset="0"/>
              </a:rPr>
              <a:t>C </a:t>
            </a:r>
            <a:r>
              <a:rPr lang="sr-Latn-RS" sz="1200" dirty="0" smtClean="0">
                <a:latin typeface="Calibri" panose="020F0502020204030204" pitchFamily="34" charset="0"/>
                <a:ea typeface="Calibri" panose="020F0502020204030204" pitchFamily="34" charset="0"/>
                <a:cs typeface="Arial" panose="020B0604020202020204" pitchFamily="34" charset="0"/>
              </a:rPr>
              <a:t>– </a:t>
            </a:r>
            <a:r>
              <a:rPr lang="sr-Cyrl-RS" sz="1200" dirty="0" smtClean="0">
                <a:latin typeface="Calibri" panose="020F0502020204030204" pitchFamily="34" charset="0"/>
                <a:ea typeface="Calibri" panose="020F0502020204030204" pitchFamily="34" charset="0"/>
                <a:cs typeface="Arial" panose="020B0604020202020204" pitchFamily="34" charset="0"/>
              </a:rPr>
              <a:t>Отворена радна места</a:t>
            </a:r>
            <a:r>
              <a:rPr lang="sr-Latn-RS" sz="1200" dirty="0" smtClean="0">
                <a:latin typeface="Calibri" panose="020F0502020204030204" pitchFamily="34" charset="0"/>
                <a:ea typeface="Calibri" panose="020F0502020204030204" pitchFamily="34" charset="0"/>
                <a:cs typeface="Arial" panose="020B0604020202020204" pitchFamily="34" charset="0"/>
              </a:rPr>
              <a:t>.</a:t>
            </a:r>
            <a:endParaRPr lang="en-US" sz="1200" dirty="0"/>
          </a:p>
        </p:txBody>
      </p:sp>
    </p:spTree>
    <p:extLst>
      <p:ext uri="{BB962C8B-B14F-4D97-AF65-F5344CB8AC3E}">
        <p14:creationId xmlns:p14="http://schemas.microsoft.com/office/powerpoint/2010/main" val="835649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072FAC-EEE9-4F26-A784-BC07EACCBE9F}"/>
              </a:ext>
            </a:extLst>
          </p:cNvPr>
          <p:cNvSpPr>
            <a:spLocks noGrp="1"/>
          </p:cNvSpPr>
          <p:nvPr>
            <p:ph idx="1"/>
          </p:nvPr>
        </p:nvSpPr>
        <p:spPr>
          <a:xfrm>
            <a:off x="155059" y="702424"/>
            <a:ext cx="11388436" cy="6155576"/>
          </a:xfrm>
        </p:spPr>
        <p:txBody>
          <a:bodyPr vert="horz" lIns="91440" tIns="45720" rIns="91440" bIns="45720" rtlCol="0" anchor="t">
            <a:normAutofit/>
          </a:bodyPr>
          <a:lstStyle/>
          <a:p>
            <a:pPr marL="0" indent="0" algn="just">
              <a:buNone/>
            </a:pPr>
            <a:r>
              <a:rPr lang="en-US" sz="2000" dirty="0" err="1">
                <a:latin typeface="Segoe UI" panose="020B0502040204020203" pitchFamily="34" charset="0"/>
                <a:cs typeface="Segoe UI" panose="020B0502040204020203" pitchFamily="34" charset="0"/>
              </a:rPr>
              <a:t>Активности</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усмерене</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ка</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промоцији</a:t>
            </a:r>
            <a:r>
              <a:rPr lang="en-US" sz="2000" dirty="0">
                <a:latin typeface="Segoe UI" panose="020B0502040204020203" pitchFamily="34" charset="0"/>
                <a:cs typeface="Segoe UI" panose="020B0502040204020203" pitchFamily="34" charset="0"/>
              </a:rPr>
              <a:t> </a:t>
            </a:r>
            <a:r>
              <a:rPr lang="sr-Cyrl-RS" sz="2000" dirty="0">
                <a:latin typeface="Segoe UI" panose="020B0502040204020203" pitchFamily="34" charset="0"/>
                <a:cs typeface="Segoe UI" panose="020B0502040204020203" pitchFamily="34" charset="0"/>
              </a:rPr>
              <a:t>и</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подршци</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креирању</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политике</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запошљавања</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на</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регионалном</a:t>
            </a:r>
            <a:r>
              <a:rPr lang="en-US" sz="2000" dirty="0">
                <a:latin typeface="Segoe UI" panose="020B0502040204020203" pitchFamily="34" charset="0"/>
                <a:cs typeface="Segoe UI" panose="020B0502040204020203" pitchFamily="34" charset="0"/>
              </a:rPr>
              <a:t> и </a:t>
            </a:r>
            <a:r>
              <a:rPr lang="en-US" sz="2000" dirty="0" err="1">
                <a:latin typeface="Segoe UI" panose="020B0502040204020203" pitchFamily="34" charset="0"/>
                <a:cs typeface="Segoe UI" panose="020B0502040204020203" pitchFamily="34" charset="0"/>
              </a:rPr>
              <a:t>локалном</a:t>
            </a:r>
            <a:r>
              <a:rPr lang="en-US" sz="2000" dirty="0">
                <a:latin typeface="Segoe UI" panose="020B0502040204020203" pitchFamily="34" charset="0"/>
                <a:cs typeface="Segoe UI" panose="020B0502040204020203" pitchFamily="34" charset="0"/>
              </a:rPr>
              <a:t> </a:t>
            </a:r>
            <a:r>
              <a:rPr lang="en-US" sz="2000" dirty="0" err="1" smtClean="0">
                <a:latin typeface="Segoe UI" panose="020B0502040204020203" pitchFamily="34" charset="0"/>
                <a:cs typeface="Segoe UI" panose="020B0502040204020203" pitchFamily="34" charset="0"/>
              </a:rPr>
              <a:t>нивоу</a:t>
            </a:r>
            <a:r>
              <a:rPr lang="en-US" sz="2000" dirty="0" smtClean="0">
                <a:latin typeface="Segoe UI" panose="020B0502040204020203" pitchFamily="34" charset="0"/>
                <a:cs typeface="Segoe UI" panose="020B0502040204020203" pitchFamily="34" charset="0"/>
              </a:rPr>
              <a:t> </a:t>
            </a:r>
            <a:r>
              <a:rPr lang="en-US" sz="2000" dirty="0" err="1" smtClean="0">
                <a:latin typeface="Segoe UI" panose="020B0502040204020203" pitchFamily="34" charset="0"/>
                <a:cs typeface="Segoe UI" panose="020B0502040204020203" pitchFamily="34" charset="0"/>
              </a:rPr>
              <a:t>дале</a:t>
            </a:r>
            <a:r>
              <a:rPr lang="en-US" sz="2000" dirty="0" smtClean="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су</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значајне</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ефекте</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који</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се</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огледају</a:t>
            </a:r>
            <a:r>
              <a:rPr lang="en-US" sz="2000" dirty="0">
                <a:latin typeface="Segoe UI" panose="020B0502040204020203" pitchFamily="34" charset="0"/>
                <a:cs typeface="Segoe UI" panose="020B0502040204020203" pitchFamily="34" charset="0"/>
              </a:rPr>
              <a:t> у </a:t>
            </a:r>
            <a:r>
              <a:rPr lang="en-US" sz="2000" dirty="0" err="1">
                <a:latin typeface="Segoe UI" panose="020B0502040204020203" pitchFamily="34" charset="0"/>
                <a:cs typeface="Segoe UI" panose="020B0502040204020203" pitchFamily="34" charset="0"/>
              </a:rPr>
              <a:t>повећању</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броја</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општина</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које</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доносе</a:t>
            </a:r>
            <a:r>
              <a:rPr lang="en-US" sz="2000" dirty="0">
                <a:latin typeface="Segoe UI" panose="020B0502040204020203" pitchFamily="34" charset="0"/>
                <a:cs typeface="Segoe UI" panose="020B0502040204020203" pitchFamily="34" charset="0"/>
              </a:rPr>
              <a:t> ЛАПЗ и </a:t>
            </a:r>
            <a:r>
              <a:rPr lang="en-US" sz="2000" dirty="0" err="1">
                <a:latin typeface="Segoe UI" panose="020B0502040204020203" pitchFamily="34" charset="0"/>
                <a:cs typeface="Segoe UI" panose="020B0502040204020203" pitchFamily="34" charset="0"/>
              </a:rPr>
              <a:t>конкуришу</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за</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суфинансирање</a:t>
            </a:r>
            <a:r>
              <a:rPr lang="en-US" sz="2000" dirty="0">
                <a:latin typeface="Segoe UI" panose="020B0502040204020203" pitchFamily="34" charset="0"/>
                <a:cs typeface="Segoe UI" panose="020B0502040204020203" pitchFamily="34" charset="0"/>
              </a:rPr>
              <a:t> </a:t>
            </a:r>
            <a:r>
              <a:rPr lang="en-US" sz="2000" dirty="0" err="1">
                <a:latin typeface="Segoe UI" panose="020B0502040204020203" pitchFamily="34" charset="0"/>
                <a:cs typeface="Segoe UI" panose="020B0502040204020203" pitchFamily="34" charset="0"/>
              </a:rPr>
              <a:t>мера</a:t>
            </a:r>
            <a:r>
              <a:rPr lang="en-US" sz="2000" dirty="0">
                <a:latin typeface="Segoe UI" panose="020B0502040204020203" pitchFamily="34" charset="0"/>
                <a:cs typeface="Segoe UI" panose="020B0502040204020203" pitchFamily="34" charset="0"/>
              </a:rPr>
              <a:t> АПЗ, </a:t>
            </a:r>
            <a:r>
              <a:rPr lang="en-US" sz="2000" dirty="0" err="1">
                <a:latin typeface="Segoe UI" panose="020B0502040204020203" pitchFamily="34" charset="0"/>
                <a:cs typeface="Segoe UI" panose="020B0502040204020203" pitchFamily="34" charset="0"/>
              </a:rPr>
              <a:t>као</a:t>
            </a:r>
            <a:r>
              <a:rPr lang="en-US" sz="2000" dirty="0">
                <a:latin typeface="Segoe UI" panose="020B0502040204020203" pitchFamily="34" charset="0"/>
                <a:cs typeface="Segoe UI" panose="020B0502040204020203" pitchFamily="34" charset="0"/>
              </a:rPr>
              <a:t> и у </a:t>
            </a:r>
            <a:r>
              <a:rPr lang="sr-Latn-RS" sz="2000" dirty="0" err="1">
                <a:latin typeface="Segoe UI" panose="020B0502040204020203" pitchFamily="34" charset="0"/>
                <a:cs typeface="Segoe UI" panose="020B0502040204020203" pitchFamily="34" charset="0"/>
              </a:rPr>
              <a:t>значајно</a:t>
            </a:r>
            <a:r>
              <a:rPr lang="en-US" sz="2000" dirty="0">
                <a:latin typeface="Segoe UI" panose="020B0502040204020203" pitchFamily="34" charset="0"/>
                <a:cs typeface="Segoe UI" panose="020B0502040204020203" pitchFamily="34" charset="0"/>
              </a:rPr>
              <a:t>м </a:t>
            </a:r>
            <a:r>
              <a:rPr lang="sr-Latn-RS" sz="2000" dirty="0" err="1">
                <a:latin typeface="Segoe UI" panose="020B0502040204020203" pitchFamily="34" charset="0"/>
                <a:cs typeface="Segoe UI" panose="020B0502040204020203" pitchFamily="34" charset="0"/>
              </a:rPr>
              <a:t>повећањ</a:t>
            </a:r>
            <a:r>
              <a:rPr lang="en-US" sz="2000" dirty="0">
                <a:latin typeface="Segoe UI" panose="020B0502040204020203" pitchFamily="34" charset="0"/>
                <a:cs typeface="Segoe UI" panose="020B0502040204020203" pitchFamily="34" charset="0"/>
              </a:rPr>
              <a:t>у </a:t>
            </a:r>
            <a:r>
              <a:rPr lang="sr-Latn-RS" sz="2000" dirty="0" err="1">
                <a:latin typeface="Segoe UI" panose="020B0502040204020203" pitchFamily="34" charset="0"/>
                <a:cs typeface="Segoe UI" panose="020B0502040204020203" pitchFamily="34" charset="0"/>
              </a:rPr>
              <a:t>износа</a:t>
            </a:r>
            <a:r>
              <a:rPr lang="sr-Latn-RS" sz="2000" dirty="0">
                <a:latin typeface="Segoe UI" panose="020B0502040204020203" pitchFamily="34" charset="0"/>
                <a:cs typeface="Segoe UI" panose="020B0502040204020203" pitchFamily="34" charset="0"/>
              </a:rPr>
              <a:t> </a:t>
            </a:r>
            <a:r>
              <a:rPr lang="sr-Latn-RS" sz="2000" dirty="0" err="1">
                <a:latin typeface="Segoe UI" panose="020B0502040204020203" pitchFamily="34" charset="0"/>
                <a:cs typeface="Segoe UI" panose="020B0502040204020203" pitchFamily="34" charset="0"/>
              </a:rPr>
              <a:t>средстава</a:t>
            </a:r>
            <a:r>
              <a:rPr lang="sr-Latn-RS" sz="2000" dirty="0">
                <a:latin typeface="Segoe UI" panose="020B0502040204020203" pitchFamily="34" charset="0"/>
                <a:cs typeface="Segoe UI" panose="020B0502040204020203" pitchFamily="34" charset="0"/>
              </a:rPr>
              <a:t> </a:t>
            </a:r>
            <a:r>
              <a:rPr lang="sr-Latn-RS" sz="2000" dirty="0" err="1">
                <a:latin typeface="Segoe UI" panose="020B0502040204020203" pitchFamily="34" charset="0"/>
                <a:cs typeface="Segoe UI" panose="020B0502040204020203" pitchFamily="34" charset="0"/>
              </a:rPr>
              <a:t>реализованих</a:t>
            </a:r>
            <a:r>
              <a:rPr lang="sr-Latn-RS" sz="2000" dirty="0">
                <a:latin typeface="Segoe UI" panose="020B0502040204020203" pitchFamily="34" charset="0"/>
                <a:cs typeface="Segoe UI" panose="020B0502040204020203" pitchFamily="34" charset="0"/>
              </a:rPr>
              <a:t> </a:t>
            </a:r>
            <a:r>
              <a:rPr lang="sr-Latn-RS" sz="2000" dirty="0" err="1">
                <a:latin typeface="Segoe UI" panose="020B0502040204020203" pitchFamily="34" charset="0"/>
                <a:cs typeface="Segoe UI" panose="020B0502040204020203" pitchFamily="34" charset="0"/>
              </a:rPr>
              <a:t>за</a:t>
            </a:r>
            <a:r>
              <a:rPr lang="sr-Latn-RS" sz="2000" dirty="0">
                <a:latin typeface="Segoe UI" panose="020B0502040204020203" pitchFamily="34" charset="0"/>
                <a:cs typeface="Segoe UI" panose="020B0502040204020203" pitchFamily="34" charset="0"/>
              </a:rPr>
              <a:t> </a:t>
            </a:r>
            <a:r>
              <a:rPr lang="sr-Latn-RS" sz="2000" dirty="0" err="1">
                <a:latin typeface="Segoe UI" panose="020B0502040204020203" pitchFamily="34" charset="0"/>
                <a:cs typeface="Segoe UI" panose="020B0502040204020203" pitchFamily="34" charset="0"/>
              </a:rPr>
              <a:t>мере</a:t>
            </a:r>
            <a:r>
              <a:rPr lang="sr-Latn-RS" sz="2000" dirty="0">
                <a:latin typeface="Segoe UI" panose="020B0502040204020203" pitchFamily="34" charset="0"/>
                <a:cs typeface="Segoe UI" panose="020B0502040204020203" pitchFamily="34" charset="0"/>
              </a:rPr>
              <a:t> ЛАПЗ </a:t>
            </a:r>
            <a:r>
              <a:rPr lang="sr-Latn-RS" sz="2000" dirty="0" err="1">
                <a:latin typeface="Segoe UI" panose="020B0502040204020203" pitchFamily="34" charset="0"/>
                <a:cs typeface="Segoe UI" panose="020B0502040204020203" pitchFamily="34" charset="0"/>
              </a:rPr>
              <a:t>по</a:t>
            </a:r>
            <a:r>
              <a:rPr lang="sr-Latn-RS" sz="2000" dirty="0">
                <a:latin typeface="Segoe UI" panose="020B0502040204020203" pitchFamily="34" charset="0"/>
                <a:cs typeface="Segoe UI" panose="020B0502040204020203" pitchFamily="34" charset="0"/>
              </a:rPr>
              <a:t> </a:t>
            </a:r>
            <a:r>
              <a:rPr lang="sr-Latn-RS" sz="2000" dirty="0" err="1">
                <a:latin typeface="Segoe UI" panose="020B0502040204020203" pitchFamily="34" charset="0"/>
                <a:cs typeface="Segoe UI" panose="020B0502040204020203" pitchFamily="34" charset="0"/>
              </a:rPr>
              <a:t>основу</a:t>
            </a:r>
            <a:r>
              <a:rPr lang="sr-Latn-RS" sz="2000" dirty="0">
                <a:latin typeface="Segoe UI" panose="020B0502040204020203" pitchFamily="34" charset="0"/>
                <a:cs typeface="Segoe UI" panose="020B0502040204020203" pitchFamily="34" charset="0"/>
              </a:rPr>
              <a:t> </a:t>
            </a:r>
            <a:r>
              <a:rPr lang="sr-Latn-RS" sz="2000" dirty="0" err="1">
                <a:latin typeface="Segoe UI" panose="020B0502040204020203" pitchFamily="34" charset="0"/>
                <a:cs typeface="Segoe UI" panose="020B0502040204020203" pitchFamily="34" charset="0"/>
              </a:rPr>
              <a:t>техничке</a:t>
            </a:r>
            <a:r>
              <a:rPr lang="sr-Latn-RS" sz="2000" dirty="0">
                <a:latin typeface="Segoe UI" panose="020B0502040204020203" pitchFamily="34" charset="0"/>
                <a:cs typeface="Segoe UI" panose="020B0502040204020203" pitchFamily="34" charset="0"/>
              </a:rPr>
              <a:t> </a:t>
            </a:r>
            <a:r>
              <a:rPr lang="sr-Latn-RS" sz="2000" dirty="0" err="1">
                <a:latin typeface="Segoe UI" panose="020B0502040204020203" pitchFamily="34" charset="0"/>
                <a:cs typeface="Segoe UI" panose="020B0502040204020203" pitchFamily="34" charset="0"/>
              </a:rPr>
              <a:t>сарадње</a:t>
            </a:r>
            <a:r>
              <a:rPr lang="sr-Cyrl-RS" sz="2000" dirty="0">
                <a:latin typeface="Segoe UI" panose="020B0502040204020203" pitchFamily="34" charset="0"/>
                <a:cs typeface="Segoe UI" panose="020B0502040204020203" pitchFamily="34" charset="0"/>
              </a:rPr>
              <a:t>.</a:t>
            </a:r>
          </a:p>
          <a:p>
            <a:endParaRPr lang="en-US" sz="2000" dirty="0">
              <a:latin typeface="Segoe UI" panose="020B0502040204020203" pitchFamily="34" charset="0"/>
              <a:cs typeface="Segoe UI" panose="020B0502040204020203" pitchFamily="34" charset="0"/>
            </a:endParaRPr>
          </a:p>
        </p:txBody>
      </p:sp>
      <p:pic>
        <p:nvPicPr>
          <p:cNvPr id="9" name="Graphic 8">
            <a:extLst>
              <a:ext uri="{FF2B5EF4-FFF2-40B4-BE49-F238E27FC236}">
                <a16:creationId xmlns:a16="http://schemas.microsoft.com/office/drawing/2014/main" id="{35127EDA-5861-47AB-8729-620CFC7DAC07}"/>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6641431" y="816337"/>
            <a:ext cx="5225327" cy="5225327"/>
          </a:xfrm>
          <a:prstGeom prst="rect">
            <a:avLst/>
          </a:prstGeom>
        </p:spPr>
      </p:pic>
      <p:graphicFrame>
        <p:nvGraphicFramePr>
          <p:cNvPr id="8" name="Content Placeholder 5"/>
          <p:cNvGraphicFramePr>
            <a:graphicFrameLocks noGrp="1"/>
          </p:cNvGraphicFramePr>
          <p:nvPr>
            <p:extLst>
              <p:ext uri="{D42A27DB-BD31-4B8C-83A1-F6EECF244321}">
                <p14:modId xmlns:p14="http://schemas.microsoft.com/office/powerpoint/2010/main" val="3950868835"/>
              </p:ext>
            </p:extLst>
          </p:nvPr>
        </p:nvGraphicFramePr>
        <p:xfrm>
          <a:off x="1313105" y="2771192"/>
          <a:ext cx="6664569" cy="3788229"/>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2784158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D9B4E-C292-45AA-8116-562703040382}"/>
              </a:ext>
            </a:extLst>
          </p:cNvPr>
          <p:cNvSpPr>
            <a:spLocks noGrp="1"/>
          </p:cNvSpPr>
          <p:nvPr>
            <p:ph type="title"/>
          </p:nvPr>
        </p:nvSpPr>
        <p:spPr>
          <a:xfrm>
            <a:off x="1951129" y="303414"/>
            <a:ext cx="9380603" cy="931026"/>
          </a:xfrm>
        </p:spPr>
        <p:txBody>
          <a:bodyPr anchor="ctr">
            <a:normAutofit fontScale="90000"/>
          </a:bodyPr>
          <a:lstStyle/>
          <a:p>
            <a:r>
              <a:rPr lang="sr-Cyrl-RS" dirty="0" smtClean="0">
                <a:latin typeface="Franklin Gothic Book" panose="020B0503020102020204" pitchFamily="34" charset="0"/>
                <a:cs typeface="Segoe UI" panose="020B0502040204020203" pitchFamily="34" charset="0"/>
              </a:rPr>
              <a:t>Зашто је важна локална политика запошљавања?</a:t>
            </a:r>
            <a:endParaRPr lang="en-US" dirty="0">
              <a:latin typeface="Franklin Gothic Book" panose="020B0503020102020204" pitchFamily="34" charset="0"/>
              <a:cs typeface="Segoe UI" panose="020B0502040204020203" pitchFamily="34" charset="0"/>
            </a:endParaRPr>
          </a:p>
        </p:txBody>
      </p:sp>
      <p:sp>
        <p:nvSpPr>
          <p:cNvPr id="3" name="Content Placeholder 2">
            <a:extLst>
              <a:ext uri="{FF2B5EF4-FFF2-40B4-BE49-F238E27FC236}">
                <a16:creationId xmlns:a16="http://schemas.microsoft.com/office/drawing/2014/main" id="{81072FAC-EEE9-4F26-A784-BC07EACCBE9F}"/>
              </a:ext>
            </a:extLst>
          </p:cNvPr>
          <p:cNvSpPr>
            <a:spLocks noGrp="1"/>
          </p:cNvSpPr>
          <p:nvPr>
            <p:ph idx="1"/>
          </p:nvPr>
        </p:nvSpPr>
        <p:spPr>
          <a:xfrm>
            <a:off x="349135" y="1848320"/>
            <a:ext cx="11305309" cy="4531700"/>
          </a:xfrm>
        </p:spPr>
        <p:txBody>
          <a:bodyPr vert="horz" lIns="91440" tIns="45720" rIns="91440" bIns="45720" rtlCol="0" anchor="t">
            <a:normAutofit/>
          </a:bodyPr>
          <a:lstStyle/>
          <a:p>
            <a:pPr algn="just"/>
            <a:endParaRPr lang="sr-Cyrl-RS" sz="2000" dirty="0" smtClean="0">
              <a:latin typeface="Segoe UI" panose="020B0502040204020203" pitchFamily="34" charset="0"/>
              <a:cs typeface="Segoe UI" panose="020B0502040204020203" pitchFamily="34" charset="0"/>
            </a:endParaRPr>
          </a:p>
          <a:p>
            <a:pPr algn="just"/>
            <a:r>
              <a:rPr lang="sr-Cyrl-RS" sz="2000" dirty="0" smtClean="0">
                <a:latin typeface="Segoe UI" panose="020B0502040204020203" pitchFamily="34" charset="0"/>
                <a:cs typeface="Segoe UI" panose="020B0502040204020203" pitchFamily="34" charset="0"/>
              </a:rPr>
              <a:t>Омогућава </a:t>
            </a:r>
            <a:r>
              <a:rPr lang="sr-Cyrl-RS" sz="2000" dirty="0">
                <a:latin typeface="Segoe UI" panose="020B0502040204020203" pitchFamily="34" charset="0"/>
                <a:cs typeface="Segoe UI" panose="020B0502040204020203" pitchFamily="34" charset="0"/>
              </a:rPr>
              <a:t>сагледавање проблема, потреба и могућности локалног тржишта рада у постојећем локалном стратешком оквиру и препознатим циљевима локалног развоја</a:t>
            </a:r>
          </a:p>
          <a:p>
            <a:pPr algn="just"/>
            <a:r>
              <a:rPr lang="sr-Cyrl-RS" sz="2000" dirty="0">
                <a:latin typeface="Segoe UI" panose="020B0502040204020203" pitchFamily="34" charset="0"/>
                <a:cs typeface="Segoe UI" panose="020B0502040204020203" pitchFamily="34" charset="0"/>
              </a:rPr>
              <a:t>Успостављање и/или унапређење партнерства и сарадње на локалном нивоу</a:t>
            </a:r>
            <a:endParaRPr lang="en-US" sz="2000" dirty="0">
              <a:latin typeface="Segoe UI" panose="020B0502040204020203" pitchFamily="34" charset="0"/>
              <a:cs typeface="Segoe UI" panose="020B0502040204020203" pitchFamily="34" charset="0"/>
            </a:endParaRPr>
          </a:p>
          <a:p>
            <a:pPr algn="just"/>
            <a:r>
              <a:rPr lang="sr-Cyrl-RS" sz="2000" dirty="0">
                <a:latin typeface="Segoe UI" panose="020B0502040204020203" pitchFamily="34" charset="0"/>
                <a:cs typeface="Segoe UI" panose="020B0502040204020203" pitchFamily="34" charset="0"/>
              </a:rPr>
              <a:t>Омогућава креирање иновативних приступа локалне политике запошљавања прилагођених потребама тржишта рада</a:t>
            </a:r>
          </a:p>
          <a:p>
            <a:pPr algn="just"/>
            <a:r>
              <a:rPr lang="sr-Cyrl-RS" sz="2000" dirty="0" smtClean="0">
                <a:latin typeface="Segoe UI" panose="020B0502040204020203" pitchFamily="34" charset="0"/>
                <a:cs typeface="Segoe UI" panose="020B0502040204020203" pitchFamily="34" charset="0"/>
              </a:rPr>
              <a:t>Свеобухватан преглед мера и активности које се спроводе у области запошљавања, укључујући и укупан расположив финансијски оквир </a:t>
            </a:r>
          </a:p>
          <a:p>
            <a:pPr algn="just"/>
            <a:r>
              <a:rPr lang="sr-Cyrl-RS" sz="2000" dirty="0" smtClean="0">
                <a:latin typeface="Segoe UI" panose="020B0502040204020203" pitchFamily="34" charset="0"/>
                <a:cs typeface="Segoe UI" panose="020B0502040204020203" pitchFamily="34" charset="0"/>
              </a:rPr>
              <a:t>Омогућава идентификацију потребе, креирање и спровођење „интегрисаног приступа“ у пружању услуга из различитих система политика на локалном нивоу</a:t>
            </a:r>
          </a:p>
          <a:p>
            <a:pPr algn="just"/>
            <a:r>
              <a:rPr lang="sr-Cyrl-RS" sz="2000" dirty="0" smtClean="0">
                <a:latin typeface="Segoe UI" panose="020B0502040204020203" pitchFamily="34" charset="0"/>
                <a:cs typeface="Segoe UI" panose="020B0502040204020203" pitchFamily="34" charset="0"/>
              </a:rPr>
              <a:t>Обезбеђује делотворност и ефективност предвиђених мера и активности – побољшава стање на тржишту рада унапређењем запошљивости и подржавањем запошљавања</a:t>
            </a:r>
          </a:p>
          <a:p>
            <a:endParaRPr lang="en-US" sz="2000" dirty="0">
              <a:latin typeface="Segoe UI" panose="020B0502040204020203" pitchFamily="34" charset="0"/>
              <a:cs typeface="Segoe UI" panose="020B0502040204020203" pitchFamily="34" charset="0"/>
            </a:endParaRPr>
          </a:p>
        </p:txBody>
      </p:sp>
      <p:pic>
        <p:nvPicPr>
          <p:cNvPr id="5" name="Graphic 4" descr="Open Book">
            <a:extLst>
              <a:ext uri="{FF2B5EF4-FFF2-40B4-BE49-F238E27FC236}">
                <a16:creationId xmlns:a16="http://schemas.microsoft.com/office/drawing/2014/main" id="{DEFE964D-9F1C-4F69-ADD3-0E1AB324E19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497379" y="137160"/>
            <a:ext cx="1097280" cy="1097280"/>
          </a:xfrm>
          <a:prstGeom prst="rect">
            <a:avLst/>
          </a:prstGeom>
        </p:spPr>
      </p:pic>
      <p:pic>
        <p:nvPicPr>
          <p:cNvPr id="9" name="Graphic 8">
            <a:extLst>
              <a:ext uri="{FF2B5EF4-FFF2-40B4-BE49-F238E27FC236}">
                <a16:creationId xmlns:a16="http://schemas.microsoft.com/office/drawing/2014/main" id="{35127EDA-5861-47AB-8729-620CFC7DAC07}"/>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alphaModFix amt="15000"/>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425106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CEF4-01D3-4AF7-9E84-F43030ACA972}"/>
              </a:ext>
            </a:extLst>
          </p:cNvPr>
          <p:cNvSpPr>
            <a:spLocks noGrp="1"/>
          </p:cNvSpPr>
          <p:nvPr>
            <p:ph type="title"/>
          </p:nvPr>
        </p:nvSpPr>
        <p:spPr>
          <a:xfrm>
            <a:off x="2024456" y="267698"/>
            <a:ext cx="9638300" cy="1097280"/>
          </a:xfrm>
        </p:spPr>
        <p:txBody>
          <a:bodyPr anchor="ctr">
            <a:noAutofit/>
          </a:bodyPr>
          <a:lstStyle/>
          <a:p>
            <a:pPr lvl="0"/>
            <a:r>
              <a:rPr lang="sr-Latn-RS" sz="4000" dirty="0" err="1">
                <a:latin typeface="Franklin Gothic Book" panose="020B0503020102020204" pitchFamily="34" charset="0"/>
                <a:cs typeface="Segoe UI" panose="020B0502040204020203" pitchFamily="34" charset="0"/>
              </a:rPr>
              <a:t>Предуслови</a:t>
            </a:r>
            <a:r>
              <a:rPr lang="sr-Latn-RS" sz="4000" dirty="0">
                <a:latin typeface="Franklin Gothic Book" panose="020B0503020102020204" pitchFamily="34" charset="0"/>
                <a:cs typeface="Segoe UI" panose="020B0502040204020203" pitchFamily="34" charset="0"/>
              </a:rPr>
              <a:t> </a:t>
            </a:r>
            <a:r>
              <a:rPr lang="sr-Latn-RS" sz="4000" dirty="0" err="1">
                <a:latin typeface="Franklin Gothic Book" panose="020B0503020102020204" pitchFamily="34" charset="0"/>
                <a:cs typeface="Segoe UI" panose="020B0502040204020203" pitchFamily="34" charset="0"/>
              </a:rPr>
              <a:t>за</a:t>
            </a:r>
            <a:r>
              <a:rPr lang="sr-Latn-RS" sz="4000" dirty="0">
                <a:latin typeface="Franklin Gothic Book" panose="020B0503020102020204" pitchFamily="34" charset="0"/>
                <a:cs typeface="Segoe UI" panose="020B0502040204020203" pitchFamily="34" charset="0"/>
              </a:rPr>
              <a:t> </a:t>
            </a:r>
            <a:r>
              <a:rPr lang="sr-Latn-RS" sz="4000" dirty="0" err="1">
                <a:latin typeface="Franklin Gothic Book" panose="020B0503020102020204" pitchFamily="34" charset="0"/>
                <a:cs typeface="Segoe UI" panose="020B0502040204020203" pitchFamily="34" charset="0"/>
              </a:rPr>
              <a:t>креирање</a:t>
            </a:r>
            <a:r>
              <a:rPr lang="sr-Latn-RS" sz="4000" dirty="0">
                <a:latin typeface="Franklin Gothic Book" panose="020B0503020102020204" pitchFamily="34" charset="0"/>
                <a:cs typeface="Segoe UI" panose="020B0502040204020203" pitchFamily="34" charset="0"/>
              </a:rPr>
              <a:t> </a:t>
            </a:r>
            <a:r>
              <a:rPr lang="sr-Latn-RS" sz="4000" dirty="0" err="1">
                <a:latin typeface="Franklin Gothic Book" panose="020B0503020102020204" pitchFamily="34" charset="0"/>
                <a:cs typeface="Segoe UI" panose="020B0502040204020203" pitchFamily="34" charset="0"/>
              </a:rPr>
              <a:t>локалне</a:t>
            </a:r>
            <a:r>
              <a:rPr lang="sr-Latn-RS" sz="4000" dirty="0">
                <a:latin typeface="Franklin Gothic Book" panose="020B0503020102020204" pitchFamily="34" charset="0"/>
                <a:cs typeface="Segoe UI" panose="020B0502040204020203" pitchFamily="34" charset="0"/>
              </a:rPr>
              <a:t> </a:t>
            </a:r>
            <a:r>
              <a:rPr lang="sr-Latn-RS" sz="4000" dirty="0" err="1">
                <a:latin typeface="Franklin Gothic Book" panose="020B0503020102020204" pitchFamily="34" charset="0"/>
                <a:cs typeface="Segoe UI" panose="020B0502040204020203" pitchFamily="34" charset="0"/>
              </a:rPr>
              <a:t>политик</a:t>
            </a:r>
            <a:r>
              <a:rPr lang="sr-Cyrl-RS" sz="4000" dirty="0">
                <a:latin typeface="Franklin Gothic Book" panose="020B0503020102020204" pitchFamily="34" charset="0"/>
                <a:cs typeface="Segoe UI" panose="020B0502040204020203" pitchFamily="34" charset="0"/>
              </a:rPr>
              <a:t>е</a:t>
            </a:r>
            <a:r>
              <a:rPr lang="sr-Latn-RS" sz="4000" dirty="0">
                <a:latin typeface="Franklin Gothic Book" panose="020B0503020102020204" pitchFamily="34" charset="0"/>
                <a:cs typeface="Segoe UI" panose="020B0502040204020203" pitchFamily="34" charset="0"/>
              </a:rPr>
              <a:t> </a:t>
            </a:r>
            <a:r>
              <a:rPr lang="sr-Latn-RS" sz="4000" dirty="0" err="1">
                <a:latin typeface="Franklin Gothic Book" panose="020B0503020102020204" pitchFamily="34" charset="0"/>
                <a:cs typeface="Segoe UI" panose="020B0502040204020203" pitchFamily="34" charset="0"/>
              </a:rPr>
              <a:t>запошљавања</a:t>
            </a:r>
            <a:r>
              <a:rPr lang="sr-Latn-RS" sz="4000" dirty="0">
                <a:latin typeface="Franklin Gothic Book" panose="020B0503020102020204" pitchFamily="34" charset="0"/>
                <a:cs typeface="Segoe UI" panose="020B0502040204020203" pitchFamily="34" charset="0"/>
              </a:rPr>
              <a:t> </a:t>
            </a:r>
            <a:endParaRPr lang="en-US" sz="4000" dirty="0">
              <a:latin typeface="Franklin Gothic Book" panose="020B0503020102020204" pitchFamily="34" charset="0"/>
              <a:cs typeface="Segoe UI" panose="020B0502040204020203" pitchFamily="34" charset="0"/>
            </a:endParaRPr>
          </a:p>
        </p:txBody>
      </p:sp>
      <p:sp>
        <p:nvSpPr>
          <p:cNvPr id="3" name="Content Placeholder 2">
            <a:extLst>
              <a:ext uri="{FF2B5EF4-FFF2-40B4-BE49-F238E27FC236}">
                <a16:creationId xmlns:a16="http://schemas.microsoft.com/office/drawing/2014/main" id="{31EFD88C-EC41-4850-9D1D-676D6AEE0358}"/>
              </a:ext>
            </a:extLst>
          </p:cNvPr>
          <p:cNvSpPr>
            <a:spLocks noGrp="1"/>
          </p:cNvSpPr>
          <p:nvPr>
            <p:ph idx="1"/>
          </p:nvPr>
        </p:nvSpPr>
        <p:spPr>
          <a:xfrm>
            <a:off x="686108" y="1740254"/>
            <a:ext cx="10444633" cy="4477666"/>
          </a:xfrm>
        </p:spPr>
        <p:txBody>
          <a:bodyPr vert="horz" lIns="91440" tIns="45720" rIns="91440" bIns="45720" rtlCol="0" anchor="t">
            <a:normAutofit lnSpcReduction="10000"/>
          </a:bodyPr>
          <a:lstStyle/>
          <a:p>
            <a:pPr marL="0" indent="0" algn="just">
              <a:buNone/>
            </a:pPr>
            <a:r>
              <a:rPr lang="sr-Cyrl-RS" sz="2000" dirty="0" smtClean="0">
                <a:latin typeface="Segoe UI" panose="020B0502040204020203" pitchFamily="34" charset="0"/>
                <a:cs typeface="Segoe UI" panose="020B0502040204020203" pitchFamily="34" charset="0"/>
              </a:rPr>
              <a:t>Одлука  о приступању изради ЛАПЗ-а треба да буде резултат опредељена ЈЛС да унапреди стање у области локалне политике запошљавања, као саставног дела локалног економског и друштвеног развоја.</a:t>
            </a:r>
          </a:p>
          <a:p>
            <a:pPr algn="just"/>
            <a:r>
              <a:rPr lang="sr-Cyrl-RS" sz="2000" b="1" dirty="0" smtClean="0">
                <a:latin typeface="Segoe UI" panose="020B0502040204020203" pitchFamily="34" charset="0"/>
                <a:cs typeface="Segoe UI" panose="020B0502040204020203" pitchFamily="34" charset="0"/>
              </a:rPr>
              <a:t>Формиран локални савет за запошљавање</a:t>
            </a:r>
            <a:r>
              <a:rPr lang="en-US" sz="2000" b="1" dirty="0" smtClean="0">
                <a:latin typeface="Segoe UI" panose="020B0502040204020203" pitchFamily="34" charset="0"/>
                <a:cs typeface="Segoe UI" panose="020B0502040204020203" pitchFamily="34" charset="0"/>
              </a:rPr>
              <a:t> </a:t>
            </a:r>
            <a:r>
              <a:rPr lang="en-US" sz="2000" dirty="0" smtClean="0">
                <a:latin typeface="Segoe UI" panose="020B0502040204020203" pitchFamily="34" charset="0"/>
                <a:cs typeface="Segoe UI" panose="020B0502040204020203" pitchFamily="34" charset="0"/>
              </a:rPr>
              <a:t>- </a:t>
            </a:r>
            <a:r>
              <a:rPr lang="sr-Cyrl-RS" sz="2000" dirty="0">
                <a:latin typeface="Segoe UI" panose="020B0502040204020203" pitchFamily="34" charset="0"/>
                <a:cs typeface="Segoe UI" panose="020B0502040204020203" pitchFamily="34" charset="0"/>
              </a:rPr>
              <a:t>у</a:t>
            </a:r>
            <a:r>
              <a:rPr lang="ru-RU" sz="2000" dirty="0">
                <a:latin typeface="Segoe UI" panose="020B0502040204020203" pitchFamily="34" charset="0"/>
                <a:cs typeface="Segoe UI" panose="020B0502040204020203" pitchFamily="34" charset="0"/>
              </a:rPr>
              <a:t>спешна израда и имплементација ЛАПЗ-а захтева конструктиван дијалог и сарадњу актера из различитих система/институција, услед комплексности проблема </a:t>
            </a:r>
            <a:r>
              <a:rPr lang="ru-RU" sz="2000" dirty="0" err="1" smtClean="0">
                <a:latin typeface="Segoe UI" panose="020B0502040204020203" pitchFamily="34" charset="0"/>
                <a:cs typeface="Segoe UI" panose="020B0502040204020203" pitchFamily="34" charset="0"/>
              </a:rPr>
              <a:t>незапослености</a:t>
            </a:r>
            <a:r>
              <a:rPr lang="en-US" sz="2000" dirty="0" smtClean="0">
                <a:latin typeface="Segoe UI" panose="020B0502040204020203" pitchFamily="34" charset="0"/>
                <a:cs typeface="Segoe UI" panose="020B0502040204020203" pitchFamily="34" charset="0"/>
              </a:rPr>
              <a:t>.</a:t>
            </a:r>
            <a:endParaRPr lang="sr-Cyrl-RS" sz="2000" dirty="0">
              <a:latin typeface="Segoe UI" panose="020B0502040204020203" pitchFamily="34" charset="0"/>
              <a:cs typeface="Segoe UI" panose="020B0502040204020203" pitchFamily="34" charset="0"/>
            </a:endParaRPr>
          </a:p>
          <a:p>
            <a:pPr algn="just"/>
            <a:r>
              <a:rPr lang="sr-Cyrl-RS" sz="2000" b="1" dirty="0">
                <a:latin typeface="Segoe UI" panose="020B0502040204020203" pitchFamily="34" charset="0"/>
                <a:cs typeface="Segoe UI" panose="020B0502040204020203" pitchFamily="34" charset="0"/>
              </a:rPr>
              <a:t>Познавање стања и кретања на локалном тржишту рада </a:t>
            </a:r>
            <a:r>
              <a:rPr lang="sr-Cyrl-RS" sz="2000" dirty="0">
                <a:latin typeface="Segoe UI" panose="020B0502040204020203" pitchFamily="34" charset="0"/>
                <a:cs typeface="Segoe UI" panose="020B0502040204020203" pitchFamily="34" charset="0"/>
              </a:rPr>
              <a:t>- </a:t>
            </a:r>
            <a:r>
              <a:rPr lang="ru-RU" sz="2000" dirty="0">
                <a:latin typeface="Segoe UI" panose="020B0502040204020203" pitchFamily="34" charset="0"/>
                <a:cs typeface="Segoe UI" panose="020B0502040204020203" pitchFamily="34" charset="0"/>
              </a:rPr>
              <a:t>ЛАПЗ треба да се базира на детаљној и реалној процени стања и </a:t>
            </a:r>
            <a:r>
              <a:rPr lang="ru-RU" sz="2000" dirty="0" smtClean="0">
                <a:latin typeface="Segoe UI" panose="020B0502040204020203" pitchFamily="34" charset="0"/>
                <a:cs typeface="Segoe UI" panose="020B0502040204020203" pitchFamily="34" charset="0"/>
              </a:rPr>
              <a:t>потреба. </a:t>
            </a:r>
            <a:endParaRPr lang="en-US" sz="2000" dirty="0" smtClean="0">
              <a:latin typeface="Segoe UI" panose="020B0502040204020203" pitchFamily="34" charset="0"/>
              <a:cs typeface="Segoe UI" panose="020B0502040204020203" pitchFamily="34" charset="0"/>
            </a:endParaRPr>
          </a:p>
          <a:p>
            <a:pPr algn="just"/>
            <a:r>
              <a:rPr lang="sr-Cyrl-RS" sz="2000" dirty="0" smtClean="0">
                <a:latin typeface="Segoe UI" panose="020B0502040204020203" pitchFamily="34" charset="0"/>
                <a:cs typeface="Segoe UI" panose="020B0502040204020203" pitchFamily="34" charset="0"/>
              </a:rPr>
              <a:t>Узети </a:t>
            </a:r>
            <a:r>
              <a:rPr lang="ru-RU" sz="2000" dirty="0" smtClean="0">
                <a:latin typeface="Segoe UI" panose="020B0502040204020203" pitchFamily="34" charset="0"/>
                <a:cs typeface="Segoe UI" panose="020B0502040204020203" pitchFamily="34" charset="0"/>
              </a:rPr>
              <a:t>у </a:t>
            </a:r>
            <a:r>
              <a:rPr lang="ru-RU" sz="2000" dirty="0">
                <a:latin typeface="Segoe UI" panose="020B0502040204020203" pitchFamily="34" charset="0"/>
                <a:cs typeface="Segoe UI" panose="020B0502040204020203" pitchFamily="34" charset="0"/>
              </a:rPr>
              <a:t>обзир и </a:t>
            </a:r>
            <a:r>
              <a:rPr lang="ru-RU" sz="2000" dirty="0" err="1" smtClean="0">
                <a:latin typeface="Segoe UI" panose="020B0502040204020203" pitchFamily="34" charset="0"/>
                <a:cs typeface="Segoe UI" panose="020B0502040204020203" pitchFamily="34" charset="0"/>
              </a:rPr>
              <a:t>размотрити</a:t>
            </a:r>
            <a:r>
              <a:rPr lang="ru-RU" sz="2000" dirty="0" smtClean="0">
                <a:latin typeface="Segoe UI" panose="020B0502040204020203" pitchFamily="34" charset="0"/>
                <a:cs typeface="Segoe UI" panose="020B0502040204020203" pitchFamily="34" charset="0"/>
              </a:rPr>
              <a:t> </a:t>
            </a:r>
            <a:r>
              <a:rPr lang="ru-RU" sz="2000" dirty="0">
                <a:latin typeface="Segoe UI" panose="020B0502040204020203" pitchFamily="34" charset="0"/>
                <a:cs typeface="Segoe UI" panose="020B0502040204020203" pitchFamily="34" charset="0"/>
              </a:rPr>
              <a:t>све </a:t>
            </a:r>
            <a:r>
              <a:rPr lang="ru-RU" sz="2000" b="1" dirty="0">
                <a:latin typeface="Segoe UI" panose="020B0502040204020203" pitchFamily="34" charset="0"/>
                <a:cs typeface="Segoe UI" panose="020B0502040204020203" pitchFamily="34" charset="0"/>
              </a:rPr>
              <a:t>ограничавајуће факторе </a:t>
            </a:r>
            <a:r>
              <a:rPr lang="ru-RU" sz="2000" dirty="0">
                <a:latin typeface="Segoe UI" panose="020B0502040204020203" pitchFamily="34" charset="0"/>
                <a:cs typeface="Segoe UI" panose="020B0502040204020203" pitchFamily="34" charset="0"/>
              </a:rPr>
              <a:t>(недостатак административних капацитета за планирање, ограничена финансијска средства, ниво привредне и инвестиционе активности </a:t>
            </a:r>
            <a:r>
              <a:rPr lang="ru-RU" sz="2000" dirty="0" err="1">
                <a:latin typeface="Segoe UI" panose="020B0502040204020203" pitchFamily="34" charset="0"/>
                <a:cs typeface="Segoe UI" panose="020B0502040204020203" pitchFamily="34" charset="0"/>
              </a:rPr>
              <a:t>итд</a:t>
            </a:r>
            <a:r>
              <a:rPr lang="ru-RU" sz="2000" dirty="0" smtClean="0">
                <a:latin typeface="Segoe UI" panose="020B0502040204020203" pitchFamily="34" charset="0"/>
                <a:cs typeface="Segoe UI" panose="020B0502040204020203" pitchFamily="34" charset="0"/>
              </a:rPr>
              <a:t>.).</a:t>
            </a:r>
            <a:endParaRPr lang="ru-RU" sz="2000" dirty="0">
              <a:latin typeface="Segoe UI" panose="020B0502040204020203" pitchFamily="34" charset="0"/>
              <a:cs typeface="Segoe UI" panose="020B0502040204020203" pitchFamily="34" charset="0"/>
            </a:endParaRPr>
          </a:p>
          <a:p>
            <a:pPr algn="just"/>
            <a:r>
              <a:rPr lang="ru-RU" sz="2000" dirty="0">
                <a:latin typeface="Segoe UI" panose="020B0502040204020203" pitchFamily="34" charset="0"/>
                <a:cs typeface="Segoe UI" panose="020B0502040204020203" pitchFamily="34" charset="0"/>
              </a:rPr>
              <a:t>Јасно </a:t>
            </a:r>
            <a:r>
              <a:rPr lang="ru-RU" sz="2000" b="1" dirty="0">
                <a:latin typeface="Segoe UI" panose="020B0502040204020203" pitchFamily="34" charset="0"/>
                <a:cs typeface="Segoe UI" panose="020B0502040204020203" pitchFamily="34" charset="0"/>
              </a:rPr>
              <a:t>дефинисање приоритета</a:t>
            </a:r>
            <a:r>
              <a:rPr lang="ru-RU" sz="2000" dirty="0">
                <a:latin typeface="Segoe UI" panose="020B0502040204020203" pitchFamily="34" charset="0"/>
                <a:cs typeface="Segoe UI" panose="020B0502040204020203" pitchFamily="34" charset="0"/>
              </a:rPr>
              <a:t>, како би се обезбедили и ставили у функцију ресурси који су потребни за њихову реализацију. ЛАПЗ захтева  посвећеност и ангажовање постојећих ресурса, како би планиране мере и активности биле </a:t>
            </a:r>
            <a:r>
              <a:rPr lang="ru-RU" sz="2000" dirty="0" err="1">
                <a:latin typeface="Segoe UI" panose="020B0502040204020203" pitchFamily="34" charset="0"/>
                <a:cs typeface="Segoe UI" panose="020B0502040204020203" pitchFamily="34" charset="0"/>
              </a:rPr>
              <a:t>делотворне</a:t>
            </a:r>
            <a:r>
              <a:rPr lang="ru-RU" sz="2000" dirty="0">
                <a:latin typeface="Segoe UI" panose="020B0502040204020203" pitchFamily="34" charset="0"/>
                <a:cs typeface="Segoe UI" panose="020B0502040204020203" pitchFamily="34" charset="0"/>
              </a:rPr>
              <a:t> </a:t>
            </a:r>
            <a:r>
              <a:rPr lang="ru-RU" sz="2000" dirty="0" smtClean="0">
                <a:latin typeface="Segoe UI" panose="020B0502040204020203" pitchFamily="34" charset="0"/>
                <a:cs typeface="Segoe UI" panose="020B0502040204020203" pitchFamily="34" charset="0"/>
              </a:rPr>
              <a:t>.</a:t>
            </a:r>
            <a:endParaRPr lang="ru-RU" sz="2000" dirty="0">
              <a:latin typeface="Segoe UI" panose="020B0502040204020203" pitchFamily="34" charset="0"/>
              <a:cs typeface="Segoe UI" panose="020B0502040204020203" pitchFamily="34" charset="0"/>
            </a:endParaRPr>
          </a:p>
          <a:p>
            <a:pPr algn="just"/>
            <a:endParaRPr lang="ru-RU" sz="2000" dirty="0">
              <a:latin typeface="Segoe UI" panose="020B0502040204020203" pitchFamily="34" charset="0"/>
              <a:cs typeface="Segoe UI" panose="020B0502040204020203" pitchFamily="34" charset="0"/>
            </a:endParaRPr>
          </a:p>
        </p:txBody>
      </p:sp>
      <p:pic>
        <p:nvPicPr>
          <p:cNvPr id="4" name="Graphic 3" descr="Books on Shelf">
            <a:extLst>
              <a:ext uri="{FF2B5EF4-FFF2-40B4-BE49-F238E27FC236}">
                <a16:creationId xmlns:a16="http://schemas.microsoft.com/office/drawing/2014/main" id="{3DE94ADA-0031-43D4-A79A-B89B9599308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514003" y="267697"/>
            <a:ext cx="1097280" cy="1097280"/>
          </a:xfrm>
          <a:prstGeom prst="rect">
            <a:avLst/>
          </a:prstGeom>
        </p:spPr>
      </p:pic>
      <p:pic>
        <p:nvPicPr>
          <p:cNvPr id="8" name="Graphic 7">
            <a:extLst>
              <a:ext uri="{FF2B5EF4-FFF2-40B4-BE49-F238E27FC236}">
                <a16:creationId xmlns:a16="http://schemas.microsoft.com/office/drawing/2014/main" id="{984A409A-26BF-476C-858A-CFA0EBFAB6FC}"/>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alphaModFix amt="15000"/>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397072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CEF4-01D3-4AF7-9E84-F43030ACA972}"/>
              </a:ext>
            </a:extLst>
          </p:cNvPr>
          <p:cNvSpPr>
            <a:spLocks noGrp="1"/>
          </p:cNvSpPr>
          <p:nvPr>
            <p:ph type="title"/>
          </p:nvPr>
        </p:nvSpPr>
        <p:spPr>
          <a:xfrm>
            <a:off x="2024456" y="267698"/>
            <a:ext cx="9638300" cy="1097280"/>
          </a:xfrm>
        </p:spPr>
        <p:txBody>
          <a:bodyPr anchor="ctr">
            <a:noAutofit/>
          </a:bodyPr>
          <a:lstStyle/>
          <a:p>
            <a:pPr lvl="0"/>
            <a:r>
              <a:rPr lang="sr-Latn-RS" sz="4000" dirty="0" err="1">
                <a:latin typeface="Franklin Gothic Book" panose="020B0503020102020204" pitchFamily="34" charset="0"/>
                <a:cs typeface="Segoe UI" panose="020B0502040204020203" pitchFamily="34" charset="0"/>
              </a:rPr>
              <a:t>Предуслови</a:t>
            </a:r>
            <a:r>
              <a:rPr lang="sr-Latn-RS" sz="4000" dirty="0">
                <a:latin typeface="Franklin Gothic Book" panose="020B0503020102020204" pitchFamily="34" charset="0"/>
                <a:cs typeface="Segoe UI" panose="020B0502040204020203" pitchFamily="34" charset="0"/>
              </a:rPr>
              <a:t> </a:t>
            </a:r>
            <a:r>
              <a:rPr lang="sr-Latn-RS" sz="4000" dirty="0" err="1">
                <a:latin typeface="Franklin Gothic Book" panose="020B0503020102020204" pitchFamily="34" charset="0"/>
                <a:cs typeface="Segoe UI" panose="020B0502040204020203" pitchFamily="34" charset="0"/>
              </a:rPr>
              <a:t>за</a:t>
            </a:r>
            <a:r>
              <a:rPr lang="sr-Latn-RS" sz="4000" dirty="0">
                <a:latin typeface="Franklin Gothic Book" panose="020B0503020102020204" pitchFamily="34" charset="0"/>
                <a:cs typeface="Segoe UI" panose="020B0502040204020203" pitchFamily="34" charset="0"/>
              </a:rPr>
              <a:t> </a:t>
            </a:r>
            <a:r>
              <a:rPr lang="sr-Latn-RS" sz="4000" dirty="0" err="1">
                <a:latin typeface="Franklin Gothic Book" panose="020B0503020102020204" pitchFamily="34" charset="0"/>
                <a:cs typeface="Segoe UI" panose="020B0502040204020203" pitchFamily="34" charset="0"/>
              </a:rPr>
              <a:t>креирање</a:t>
            </a:r>
            <a:r>
              <a:rPr lang="sr-Latn-RS" sz="4000" dirty="0">
                <a:latin typeface="Franklin Gothic Book" panose="020B0503020102020204" pitchFamily="34" charset="0"/>
                <a:cs typeface="Segoe UI" panose="020B0502040204020203" pitchFamily="34" charset="0"/>
              </a:rPr>
              <a:t> </a:t>
            </a:r>
            <a:r>
              <a:rPr lang="sr-Latn-RS" sz="4000" dirty="0" err="1">
                <a:latin typeface="Franklin Gothic Book" panose="020B0503020102020204" pitchFamily="34" charset="0"/>
                <a:cs typeface="Segoe UI" panose="020B0502040204020203" pitchFamily="34" charset="0"/>
              </a:rPr>
              <a:t>локалне</a:t>
            </a:r>
            <a:r>
              <a:rPr lang="sr-Latn-RS" sz="4000" dirty="0">
                <a:latin typeface="Franklin Gothic Book" panose="020B0503020102020204" pitchFamily="34" charset="0"/>
                <a:cs typeface="Segoe UI" panose="020B0502040204020203" pitchFamily="34" charset="0"/>
              </a:rPr>
              <a:t> </a:t>
            </a:r>
            <a:r>
              <a:rPr lang="sr-Latn-RS" sz="4000" dirty="0" err="1">
                <a:latin typeface="Franklin Gothic Book" panose="020B0503020102020204" pitchFamily="34" charset="0"/>
                <a:cs typeface="Segoe UI" panose="020B0502040204020203" pitchFamily="34" charset="0"/>
              </a:rPr>
              <a:t>политик</a:t>
            </a:r>
            <a:r>
              <a:rPr lang="sr-Cyrl-RS" sz="4000" dirty="0">
                <a:latin typeface="Franklin Gothic Book" panose="020B0503020102020204" pitchFamily="34" charset="0"/>
                <a:cs typeface="Segoe UI" panose="020B0502040204020203" pitchFamily="34" charset="0"/>
              </a:rPr>
              <a:t>е</a:t>
            </a:r>
            <a:r>
              <a:rPr lang="sr-Latn-RS" sz="4000" dirty="0">
                <a:latin typeface="Franklin Gothic Book" panose="020B0503020102020204" pitchFamily="34" charset="0"/>
                <a:cs typeface="Segoe UI" panose="020B0502040204020203" pitchFamily="34" charset="0"/>
              </a:rPr>
              <a:t> </a:t>
            </a:r>
            <a:r>
              <a:rPr lang="sr-Latn-RS" sz="4000" dirty="0" err="1">
                <a:latin typeface="Franklin Gothic Book" panose="020B0503020102020204" pitchFamily="34" charset="0"/>
                <a:cs typeface="Segoe UI" panose="020B0502040204020203" pitchFamily="34" charset="0"/>
              </a:rPr>
              <a:t>запошљавања</a:t>
            </a:r>
            <a:r>
              <a:rPr lang="sr-Latn-RS" sz="4000" dirty="0">
                <a:latin typeface="Franklin Gothic Book" panose="020B0503020102020204" pitchFamily="34" charset="0"/>
                <a:cs typeface="Segoe UI" panose="020B0502040204020203" pitchFamily="34" charset="0"/>
              </a:rPr>
              <a:t> </a:t>
            </a:r>
            <a:endParaRPr lang="en-US" sz="4000" dirty="0">
              <a:latin typeface="Franklin Gothic Book" panose="020B0503020102020204" pitchFamily="34" charset="0"/>
              <a:cs typeface="Segoe UI" panose="020B0502040204020203" pitchFamily="34" charset="0"/>
            </a:endParaRPr>
          </a:p>
        </p:txBody>
      </p:sp>
      <p:sp>
        <p:nvSpPr>
          <p:cNvPr id="3" name="Content Placeholder 2">
            <a:extLst>
              <a:ext uri="{FF2B5EF4-FFF2-40B4-BE49-F238E27FC236}">
                <a16:creationId xmlns:a16="http://schemas.microsoft.com/office/drawing/2014/main" id="{31EFD88C-EC41-4850-9D1D-676D6AEE0358}"/>
              </a:ext>
            </a:extLst>
          </p:cNvPr>
          <p:cNvSpPr>
            <a:spLocks noGrp="1"/>
          </p:cNvSpPr>
          <p:nvPr>
            <p:ph idx="1"/>
          </p:nvPr>
        </p:nvSpPr>
        <p:spPr>
          <a:xfrm>
            <a:off x="686108" y="1740254"/>
            <a:ext cx="10444633" cy="4477666"/>
          </a:xfrm>
        </p:spPr>
        <p:txBody>
          <a:bodyPr vert="horz" lIns="91440" tIns="45720" rIns="91440" bIns="45720" rtlCol="0" anchor="t">
            <a:normAutofit fontScale="85000" lnSpcReduction="10000"/>
          </a:bodyPr>
          <a:lstStyle/>
          <a:p>
            <a:pPr algn="just"/>
            <a:r>
              <a:rPr lang="ru-RU" dirty="0" smtClean="0"/>
              <a:t>Јасан </a:t>
            </a:r>
            <a:r>
              <a:rPr lang="ru-RU" dirty="0"/>
              <a:t>и добро постављен оквир политике и примена прописа могу остати без резултата уколико циљеви, мере и активности не </a:t>
            </a:r>
            <a:r>
              <a:rPr lang="ru-RU" dirty="0" smtClean="0"/>
              <a:t>одговарају стању, </a:t>
            </a:r>
            <a:r>
              <a:rPr lang="ru-RU" dirty="0"/>
              <a:t>потребама и трендовима на локалном тржишту рада, циљним групама незапослених лица које су анализом утврђене као приоритетне, делатностима које су означене као носиоци привредне и инвестиционе активности и уколико истовремено не осликавају територијалне специфичности и развијеност капацитета </a:t>
            </a:r>
            <a:r>
              <a:rPr lang="ru-RU" dirty="0" smtClean="0"/>
              <a:t> </a:t>
            </a:r>
            <a:r>
              <a:rPr lang="ru-RU" dirty="0"/>
              <a:t>актера одговорних за </a:t>
            </a:r>
            <a:r>
              <a:rPr lang="ru-RU" dirty="0" err="1"/>
              <a:t>реализацију</a:t>
            </a:r>
            <a:r>
              <a:rPr lang="ru-RU" dirty="0"/>
              <a:t> </a:t>
            </a:r>
            <a:r>
              <a:rPr lang="ru-RU" dirty="0" smtClean="0"/>
              <a:t>мера</a:t>
            </a:r>
            <a:endParaRPr lang="en-US" dirty="0" smtClean="0"/>
          </a:p>
          <a:p>
            <a:pPr marL="0" indent="0" algn="just">
              <a:buNone/>
            </a:pPr>
            <a:endParaRPr lang="en-US" dirty="0" smtClean="0"/>
          </a:p>
          <a:p>
            <a:pPr algn="just"/>
            <a:r>
              <a:rPr lang="ru-RU" dirty="0"/>
              <a:t>Резултате које ЛАПЗ треба да оствари потребно је посматрати и из перспективе средњорочног и дугорочног локалног економског развоја. Због тога је визија жељене промене на дужи временски рок значајна за озбиљно бављење проблемима на тржишту рада и остваривање максималних ефеката у односу на идентификоване потребе и уложене </a:t>
            </a:r>
            <a:r>
              <a:rPr lang="ru-RU" dirty="0" smtClean="0"/>
              <a:t>ресурсе</a:t>
            </a:r>
            <a:endParaRPr lang="ru-RU" dirty="0"/>
          </a:p>
          <a:p>
            <a:pPr algn="just"/>
            <a:endParaRPr lang="en-US" sz="2000" dirty="0">
              <a:latin typeface="Segoe UI" panose="020B0502040204020203" pitchFamily="34" charset="0"/>
              <a:cs typeface="Segoe UI" panose="020B0502040204020203" pitchFamily="34" charset="0"/>
            </a:endParaRPr>
          </a:p>
        </p:txBody>
      </p:sp>
      <p:pic>
        <p:nvPicPr>
          <p:cNvPr id="4" name="Graphic 3" descr="Books on Shelf">
            <a:extLst>
              <a:ext uri="{FF2B5EF4-FFF2-40B4-BE49-F238E27FC236}">
                <a16:creationId xmlns:a16="http://schemas.microsoft.com/office/drawing/2014/main" id="{3DE94ADA-0031-43D4-A79A-B89B9599308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514003" y="267697"/>
            <a:ext cx="1097280" cy="1097280"/>
          </a:xfrm>
          <a:prstGeom prst="rect">
            <a:avLst/>
          </a:prstGeom>
        </p:spPr>
      </p:pic>
      <p:pic>
        <p:nvPicPr>
          <p:cNvPr id="8" name="Graphic 7">
            <a:extLst>
              <a:ext uri="{FF2B5EF4-FFF2-40B4-BE49-F238E27FC236}">
                <a16:creationId xmlns:a16="http://schemas.microsoft.com/office/drawing/2014/main" id="{984A409A-26BF-476C-858A-CFA0EBFAB6FC}"/>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alphaModFix amt="15000"/>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5733972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44781794_Research presentation_RVA_v3" id="{DF2794B4-2314-4F87-8639-5DCB9EEE28EE}" vid="{3B969E49-204F-4FF6-BD10-D26195B8D4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AB02E3-5ADF-4BF0-9C1B-35CDF3FE95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3C7D9E6-B0D9-433E-BD46-EB60F64F4DA8}">
  <ds:schemaRefs>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purl.org/dc/terms/"/>
    <ds:schemaRef ds:uri="16c05727-aa75-4e4a-9b5f-8a80a1165891"/>
    <ds:schemaRef ds:uri="http://schemas.openxmlformats.org/package/2006/metadata/core-properties"/>
    <ds:schemaRef ds:uri="71af3243-3dd4-4a8d-8c0d-dd76da1f02a5"/>
    <ds:schemaRef ds:uri="http://www.w3.org/XML/1998/namespace"/>
    <ds:schemaRef ds:uri="http://purl.org/dc/dcmitype/"/>
  </ds:schemaRefs>
</ds:datastoreItem>
</file>

<file path=customXml/itemProps3.xml><?xml version="1.0" encoding="utf-8"?>
<ds:datastoreItem xmlns:ds="http://schemas.openxmlformats.org/officeDocument/2006/customXml" ds:itemID="{5CA875DA-F9FD-4F83-A049-3B1027B542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Research presentation</Template>
  <TotalTime>0</TotalTime>
  <Words>2445</Words>
  <Application>Microsoft Office PowerPoint</Application>
  <PresentationFormat>Widescreen</PresentationFormat>
  <Paragraphs>286</Paragraphs>
  <Slides>17</Slides>
  <Notes>8</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17</vt:i4>
      </vt:variant>
    </vt:vector>
  </HeadingPairs>
  <TitlesOfParts>
    <vt:vector size="28" baseType="lpstr">
      <vt:lpstr>Arial</vt:lpstr>
      <vt:lpstr>Calibri</vt:lpstr>
      <vt:lpstr>Calibri Light</vt:lpstr>
      <vt:lpstr>Franklin Gothic Book</vt:lpstr>
      <vt:lpstr>Open Sans</vt:lpstr>
      <vt:lpstr>Open Sans Light</vt:lpstr>
      <vt:lpstr>Resavska BG</vt:lpstr>
      <vt:lpstr>Segoe UI</vt:lpstr>
      <vt:lpstr>Times New Roman</vt:lpstr>
      <vt:lpstr>Wingdings</vt:lpstr>
      <vt:lpstr>Office Theme</vt:lpstr>
      <vt:lpstr>Значај и актери локалне политике запошљавања</vt:lpstr>
      <vt:lpstr>Зашто је важна локална политика запошљавања?</vt:lpstr>
      <vt:lpstr>PowerPoint Presentation</vt:lpstr>
      <vt:lpstr>PowerPoint Presentation</vt:lpstr>
      <vt:lpstr>PowerPoint Presentation</vt:lpstr>
      <vt:lpstr>PowerPoint Presentation</vt:lpstr>
      <vt:lpstr>Зашто је важна локална политика запошљавања?</vt:lpstr>
      <vt:lpstr>Предуслови за креирање локалне политике запошљавања </vt:lpstr>
      <vt:lpstr>Предуслови за креирање локалне политике запошљавања </vt:lpstr>
      <vt:lpstr>Локални савет за запошљавање </vt:lpstr>
      <vt:lpstr>Потенцијални актери/чланови ЛСЗ-а и њихов допринос у развоју локалне политике запошљавања</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2020-11-09T06:18:17Z</dcterms:created>
  <dcterms:modified xsi:type="dcterms:W3CDTF">2020-11-18T10:34:11Z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