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7" r:id="rId3"/>
    <p:sldId id="270" r:id="rId4"/>
    <p:sldId id="266" r:id="rId5"/>
    <p:sldId id="268" r:id="rId6"/>
    <p:sldId id="271" r:id="rId7"/>
    <p:sldId id="272" r:id="rId8"/>
    <p:sldId id="264" r:id="rId9"/>
    <p:sldId id="263" r:id="rId10"/>
  </p:sldIdLst>
  <p:sldSz cx="9144000" cy="6858000" type="screen4x3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Cyrl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EDA5E-8F3B-4412-B1A0-4591D724C803}" type="datetimeFigureOut">
              <a:rPr lang="sr-Cyrl-RS" smtClean="0"/>
              <a:t>29.11.2018</a:t>
            </a:fld>
            <a:endParaRPr lang="sr-Cyrl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Cyrl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6788"/>
            <a:ext cx="5486400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Cyrl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Cyrl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975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96E34-08F8-4F3F-B10F-EEF032F96BD7}" type="slidenum">
              <a:rPr lang="sr-Cyrl-RS" smtClean="0"/>
              <a:t>‹#›</a:t>
            </a:fld>
            <a:endParaRPr lang="sr-Cyrl-RS"/>
          </a:p>
        </p:txBody>
      </p:sp>
    </p:spTree>
    <p:extLst>
      <p:ext uri="{BB962C8B-B14F-4D97-AF65-F5344CB8AC3E}">
        <p14:creationId xmlns:p14="http://schemas.microsoft.com/office/powerpoint/2010/main" val="3437110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DCE0-EB98-49EE-8973-CBEAF3C358C3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E062-2A71-403A-9D8A-1A2AC5DC3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103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DCE0-EB98-49EE-8973-CBEAF3C358C3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E062-2A71-403A-9D8A-1A2AC5DC3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25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DCE0-EB98-49EE-8973-CBEAF3C358C3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E062-2A71-403A-9D8A-1A2AC5DC3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18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DCE0-EB98-49EE-8973-CBEAF3C358C3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E062-2A71-403A-9D8A-1A2AC5DC3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75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DCE0-EB98-49EE-8973-CBEAF3C358C3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E062-2A71-403A-9D8A-1A2AC5DC3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370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DCE0-EB98-49EE-8973-CBEAF3C358C3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E062-2A71-403A-9D8A-1A2AC5DC3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706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DCE0-EB98-49EE-8973-CBEAF3C358C3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E062-2A71-403A-9D8A-1A2AC5DC3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61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DCE0-EB98-49EE-8973-CBEAF3C358C3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E062-2A71-403A-9D8A-1A2AC5DC3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32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DCE0-EB98-49EE-8973-CBEAF3C358C3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E062-2A71-403A-9D8A-1A2AC5DC3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388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DCE0-EB98-49EE-8973-CBEAF3C358C3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E062-2A71-403A-9D8A-1A2AC5DC3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92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4DCE0-EB98-49EE-8973-CBEAF3C358C3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A5E062-2A71-403A-9D8A-1A2AC5DC3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4DCE0-EB98-49EE-8973-CBEAF3C358C3}" type="datetimeFigureOut">
              <a:rPr lang="en-US" smtClean="0"/>
              <a:t>11/29/2018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5E062-2A71-403A-9D8A-1A2AC5DC38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84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3000"/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sr-Cyrl-CS" sz="6000" b="1" dirty="0" smtClean="0"/>
              <a:t>ЗАКОН О </a:t>
            </a:r>
            <a:r>
              <a:rPr lang="sr-Cyrl-CS" sz="6000" b="1" dirty="0" smtClean="0"/>
              <a:t>ОЗАКОЊЕЊУ ОБЈЕКАТА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r-Cyrl-CS" b="1" dirty="0" smtClean="0">
                <a:solidFill>
                  <a:schemeClr val="tx1"/>
                </a:solidFill>
              </a:rPr>
              <a:t>Минист</a:t>
            </a:r>
            <a:r>
              <a:rPr lang="sr-Latn-CS" b="1" dirty="0">
                <a:solidFill>
                  <a:schemeClr val="tx1"/>
                </a:solidFill>
              </a:rPr>
              <a:t>a</a:t>
            </a:r>
            <a:r>
              <a:rPr lang="sr-Cyrl-CS" b="1" dirty="0" smtClean="0">
                <a:solidFill>
                  <a:schemeClr val="tx1"/>
                </a:solidFill>
              </a:rPr>
              <a:t>рство грађевинарства, саобраћаја и инфраструктуре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63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sr-Cyrl-CS" b="1" dirty="0" smtClean="0">
                <a:latin typeface="+mn-lt"/>
              </a:rPr>
              <a:t>ДОСАДАШЊИ РЕЗУЛТАТИ СПРОВОЂЕЊА ОЗАКОЊЕЊА У РС</a:t>
            </a:r>
            <a:endParaRPr lang="sr-Cyrl-R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r>
              <a:rPr lang="sr-Cyrl-CS" dirty="0" smtClean="0"/>
              <a:t>Донето 190.850 решења о озакоњењу</a:t>
            </a:r>
          </a:p>
          <a:p>
            <a:r>
              <a:rPr lang="sr-Cyrl-CS" dirty="0" smtClean="0"/>
              <a:t>Пописано 1.659.307 незаконито изграђених објеката (</a:t>
            </a:r>
            <a:r>
              <a:rPr lang="sr-Cyrl-CS" dirty="0"/>
              <a:t>47,6</a:t>
            </a:r>
            <a:r>
              <a:rPr lang="sr-Cyrl-CS" dirty="0" smtClean="0"/>
              <a:t>% стамбени објети)</a:t>
            </a:r>
          </a:p>
          <a:p>
            <a:r>
              <a:rPr lang="sr-Cyrl-CS" dirty="0" smtClean="0"/>
              <a:t>На основу такси приходовано око 4 милијарде динара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4000351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CS" b="1" dirty="0" smtClean="0"/>
              <a:t>РАЗЛОЗИ ЗА ИЗМЕНЕ </a:t>
            </a:r>
            <a:r>
              <a:rPr lang="sr-Cyrl-CS" b="1" dirty="0"/>
              <a:t>И ДОПУНЕ ЗАКОНА</a:t>
            </a:r>
            <a:endParaRPr lang="sr-Cyrl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Незаинтересованост странака да активно учествују у поступку озакоњења,</a:t>
            </a:r>
          </a:p>
          <a:p>
            <a:r>
              <a:rPr lang="ru-RU" dirty="0" smtClean="0"/>
              <a:t>Додатно утицање </a:t>
            </a:r>
            <a:r>
              <a:rPr lang="ru-RU" dirty="0"/>
              <a:t>на спречавање незаконите градње</a:t>
            </a:r>
          </a:p>
          <a:p>
            <a:r>
              <a:rPr lang="ru-RU" dirty="0"/>
              <a:t>Спречавање промета незаконито изграђених објеката пре окончања поступка озакоњења којим се објекат </a:t>
            </a:r>
            <a:r>
              <a:rPr lang="ru-RU" dirty="0" smtClean="0"/>
              <a:t>озакуњује</a:t>
            </a:r>
          </a:p>
          <a:p>
            <a:r>
              <a:rPr lang="ru-RU" dirty="0" smtClean="0"/>
              <a:t>Усклађивање са другим законима</a:t>
            </a:r>
            <a:endParaRPr lang="ru-RU" dirty="0"/>
          </a:p>
          <a:p>
            <a:endParaRPr lang="sr-Cyrl-CS" b="1" dirty="0" smtClean="0"/>
          </a:p>
        </p:txBody>
      </p:sp>
    </p:spTree>
    <p:extLst>
      <p:ext uri="{BB962C8B-B14F-4D97-AF65-F5344CB8AC3E}">
        <p14:creationId xmlns:p14="http://schemas.microsoft.com/office/powerpoint/2010/main" val="25827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b="1" dirty="0" smtClean="0"/>
              <a:t>ИЗМЕНЕ И ДОПУНЕ ЗАКОНА</a:t>
            </a:r>
            <a:endParaRPr lang="sr-Cyrl-R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sr-Cyrl-CS" b="1" dirty="0" smtClean="0"/>
              <a:t>ОДРЕДБЕ КОЈЕ СЕ СТАВЉАЈУ ВАН СНАГЕ:</a:t>
            </a:r>
          </a:p>
          <a:p>
            <a:r>
              <a:rPr lang="sr-Cyrl-CS" dirty="0" smtClean="0"/>
              <a:t>Попис незаконито изграђених објеката</a:t>
            </a:r>
          </a:p>
          <a:p>
            <a:r>
              <a:rPr lang="sr-Cyrl-CS" dirty="0" smtClean="0"/>
              <a:t>Доношење решења грађевинских инспектора о рушењу на основу Закона о озакоњењу објеката</a:t>
            </a:r>
          </a:p>
        </p:txBody>
      </p:sp>
    </p:spTree>
    <p:extLst>
      <p:ext uri="{BB962C8B-B14F-4D97-AF65-F5344CB8AC3E}">
        <p14:creationId xmlns:p14="http://schemas.microsoft.com/office/powerpoint/2010/main" val="388680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CS" b="1" dirty="0" smtClean="0"/>
              <a:t>ИЗМЕНЕ </a:t>
            </a:r>
            <a:r>
              <a:rPr lang="sr-Cyrl-CS" b="1" dirty="0"/>
              <a:t>И ДОПУНЕ ЗАКОНА</a:t>
            </a:r>
            <a:endParaRPr lang="sr-Cyrl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sr-Cyrl-CS" b="1" dirty="0" smtClean="0"/>
              <a:t>НОВЕ ОДРЕДБЕ И ЗАКОНСКА РЕШЕЊА:</a:t>
            </a:r>
          </a:p>
          <a:p>
            <a:r>
              <a:rPr lang="sr-Cyrl-CS" dirty="0" smtClean="0"/>
              <a:t>Обавеза провере видљивости на сателитском снимку за све објекте у поступку озакоњења</a:t>
            </a:r>
          </a:p>
          <a:p>
            <a:r>
              <a:rPr lang="sr-Cyrl-CS" dirty="0" smtClean="0"/>
              <a:t>Покретање поступка озакоњења за објекте који нису пописани</a:t>
            </a:r>
          </a:p>
          <a:p>
            <a:r>
              <a:rPr lang="sr-Cyrl-CS" dirty="0" smtClean="0"/>
              <a:t>Потврда о пријави пореза</a:t>
            </a:r>
          </a:p>
          <a:p>
            <a:r>
              <a:rPr lang="ru-RU" dirty="0" smtClean="0"/>
              <a:t>Када </a:t>
            </a:r>
            <a:r>
              <a:rPr lang="ru-RU" dirty="0"/>
              <a:t>је предмет озакоњења објекат где је одступљено од издате грађевинске дозволе </a:t>
            </a:r>
            <a:r>
              <a:rPr lang="ru-RU" dirty="0" smtClean="0"/>
              <a:t>– провера могућности измена решења о грађевинској дозволи и </a:t>
            </a:r>
            <a:r>
              <a:rPr lang="ru-RU" dirty="0"/>
              <a:t>потврда о измиреним </a:t>
            </a:r>
            <a:r>
              <a:rPr lang="ru-RU" dirty="0" smtClean="0"/>
              <a:t>доприносима</a:t>
            </a:r>
            <a:endParaRPr lang="sr-Cyrl-CS" b="1" dirty="0" smtClean="0"/>
          </a:p>
          <a:p>
            <a:pPr marL="0" indent="0">
              <a:buNone/>
            </a:pPr>
            <a:endParaRPr lang="sr-Cyrl-CS" b="1" dirty="0" smtClean="0"/>
          </a:p>
        </p:txBody>
      </p:sp>
    </p:spTree>
    <p:extLst>
      <p:ext uri="{BB962C8B-B14F-4D97-AF65-F5344CB8AC3E}">
        <p14:creationId xmlns:p14="http://schemas.microsoft.com/office/powerpoint/2010/main" val="286061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3568"/>
            <a:ext cx="8229600" cy="5442595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Утицај </a:t>
            </a:r>
            <a:r>
              <a:rPr lang="ru-RU" dirty="0"/>
              <a:t>јавног објекта – изјава </a:t>
            </a:r>
            <a:r>
              <a:rPr lang="ru-RU" dirty="0" smtClean="0"/>
              <a:t>власника о </a:t>
            </a:r>
            <a:r>
              <a:rPr lang="sr-Cyrl-CS" dirty="0" smtClean="0"/>
              <a:t>одрицању права на покретање судског спора</a:t>
            </a:r>
            <a:endParaRPr lang="ru-RU" dirty="0" smtClean="0"/>
          </a:p>
          <a:p>
            <a:r>
              <a:rPr lang="ru-RU" dirty="0" smtClean="0"/>
              <a:t>Омогућавање </a:t>
            </a:r>
            <a:r>
              <a:rPr lang="ru-RU" dirty="0"/>
              <a:t>рушења незаконито изграђених објеката на основу коначног </a:t>
            </a:r>
            <a:r>
              <a:rPr lang="ru-RU" dirty="0" smtClean="0"/>
              <a:t>решења</a:t>
            </a:r>
            <a:endParaRPr lang="sr-Cyrl-CS" dirty="0" smtClean="0"/>
          </a:p>
          <a:p>
            <a:r>
              <a:rPr lang="sr-Cyrl-CS" dirty="0" smtClean="0"/>
              <a:t>Достављање потврда и упис забележбе забране отуђења незаконито изграђених објеката</a:t>
            </a:r>
          </a:p>
          <a:p>
            <a:r>
              <a:rPr lang="sr-Cyrl-CS" dirty="0" smtClean="0"/>
              <a:t>Забрана прикључења на мрежу и инфраструктуру до донешења решења о озакоњењу</a:t>
            </a:r>
          </a:p>
        </p:txBody>
      </p:sp>
    </p:spTree>
    <p:extLst>
      <p:ext uri="{BB962C8B-B14F-4D97-AF65-F5344CB8AC3E}">
        <p14:creationId xmlns:p14="http://schemas.microsoft.com/office/powerpoint/2010/main" val="195151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r>
              <a:rPr lang="sr-Cyrl-CS" dirty="0" smtClean="0"/>
              <a:t>Ослобађање плаћања таксе </a:t>
            </a:r>
            <a:r>
              <a:rPr lang="sr-Cyrl-CS" dirty="0"/>
              <a:t>за </a:t>
            </a:r>
            <a:r>
              <a:rPr lang="sr-Cyrl-CS" dirty="0" smtClean="0"/>
              <a:t>озакоњење објеката </a:t>
            </a:r>
            <a:r>
              <a:rPr lang="sr-Cyrl-CS" dirty="0"/>
              <a:t>РС, </a:t>
            </a:r>
            <a:r>
              <a:rPr lang="sr-Cyrl-CS" dirty="0" smtClean="0"/>
              <a:t>верских </a:t>
            </a:r>
            <a:r>
              <a:rPr lang="sr-Cyrl-CS" dirty="0"/>
              <a:t>и др</a:t>
            </a:r>
            <a:r>
              <a:rPr lang="sr-Cyrl-CS" dirty="0" smtClean="0"/>
              <a:t>., </a:t>
            </a:r>
            <a:r>
              <a:rPr lang="sr-Cyrl-CS" dirty="0"/>
              <a:t>сходно закону којим се уређује плаћање републичких административних </a:t>
            </a:r>
            <a:r>
              <a:rPr lang="sr-Cyrl-CS" dirty="0" smtClean="0"/>
              <a:t>такси</a:t>
            </a:r>
          </a:p>
          <a:p>
            <a:r>
              <a:rPr lang="sr-Cyrl-CS" dirty="0" smtClean="0"/>
              <a:t>Одговорност </a:t>
            </a:r>
            <a:r>
              <a:rPr lang="sr-Cyrl-CS" dirty="0"/>
              <a:t>пројектанта за израду техничке </a:t>
            </a:r>
            <a:r>
              <a:rPr lang="sr-Cyrl-CS" dirty="0" smtClean="0"/>
              <a:t>документације</a:t>
            </a:r>
          </a:p>
          <a:p>
            <a:r>
              <a:rPr lang="sr-Cyrl-CS" dirty="0" smtClean="0"/>
              <a:t>Евиденција о покренутим поступцима за озакоњење и издатим решењима о озакоњењу  у електронском облику</a:t>
            </a:r>
          </a:p>
          <a:p>
            <a:r>
              <a:rPr lang="sr-Cyrl-CS" dirty="0" smtClean="0"/>
              <a:t>Евиденција објеката који нису уписани у катастар непокретности на дигиталној платформи националне инфраструктуре геопросторних података</a:t>
            </a:r>
          </a:p>
          <a:p>
            <a:r>
              <a:rPr lang="sr-Cyrl-CS" dirty="0" smtClean="0"/>
              <a:t>Пет година за озакоњење</a:t>
            </a:r>
            <a:endParaRPr lang="sr-Cyrl-RS" dirty="0" smtClean="0"/>
          </a:p>
          <a:p>
            <a:pPr marL="0" indent="0">
              <a:buNone/>
            </a:pPr>
            <a:endParaRPr lang="sr-Cyrl-CS" dirty="0"/>
          </a:p>
          <a:p>
            <a:pPr marL="0" indent="0">
              <a:buNone/>
            </a:pPr>
            <a:endParaRPr lang="sr-Cyrl-RS" dirty="0"/>
          </a:p>
          <a:p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23951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8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b="1" dirty="0" smtClean="0"/>
              <a:t>ЕКОНОМСКИ ЕФЕКТИ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sr-Cyrl-CS" dirty="0" smtClean="0"/>
              <a:t>Очекиван у</a:t>
            </a:r>
            <a:r>
              <a:rPr lang="sr-Cyrl-CS" dirty="0" smtClean="0"/>
              <a:t>купан приход од такси </a:t>
            </a:r>
            <a:r>
              <a:rPr lang="sr-Cyrl-CS" dirty="0" smtClean="0"/>
              <a:t>за</a:t>
            </a:r>
            <a:r>
              <a:rPr lang="sr-Cyrl-CS" dirty="0" smtClean="0"/>
              <a:t> озакоњења око 40 милијарди динара </a:t>
            </a:r>
          </a:p>
          <a:p>
            <a:pPr algn="just"/>
            <a:r>
              <a:rPr lang="sr-Cyrl-CS" dirty="0" smtClean="0"/>
              <a:t>Дугорочни економски ефекти - Порез </a:t>
            </a:r>
            <a:r>
              <a:rPr lang="sr-Cyrl-CS" dirty="0" smtClean="0"/>
              <a:t>– повећање наплате након озакоњења</a:t>
            </a:r>
            <a:endParaRPr lang="en-US" dirty="0"/>
          </a:p>
          <a:p>
            <a:pPr marL="0" indent="0">
              <a:buNone/>
            </a:pPr>
            <a:endParaRPr lang="sr-Cyrl-CS" b="1" dirty="0" smtClean="0"/>
          </a:p>
        </p:txBody>
      </p:sp>
    </p:spTree>
    <p:extLst>
      <p:ext uri="{BB962C8B-B14F-4D97-AF65-F5344CB8AC3E}">
        <p14:creationId xmlns:p14="http://schemas.microsoft.com/office/powerpoint/2010/main" val="390577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9000"/>
            <a:lum/>
          </a:blip>
          <a:srcRect/>
          <a:stretch>
            <a:fillRect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endParaRPr lang="sr-Cyrl-CS" dirty="0" smtClean="0"/>
          </a:p>
          <a:p>
            <a:pPr marL="0" indent="0">
              <a:buNone/>
            </a:pPr>
            <a:endParaRPr lang="sr-Cyrl-CS" dirty="0" smtClean="0"/>
          </a:p>
          <a:p>
            <a:pPr marL="0" indent="0" algn="ctr">
              <a:buNone/>
            </a:pPr>
            <a:r>
              <a:rPr lang="sr-Cyrl-CS" sz="5400" b="1" dirty="0" smtClean="0"/>
              <a:t>ХВАЛА НА ПАЖЊИ!</a:t>
            </a:r>
            <a:endParaRPr lang="sr-Cyrl-CS" sz="5400" b="1" dirty="0"/>
          </a:p>
        </p:txBody>
      </p:sp>
    </p:spTree>
    <p:extLst>
      <p:ext uri="{BB962C8B-B14F-4D97-AF65-F5344CB8AC3E}">
        <p14:creationId xmlns:p14="http://schemas.microsoft.com/office/powerpoint/2010/main" val="2389497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54AC446E773364EA67F94BAA4D70E85" ma:contentTypeVersion="7" ma:contentTypeDescription="Create a new document." ma:contentTypeScope="" ma:versionID="d4ce1bf010bca1aac7f01d346ce41078">
  <xsd:schema xmlns:xsd="http://www.w3.org/2001/XMLSchema" xmlns:xs="http://www.w3.org/2001/XMLSchema" xmlns:p="http://schemas.microsoft.com/office/2006/metadata/properties" xmlns:ns2="5986dbef-0c45-48a2-8ebd-959332beeb43" xmlns:ns3="4a1e31c7-9c5a-4c81-b8f0-f400ab8f1618" targetNamespace="http://schemas.microsoft.com/office/2006/metadata/properties" ma:root="true" ma:fieldsID="c65a1ecc1f0d983c921abaa6ae10a6c4" ns2:_="" ns3:_="">
    <xsd:import namespace="5986dbef-0c45-48a2-8ebd-959332beeb43"/>
    <xsd:import namespace="4a1e31c7-9c5a-4c81-b8f0-f400ab8f161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DateTaken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6dbef-0c45-48a2-8ebd-959332beeb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1e31c7-9c5a-4c81-b8f0-f400ab8f161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913E0C-FEA5-4A21-928F-C11445C28019}"/>
</file>

<file path=customXml/itemProps2.xml><?xml version="1.0" encoding="utf-8"?>
<ds:datastoreItem xmlns:ds="http://schemas.openxmlformats.org/officeDocument/2006/customXml" ds:itemID="{E4891B6A-862C-49D0-BB4A-556AD4FE531B}"/>
</file>

<file path=customXml/itemProps3.xml><?xml version="1.0" encoding="utf-8"?>
<ds:datastoreItem xmlns:ds="http://schemas.openxmlformats.org/officeDocument/2006/customXml" ds:itemID="{6302F5EC-0A5E-4DE9-B8E3-7ED6D024D5FD}"/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296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ЗАКОН О ОЗАКОЊЕЊУ ОБЈЕКАТА</vt:lpstr>
      <vt:lpstr>ДОСАДАШЊИ РЕЗУЛТАТИ СПРОВОЂЕЊА ОЗАКОЊЕЊА У РС</vt:lpstr>
      <vt:lpstr>РАЗЛОЗИ ЗА ИЗМЕНЕ И ДОПУНЕ ЗАКОНА</vt:lpstr>
      <vt:lpstr>ИЗМЕНЕ И ДОПУНЕ ЗАКОНА</vt:lpstr>
      <vt:lpstr>ИЗМЕНЕ И ДОПУНЕ ЗАКОНА</vt:lpstr>
      <vt:lpstr>PowerPoint Presentation</vt:lpstr>
      <vt:lpstr>PowerPoint Presentation</vt:lpstr>
      <vt:lpstr>ЕКОНОМСКИ ЕФЕКТИ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 Brkić</dc:creator>
  <cp:lastModifiedBy>Vladan Doric</cp:lastModifiedBy>
  <cp:revision>64</cp:revision>
  <cp:lastPrinted>2018-11-29T09:42:24Z</cp:lastPrinted>
  <dcterms:created xsi:type="dcterms:W3CDTF">2017-03-10T06:57:21Z</dcterms:created>
  <dcterms:modified xsi:type="dcterms:W3CDTF">2018-11-29T10:17:40Z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0x010100A54AC446E773364EA67F94BAA4D70E85</vt:lpwstr>
  </property>
</Properties>
</file>