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9" r:id="rId2"/>
    <p:sldId id="260" r:id="rId3"/>
    <p:sldId id="287" r:id="rId4"/>
    <p:sldId id="286" r:id="rId5"/>
    <p:sldId id="256" r:id="rId6"/>
    <p:sldId id="288" r:id="rId7"/>
    <p:sldId id="264" r:id="rId8"/>
    <p:sldId id="278" r:id="rId9"/>
    <p:sldId id="292" r:id="rId10"/>
    <p:sldId id="294" r:id="rId11"/>
    <p:sldId id="272" r:id="rId12"/>
    <p:sldId id="276" r:id="rId13"/>
    <p:sldId id="273" r:id="rId14"/>
    <p:sldId id="265" r:id="rId15"/>
    <p:sldId id="277" r:id="rId16"/>
    <p:sldId id="263" r:id="rId17"/>
    <p:sldId id="281" r:id="rId18"/>
    <p:sldId id="289" r:id="rId19"/>
    <p:sldId id="283" r:id="rId20"/>
    <p:sldId id="284" r:id="rId21"/>
    <p:sldId id="290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7" autoAdjust="0"/>
    <p:restoredTop sz="94660"/>
  </p:normalViewPr>
  <p:slideViewPr>
    <p:cSldViewPr>
      <p:cViewPr varScale="1">
        <p:scale>
          <a:sx n="110" d="100"/>
          <a:sy n="110" d="100"/>
        </p:scale>
        <p:origin x="163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18D3050-60B4-48E1-A78E-8D5BDF292988}" type="datetimeFigureOut">
              <a:rPr lang="en-US"/>
              <a:pPr>
                <a:defRPr/>
              </a:pPr>
              <a:t>2/22/2021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08542FE-379A-4C55-A6C5-2F7BD0C8FF29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05141524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3DBE16F-CD7D-4AEC-A1D0-AC2D9EB57FC6}" type="datetimeFigureOut">
              <a:rPr lang="en-US"/>
              <a:pPr>
                <a:defRPr/>
              </a:pPr>
              <a:t>2/22/2021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16470DF-FF2C-46EC-A8CB-41CEEFEC4DAE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86763338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BECF9-1CAC-4FAF-A909-C768ECCA7BDA}" type="datetime1">
              <a:rPr lang="en-US"/>
              <a:pPr>
                <a:defRPr/>
              </a:pPr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013D0A-0F19-46BF-B9C6-BC978A202B54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833295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BB825-6A20-4F4C-9491-6AF7BC44DB88}" type="datetime1">
              <a:rPr lang="en-US"/>
              <a:pPr>
                <a:defRPr/>
              </a:pPr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E00E0-3144-4927-925C-BA0B402D2ED0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764784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118BE-7F66-4AD3-BDEC-7953BC675AB7}" type="datetime1">
              <a:rPr lang="en-US"/>
              <a:pPr>
                <a:defRPr/>
              </a:pPr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4978C-E171-4A99-8DF9-0099EB6ACE4C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752216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466CF-307E-44B4-87E8-8EA734C6CADD}" type="datetime1">
              <a:rPr lang="en-US"/>
              <a:pPr>
                <a:defRPr/>
              </a:pPr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C1CAC-510A-4DEB-B621-3651C5E10B21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578632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9DA7A-1EE4-4BE9-8BB4-8D9BC3D07AEC}" type="datetime1">
              <a:rPr lang="en-US"/>
              <a:pPr>
                <a:defRPr/>
              </a:pPr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2F246-1D3D-4855-863B-0626F392BE35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899329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60EDE-89C0-4ABF-A633-69D308B7D170}" type="datetime1">
              <a:rPr lang="en-US"/>
              <a:pPr>
                <a:defRPr/>
              </a:pPr>
              <a:t>2/22/2021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F3F8-7969-4DEC-9BBC-15FD6DB67F88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317328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10D19-2696-4E80-9844-3C2C7F8A11F3}" type="datetime1">
              <a:rPr lang="en-US"/>
              <a:pPr>
                <a:defRPr/>
              </a:pPr>
              <a:t>2/22/2021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6B2D3-158A-4E1C-B91A-DCFDD9983007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934023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BFD33-2853-421D-A597-528D422392A9}" type="datetime1">
              <a:rPr lang="en-US"/>
              <a:pPr>
                <a:defRPr/>
              </a:pPr>
              <a:t>2/22/2021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4B2ED7-CF18-458D-98C7-45FEBA2FF184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20376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8BA17-254A-4282-9BD8-8363A47BC69A}" type="datetime1">
              <a:rPr lang="en-US"/>
              <a:pPr>
                <a:defRPr/>
              </a:pPr>
              <a:t>2/22/2021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8BB6A-80D0-486C-A702-341711575E84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687076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A75F0-E817-445A-A34A-D9922FCF9159}" type="datetime1">
              <a:rPr lang="en-US"/>
              <a:pPr>
                <a:defRPr/>
              </a:pPr>
              <a:t>2/22/2021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2FF89-F95F-4A0D-82AE-DC1B3BB07DD1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91478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C7D4C-E869-4A0A-898C-FD8914E27A93}" type="datetime1">
              <a:rPr lang="en-US"/>
              <a:pPr>
                <a:defRPr/>
              </a:pPr>
              <a:t>2/22/2021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75D76-7876-4CC1-BA17-474D540BB3E1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641357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B756894-502F-461A-A7C6-D48B03AE7807}" type="datetime1">
              <a:rPr lang="en-US"/>
              <a:pPr>
                <a:defRPr/>
              </a:pPr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22C5422-BE33-4C0C-AB90-8A9A77CAEDBF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0"/>
          <p:cNvSpPr>
            <a:spLocks noGrp="1"/>
          </p:cNvSpPr>
          <p:nvPr>
            <p:ph type="ctrTitle"/>
          </p:nvPr>
        </p:nvSpPr>
        <p:spPr>
          <a:xfrm>
            <a:off x="685800" y="1333499"/>
            <a:ext cx="7772400" cy="2666999"/>
          </a:xfrm>
        </p:spPr>
        <p:txBody>
          <a:bodyPr/>
          <a:lstStyle/>
          <a:p>
            <a:r>
              <a:rPr lang="sr-Cyrl-CS" altLang="en-US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ПРЕДСТАВЉАЊЕ ПРИРУЧНИКА О СТАМБЕНОЈ ПОДРШЦИ</a:t>
            </a:r>
            <a:endParaRPr lang="en-US" altLang="en-US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4099" name="Subtitle 11"/>
          <p:cNvSpPr>
            <a:spLocks noGrp="1"/>
          </p:cNvSpPr>
          <p:nvPr>
            <p:ph type="subTitle" idx="1"/>
          </p:nvPr>
        </p:nvSpPr>
        <p:spPr>
          <a:xfrm>
            <a:off x="685800" y="4648200"/>
            <a:ext cx="7772400" cy="1219200"/>
          </a:xfrm>
        </p:spPr>
        <p:txBody>
          <a:bodyPr/>
          <a:lstStyle/>
          <a:p>
            <a:pPr>
              <a:spcBef>
                <a:spcPts val="150"/>
              </a:spcBef>
            </a:pPr>
            <a:r>
              <a:rPr lang="sr-Cyrl-CS" altLang="en-US" sz="2000" dirty="0">
                <a:solidFill>
                  <a:srgbClr val="800000"/>
                </a:solidFill>
                <a:latin typeface="Comic Sans MS" panose="030F0702030302020204" pitchFamily="66" charset="0"/>
              </a:rPr>
              <a:t>Светлана Ристић</a:t>
            </a:r>
          </a:p>
          <a:p>
            <a:pPr>
              <a:spcBef>
                <a:spcPts val="150"/>
              </a:spcBef>
            </a:pPr>
            <a:r>
              <a:rPr lang="sr-Cyrl-CS" altLang="en-US" sz="2000" dirty="0">
                <a:solidFill>
                  <a:srgbClr val="800000"/>
                </a:solidFill>
                <a:latin typeface="Comic Sans MS" panose="030F0702030302020204" pitchFamily="66" charset="0"/>
              </a:rPr>
              <a:t>Министарство грађевинарства, саобраћаја и инфраструктуре</a:t>
            </a:r>
          </a:p>
          <a:p>
            <a:pPr>
              <a:spcBef>
                <a:spcPts val="150"/>
              </a:spcBef>
            </a:pPr>
            <a:r>
              <a:rPr lang="en-US" altLang="en-US" sz="2000" dirty="0">
                <a:solidFill>
                  <a:srgbClr val="800000"/>
                </a:solidFill>
                <a:latin typeface="Comic Sans MS" panose="030F0702030302020204" pitchFamily="66" charset="0"/>
              </a:rPr>
              <a:t>On-</a:t>
            </a:r>
            <a:r>
              <a:rPr lang="en-US" altLang="en-US" sz="2000" dirty="0" err="1">
                <a:solidFill>
                  <a:srgbClr val="800000"/>
                </a:solidFill>
                <a:latin typeface="Comic Sans MS" panose="030F0702030302020204" pitchFamily="66" charset="0"/>
              </a:rPr>
              <a:t>lajn</a:t>
            </a:r>
            <a:r>
              <a:rPr lang="en-US" altLang="en-US" sz="2000" dirty="0">
                <a:solidFill>
                  <a:srgbClr val="800000"/>
                </a:solidFill>
                <a:latin typeface="Comic Sans MS" panose="030F0702030302020204" pitchFamily="66" charset="0"/>
              </a:rPr>
              <a:t> </a:t>
            </a:r>
            <a:r>
              <a:rPr lang="sr-Cyrl-CS" altLang="en-US" sz="2000" dirty="0">
                <a:solidFill>
                  <a:srgbClr val="800000"/>
                </a:solidFill>
                <a:latin typeface="Comic Sans MS" panose="030F0702030302020204" pitchFamily="66" charset="0"/>
              </a:rPr>
              <a:t>радионице, 22. и 26. фебруар 2021</a:t>
            </a:r>
            <a:r>
              <a:rPr lang="sr-Cyrl-CS" altLang="en-US" sz="2000" dirty="0">
                <a:solidFill>
                  <a:srgbClr val="800000"/>
                </a:solidFill>
              </a:rPr>
              <a:t>.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E2A1E61-5721-41A9-B91E-A61F6DC4A9E9}" type="slidenum">
              <a:rPr lang="en-US" altLang="sr-Latn-R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sr-Latn-RS" sz="1200">
              <a:solidFill>
                <a:srgbClr val="898989"/>
              </a:solidFill>
            </a:endParaRPr>
          </a:p>
        </p:txBody>
      </p:sp>
      <p:pic>
        <p:nvPicPr>
          <p:cNvPr id="4101" name="Picture 8" descr="SKGO2-sr-cy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"/>
            <a:ext cx="2005013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848600" cy="990600"/>
          </a:xfrm>
        </p:spPr>
        <p:txBody>
          <a:bodyPr/>
          <a:lstStyle/>
          <a:p>
            <a:r>
              <a:rPr lang="sr-Cyrl-CS" sz="3600" dirty="0">
                <a:latin typeface="Comic Sans MS" panose="030F0702030302020204" pitchFamily="66" charset="0"/>
              </a:rPr>
              <a:t>СТАМБЕНА </a:t>
            </a:r>
            <a:r>
              <a:rPr lang="sr-Cyrl-CS" sz="3600" dirty="0" smtClean="0">
                <a:latin typeface="Comic Sans MS" panose="030F0702030302020204" pitchFamily="66" charset="0"/>
              </a:rPr>
              <a:t>ПРИУШТИВОСТ -МИНИМАЛНО</a:t>
            </a:r>
            <a:endParaRPr lang="sr-Latn-RS" sz="3600" dirty="0">
              <a:latin typeface="Comic Sans MS" panose="030F0702030302020204" pitchFamily="66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3999" y="1286872"/>
            <a:ext cx="6354331" cy="4525963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4C1CAC-510A-4DEB-B621-3651C5E10B21}" type="slidenum">
              <a:rPr lang="en-US" altLang="sr-Latn-RS" smtClean="0"/>
              <a:pPr>
                <a:defRPr/>
              </a:pPr>
              <a:t>10</a:t>
            </a:fld>
            <a:endParaRPr lang="en-US" altLang="sr-Latn-R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9539832"/>
              </p:ext>
            </p:extLst>
          </p:nvPr>
        </p:nvGraphicFramePr>
        <p:xfrm>
          <a:off x="3304165" y="5815012"/>
          <a:ext cx="2794000" cy="7239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55800"/>
                <a:gridCol w="838200"/>
              </a:tblGrid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100" u="none" strike="noStrike" dirty="0">
                          <a:effectLst/>
                        </a:rPr>
                        <a:t>Минимална потрошачка корпа</a:t>
                      </a:r>
                      <a:endParaRPr lang="sr-Cyrl-R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u="none" strike="noStrike">
                          <a:effectLst/>
                        </a:rPr>
                        <a:t>47888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Закупнина на тржошту 150 евра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u="none" strike="noStrike">
                          <a:effectLst/>
                        </a:rPr>
                        <a:t>18000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100" u="none" strike="noStrike" dirty="0">
                          <a:effectLst/>
                        </a:rPr>
                        <a:t>Субвенционисана закупнина</a:t>
                      </a:r>
                      <a:endParaRPr lang="sr-Cyrl-R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u="none" strike="noStrike" dirty="0">
                          <a:effectLst/>
                        </a:rPr>
                        <a:t>9500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100" u="none" strike="noStrike">
                          <a:effectLst/>
                        </a:rPr>
                        <a:t>Побољшање услова становања</a:t>
                      </a:r>
                      <a:endParaRPr lang="sr-Cyrl-R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u="none" strike="noStrike" dirty="0">
                          <a:effectLst/>
                        </a:rPr>
                        <a:t>6000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8709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sr-Cyrl-CS" altLang="sr-Latn-RS" sz="3200" dirty="0">
                <a:latin typeface="Comic Sans MS" panose="030F0702030302020204" pitchFamily="66" charset="0"/>
              </a:rPr>
              <a:t>КОРИСНИЦИ – СТАМБЕНИ СТАТУС И УСЛОВИ СТАНОВАЊА</a:t>
            </a:r>
            <a:endParaRPr lang="sr-Latn-RS" altLang="sr-Latn-RS" sz="32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sr-Cyrl-CS" sz="2400" dirty="0">
                <a:latin typeface="Comic Sans MS" panose="030F0702030302020204" pitchFamily="66" charset="0"/>
              </a:rPr>
              <a:t>2.а) Лице без стана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sr-Cyrl-RS" sz="2400" dirty="0">
                <a:latin typeface="Comic Sans MS" panose="030F0702030302020204" pitchFamily="66" charset="0"/>
              </a:rPr>
              <a:t>лице, као и чланови његовог породичног домаћинства с којима решава стамбену потребу, који немају у својини стан, односно породичну кућу на територији Републике Србије</a:t>
            </a:r>
            <a:endParaRPr lang="sr-Cyrl-CS" sz="2400" dirty="0">
              <a:latin typeface="Comic Sans MS" panose="030F0702030302020204" pitchFamily="66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sr-Cyrl-CS" sz="2400" dirty="0">
                <a:latin typeface="Comic Sans MS" panose="030F0702030302020204" pitchFamily="66" charset="0"/>
              </a:rPr>
              <a:t>2.б) Лице без одговарајућег стана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sr-Cyrl-CS" sz="2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sr-Cyrl-CS" sz="2400" dirty="0"/>
          </a:p>
          <a:p>
            <a:pPr>
              <a:defRPr/>
            </a:pPr>
            <a:endParaRPr lang="sr-Cyrl-CS" sz="2400" dirty="0"/>
          </a:p>
          <a:p>
            <a:pPr>
              <a:defRPr/>
            </a:pPr>
            <a:endParaRPr lang="sr-Cyrl-CS" sz="2400" dirty="0"/>
          </a:p>
          <a:p>
            <a:pPr>
              <a:defRPr/>
            </a:pPr>
            <a:endParaRPr lang="sr-Latn-RS" sz="2400" dirty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8695365-795A-48F4-BB7A-45F5258C0D90}" type="slidenum">
              <a:rPr lang="en-US" altLang="sr-Latn-R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sr-Latn-RS" sz="1200">
              <a:solidFill>
                <a:srgbClr val="898989"/>
              </a:solidFill>
            </a:endParaRPr>
          </a:p>
        </p:txBody>
      </p:sp>
      <p:pic>
        <p:nvPicPr>
          <p:cNvPr id="9221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657600"/>
            <a:ext cx="8229600" cy="292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86800" cy="715962"/>
          </a:xfrm>
        </p:spPr>
        <p:txBody>
          <a:bodyPr/>
          <a:lstStyle/>
          <a:p>
            <a:r>
              <a:rPr lang="sr-Cyrl-CS" altLang="sr-Latn-RS" sz="3600" dirty="0">
                <a:latin typeface="Comic Sans MS" panose="030F0702030302020204" pitchFamily="66" charset="0"/>
              </a:rPr>
              <a:t>КОРИСНИЦИ – ГРАНИЦЕ ПРИМАЊА</a:t>
            </a:r>
            <a:endParaRPr lang="sr-Latn-RS" altLang="sr-Latn-RS" sz="36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382000" cy="5638800"/>
          </a:xfrm>
        </p:spPr>
        <p:txBody>
          <a:bodyPr/>
          <a:lstStyle/>
          <a:p>
            <a:pPr marL="0" indent="0" algn="ctr">
              <a:buFont typeface="Arial" panose="020B0604020202020204" pitchFamily="34" charset="0"/>
              <a:buNone/>
              <a:defRPr/>
            </a:pPr>
            <a:r>
              <a:rPr lang="sr-Cyrl-CS" sz="2400" dirty="0"/>
              <a:t>3. </a:t>
            </a:r>
            <a:r>
              <a:rPr lang="sr-Cyrl-CS" sz="2400" dirty="0">
                <a:latin typeface="Comic Sans MS" panose="030F0702030302020204" pitchFamily="66" charset="0"/>
              </a:rPr>
              <a:t>Лице које нема примања, за одређени вид подршке </a:t>
            </a:r>
            <a:r>
              <a:rPr lang="sr-Cyrl-CS" sz="2400" b="1" dirty="0">
                <a:latin typeface="Comic Sans MS" panose="030F0702030302020204" pitchFamily="66" charset="0"/>
              </a:rPr>
              <a:t>Гп= Кп х К х ПП;</a:t>
            </a:r>
            <a:r>
              <a:rPr lang="sr-Cyrl-CS" sz="2400" dirty="0">
                <a:latin typeface="Comic Sans MS" panose="030F0702030302020204" pitchFamily="66" charset="0"/>
              </a:rPr>
              <a:t>       </a:t>
            </a:r>
            <a:r>
              <a:rPr lang="sr-Cyrl-CS" sz="2400" b="1" dirty="0">
                <a:latin typeface="Comic Sans MS" panose="030F0702030302020204" pitchFamily="66" charset="0"/>
              </a:rPr>
              <a:t>К=1 + Ох0,7 + Дх0,5</a:t>
            </a:r>
          </a:p>
          <a:p>
            <a:pPr>
              <a:defRPr/>
            </a:pPr>
            <a:endParaRPr lang="sr-Latn-RS" sz="2400" dirty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914462D-69AE-43AA-BB0B-607919B837DE}" type="slidenum">
              <a:rPr lang="en-US" altLang="sr-Latn-R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sr-Latn-RS" sz="1200">
              <a:solidFill>
                <a:srgbClr val="898989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850154"/>
              </p:ext>
            </p:extLst>
          </p:nvPr>
        </p:nvGraphicFramePr>
        <p:xfrm>
          <a:off x="419100" y="1837558"/>
          <a:ext cx="8458200" cy="49931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2400">
                  <a:extLst>
                    <a:ext uri="{9D8B030D-6E8A-4147-A177-3AD203B41FA5}">
                      <a16:colId xmlns:a16="http://schemas.microsoft.com/office/drawing/2014/main" xmlns="" val="1694682504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xmlns="" val="130812394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xmlns="" val="1464951842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xmlns="" val="1644487734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3382507979"/>
                    </a:ext>
                  </a:extLst>
                </a:gridCol>
              </a:tblGrid>
              <a:tr h="4112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omic Sans MS" panose="030F0702030302020204" pitchFamily="66" charset="0"/>
                        </a:rPr>
                        <a:t>Р.Б.</a:t>
                      </a:r>
                      <a:endParaRPr lang="sr-Latn-RS" sz="12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06" marR="63706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omic Sans MS" panose="030F0702030302020204" pitchFamily="66" charset="0"/>
                        </a:rPr>
                        <a:t>Структура домаћинства</a:t>
                      </a:r>
                      <a:endParaRPr lang="sr-Latn-RS" sz="12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06" marR="63706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Comic Sans MS" panose="030F0702030302020204" pitchFamily="66" charset="0"/>
                        </a:rPr>
                        <a:t>Структура домаћинства</a:t>
                      </a:r>
                      <a:endParaRPr lang="sr-Latn-RS" sz="12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06" marR="63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omic Sans MS" panose="030F0702030302020204" pitchFamily="66" charset="0"/>
                        </a:rPr>
                        <a:t>Обухвати приходи за непрофитну куповину</a:t>
                      </a:r>
                      <a:endParaRPr lang="sr-Latn-RS" sz="12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06" marR="63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omic Sans MS" panose="030F0702030302020204" pitchFamily="66" charset="0"/>
                        </a:rPr>
                        <a:t>Обухвати приходи за непрофитни закуп</a:t>
                      </a:r>
                      <a:endParaRPr lang="sr-Latn-RS" sz="12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06" marR="6370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Границе прихода за унапређење стана/ЕЕ</a:t>
                      </a:r>
                      <a:endParaRPr lang="sr-Latn-RS" sz="12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06" marR="63706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3282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 b="1" kern="1200" dirty="0">
                          <a:solidFill>
                            <a:schemeClr val="lt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1.</a:t>
                      </a:r>
                      <a:endParaRPr lang="sr-Latn-RS" sz="1200" b="1" kern="1200" dirty="0">
                        <a:solidFill>
                          <a:schemeClr val="lt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63706" marR="63706" marT="0" marB="0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  <a:latin typeface="Comic Sans MS" panose="030F0702030302020204" pitchFamily="66" charset="0"/>
                        </a:rPr>
                        <a:t>Једночлано </a:t>
                      </a:r>
                      <a:r>
                        <a:rPr lang="en-US" sz="1200">
                          <a:effectLst/>
                          <a:latin typeface="Comic Sans MS" panose="030F0702030302020204" pitchFamily="66" charset="0"/>
                        </a:rPr>
                        <a:t>– </a:t>
                      </a:r>
                      <a:r>
                        <a:rPr lang="sr-Cyrl-CS" sz="1200">
                          <a:effectLst/>
                          <a:latin typeface="Comic Sans MS" panose="030F0702030302020204" pitchFamily="66" charset="0"/>
                        </a:rPr>
                        <a:t>1 О</a:t>
                      </a:r>
                      <a:endParaRPr lang="sr-Latn-RS" sz="1200" b="1" kern="1200" dirty="0">
                        <a:solidFill>
                          <a:schemeClr val="lt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63706" marR="63706" marT="0" marB="0"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  <a:latin typeface="Comic Sans MS" panose="030F0702030302020204" pitchFamily="66" charset="0"/>
                        </a:rPr>
                        <a:t>Једночлано </a:t>
                      </a:r>
                      <a:r>
                        <a:rPr lang="en-US" sz="1200">
                          <a:effectLst/>
                          <a:latin typeface="Comic Sans MS" panose="030F0702030302020204" pitchFamily="66" charset="0"/>
                        </a:rPr>
                        <a:t>– </a:t>
                      </a:r>
                      <a:r>
                        <a:rPr lang="sr-Cyrl-CS" sz="1200">
                          <a:effectLst/>
                          <a:latin typeface="Comic Sans MS" panose="030F0702030302020204" pitchFamily="66" charset="0"/>
                        </a:rPr>
                        <a:t>1 О</a:t>
                      </a:r>
                      <a:endParaRPr lang="sr-Latn-RS" sz="1200" b="1" kern="1200" dirty="0">
                        <a:solidFill>
                          <a:schemeClr val="lt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63706" marR="63706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К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С - </a:t>
                      </a:r>
                      <a:r>
                        <a:rPr lang="sr-Cyrl-C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1,5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x </a:t>
                      </a:r>
                      <a:r>
                        <a:rPr lang="sr-Cyrl-R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ПП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КС - 67.500</a:t>
                      </a:r>
                      <a:endParaRPr lang="sr-Latn-RS" sz="1200" b="1" kern="1200" dirty="0">
                        <a:solidFill>
                          <a:schemeClr val="lt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63706" marR="63706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РГС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–</a:t>
                      </a:r>
                      <a:r>
                        <a:rPr lang="sr-Cyrl-R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sr-Cyrl-C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1,2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x </a:t>
                      </a:r>
                      <a:r>
                        <a:rPr lang="sr-Cyrl-R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ПП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sr-Cyrl-C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РГС - 54.000</a:t>
                      </a:r>
                      <a:endParaRPr lang="sr-Latn-RS" sz="1200" b="1" kern="1200" dirty="0">
                        <a:solidFill>
                          <a:schemeClr val="lt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63706" marR="63706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0,5/0,7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x </a:t>
                      </a:r>
                      <a:r>
                        <a:rPr lang="sr-Cyrl-R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ПП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endParaRPr lang="sr-Cyrl-RS" sz="1200" kern="1200" dirty="0">
                        <a:solidFill>
                          <a:schemeClr val="dk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22.500/31.500</a:t>
                      </a:r>
                      <a:endParaRPr lang="sr-Latn-RS" sz="1200" b="1" kern="1200" dirty="0">
                        <a:solidFill>
                          <a:schemeClr val="lt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63706" marR="63706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3282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 b="1" kern="1200" dirty="0">
                          <a:solidFill>
                            <a:schemeClr val="lt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2.</a:t>
                      </a:r>
                      <a:endParaRPr lang="sr-Latn-RS" sz="1200" b="1" kern="1200" dirty="0">
                        <a:solidFill>
                          <a:schemeClr val="lt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63706" marR="63706" marT="0" marB="0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 dirty="0">
                          <a:effectLst/>
                          <a:latin typeface="Comic Sans MS" panose="030F0702030302020204" pitchFamily="66" charset="0"/>
                        </a:rPr>
                        <a:t>Двочлано </a:t>
                      </a:r>
                      <a:r>
                        <a:rPr lang="en-US" sz="1200" dirty="0">
                          <a:effectLst/>
                          <a:latin typeface="Comic Sans MS" panose="030F0702030302020204" pitchFamily="66" charset="0"/>
                        </a:rPr>
                        <a:t>– </a:t>
                      </a:r>
                      <a:r>
                        <a:rPr lang="sr-Cyrl-CS" sz="1200" dirty="0">
                          <a:effectLst/>
                          <a:latin typeface="Comic Sans MS" panose="030F0702030302020204" pitchFamily="66" charset="0"/>
                        </a:rPr>
                        <a:t>1 О + 1 </a:t>
                      </a:r>
                      <a:r>
                        <a:rPr lang="en-US" sz="1200" dirty="0">
                          <a:effectLst/>
                          <a:latin typeface="Comic Sans MS" panose="030F0702030302020204" pitchFamily="66" charset="0"/>
                        </a:rPr>
                        <a:t>D</a:t>
                      </a:r>
                      <a:endParaRPr lang="sr-Latn-RS" sz="1200" b="1" kern="1200" dirty="0">
                        <a:solidFill>
                          <a:schemeClr val="lt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63706" marR="63706" marT="0" marB="0"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 dirty="0">
                          <a:effectLst/>
                          <a:latin typeface="Comic Sans MS" panose="030F0702030302020204" pitchFamily="66" charset="0"/>
                        </a:rPr>
                        <a:t>Двочлано </a:t>
                      </a:r>
                      <a:r>
                        <a:rPr lang="en-US" sz="1200" dirty="0">
                          <a:effectLst/>
                          <a:latin typeface="Comic Sans MS" panose="030F0702030302020204" pitchFamily="66" charset="0"/>
                        </a:rPr>
                        <a:t>– </a:t>
                      </a:r>
                      <a:r>
                        <a:rPr lang="sr-Cyrl-CS" sz="1200" dirty="0">
                          <a:effectLst/>
                          <a:latin typeface="Comic Sans MS" panose="030F0702030302020204" pitchFamily="66" charset="0"/>
                        </a:rPr>
                        <a:t>1 О + 1 </a:t>
                      </a:r>
                      <a:r>
                        <a:rPr lang="en-US" sz="1200" dirty="0">
                          <a:effectLst/>
                          <a:latin typeface="Comic Sans MS" panose="030F0702030302020204" pitchFamily="66" charset="0"/>
                        </a:rPr>
                        <a:t>D</a:t>
                      </a:r>
                      <a:endParaRPr lang="sr-Latn-RS" sz="1200" b="1" kern="1200" dirty="0">
                        <a:solidFill>
                          <a:schemeClr val="lt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63706" marR="63706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К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С - </a:t>
                      </a:r>
                      <a:r>
                        <a:rPr lang="sr-Cyrl-C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2,25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x </a:t>
                      </a:r>
                      <a:r>
                        <a:rPr lang="sr-Cyrl-R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ПП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КС - 101.000</a:t>
                      </a:r>
                      <a:endParaRPr lang="sr-Latn-RS" sz="1200" b="1" kern="1200" dirty="0">
                        <a:solidFill>
                          <a:schemeClr val="lt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63706" marR="63706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РГС –1,8 x ПП 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РГС - 81.000</a:t>
                      </a:r>
                      <a:endParaRPr lang="sr-Latn-RS" sz="1200" b="1" kern="1200" dirty="0">
                        <a:solidFill>
                          <a:schemeClr val="lt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63706" marR="63706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0,75/1,05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x </a:t>
                      </a:r>
                      <a:r>
                        <a:rPr lang="sr-Cyrl-R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ПП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sr-Cyrl-R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33.075/47.250</a:t>
                      </a:r>
                      <a:endParaRPr lang="sr-Latn-RS" sz="1200" kern="1200" dirty="0">
                        <a:solidFill>
                          <a:schemeClr val="dk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63706" marR="63706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282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 b="1" kern="1200" dirty="0">
                          <a:solidFill>
                            <a:schemeClr val="lt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3.</a:t>
                      </a:r>
                      <a:endParaRPr lang="sr-Latn-RS" sz="1200" b="1" kern="1200" dirty="0">
                        <a:solidFill>
                          <a:schemeClr val="lt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63706" marR="63706" marT="0" marB="0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Двочлано – 2 О</a:t>
                      </a:r>
                      <a:endParaRPr lang="sr-Latn-RS" sz="1200" b="1" kern="1200" dirty="0">
                        <a:solidFill>
                          <a:schemeClr val="lt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63706" marR="63706" marT="0" marB="0"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 kern="120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Двочлано - 2О</a:t>
                      </a:r>
                      <a:endParaRPr lang="sr-Latn-RS" sz="1200" b="1" kern="1200" dirty="0">
                        <a:solidFill>
                          <a:schemeClr val="lt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63706" marR="63706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К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С -</a:t>
                      </a:r>
                      <a:r>
                        <a:rPr lang="sr-Cyrl-C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2,55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x </a:t>
                      </a:r>
                      <a:r>
                        <a:rPr lang="sr-Cyrl-R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ПП</a:t>
                      </a:r>
                      <a:endParaRPr lang="sr-Cyrl-CS" sz="1200" kern="1200" dirty="0">
                        <a:solidFill>
                          <a:schemeClr val="dk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КС - 114.750</a:t>
                      </a:r>
                      <a:endParaRPr lang="sr-Latn-RS" sz="1200" b="1" kern="1200" dirty="0">
                        <a:solidFill>
                          <a:schemeClr val="lt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63706" marR="63706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РГС –2,04 x ПП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РГС - 91.800</a:t>
                      </a:r>
                      <a:endParaRPr lang="sr-Latn-RS" sz="1200" b="1" kern="1200" dirty="0">
                        <a:solidFill>
                          <a:schemeClr val="lt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63706" marR="63706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0,85/1,19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x </a:t>
                      </a:r>
                      <a:r>
                        <a:rPr lang="sr-Cyrl-R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ПП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38.250/53.550</a:t>
                      </a:r>
                      <a:endParaRPr lang="sr-Latn-RS" sz="1200" kern="1200" dirty="0">
                        <a:solidFill>
                          <a:schemeClr val="dk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63706" marR="63706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282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lt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4.</a:t>
                      </a:r>
                      <a:endParaRPr lang="sr-Latn-RS" sz="1200" b="1" kern="1200" dirty="0">
                        <a:solidFill>
                          <a:schemeClr val="lt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63706" marR="63706" marT="0" marB="0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Трочлано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– </a:t>
                      </a:r>
                      <a:r>
                        <a:rPr lang="sr-Cyrl-C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1 О + 2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D</a:t>
                      </a:r>
                      <a:endParaRPr lang="sr-Latn-RS" sz="1200" b="1" kern="1200" dirty="0">
                        <a:solidFill>
                          <a:schemeClr val="lt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63706" marR="63706" marT="0" marB="0"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 kern="120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Трочлано </a:t>
                      </a:r>
                      <a:r>
                        <a:rPr lang="en-US" sz="1200" kern="120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- </a:t>
                      </a:r>
                      <a:r>
                        <a:rPr lang="sr-Cyrl-CS" sz="1200" kern="120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1О + 2</a:t>
                      </a:r>
                      <a:r>
                        <a:rPr lang="en-US" sz="1200" kern="120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D</a:t>
                      </a:r>
                      <a:endParaRPr lang="sr-Latn-RS" sz="1200" b="1" kern="1200" dirty="0">
                        <a:solidFill>
                          <a:schemeClr val="lt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63706" marR="63706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К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С –</a:t>
                      </a:r>
                      <a:r>
                        <a:rPr lang="sr-Cyrl-C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3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x </a:t>
                      </a:r>
                      <a:r>
                        <a:rPr lang="sr-Cyrl-R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ПП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КС - 135.000</a:t>
                      </a:r>
                      <a:endParaRPr lang="sr-Latn-RS" sz="1200" b="1" kern="1200" dirty="0">
                        <a:solidFill>
                          <a:schemeClr val="lt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63706" marR="63706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РГС –2,4 x ПП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РГС - 108.000</a:t>
                      </a:r>
                      <a:endParaRPr lang="sr-Latn-RS" sz="1200" b="1" kern="1200" dirty="0">
                        <a:solidFill>
                          <a:schemeClr val="lt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63706" marR="63706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1/1,4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x </a:t>
                      </a:r>
                      <a:r>
                        <a:rPr lang="sr-Cyrl-R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ПП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45.000/63.000</a:t>
                      </a:r>
                      <a:endParaRPr lang="sr-Latn-RS" sz="1200" kern="1200" dirty="0">
                        <a:solidFill>
                          <a:schemeClr val="dk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63706" marR="63706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3282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lt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sr-Cyrl-CS" sz="1200" b="1" kern="1200" dirty="0">
                          <a:solidFill>
                            <a:schemeClr val="lt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.</a:t>
                      </a:r>
                      <a:endParaRPr lang="sr-Latn-RS" sz="1200" b="1" kern="1200" dirty="0">
                        <a:solidFill>
                          <a:schemeClr val="lt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63706" marR="63706" marT="0" marB="0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Трочлано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– </a:t>
                      </a:r>
                      <a:r>
                        <a:rPr lang="sr-Cyrl-C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2 О + 1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D</a:t>
                      </a:r>
                      <a:endParaRPr lang="sr-Latn-RS" sz="1200" b="1" kern="1200" dirty="0">
                        <a:solidFill>
                          <a:schemeClr val="lt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63706" marR="63706" marT="0" marB="0"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 kern="120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Трочлано </a:t>
                      </a:r>
                      <a:r>
                        <a:rPr lang="en-US" sz="1200" kern="120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- </a:t>
                      </a:r>
                      <a:r>
                        <a:rPr lang="sr-Cyrl-CS" sz="1200" kern="120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2О + 1</a:t>
                      </a:r>
                      <a:r>
                        <a:rPr lang="en-US" sz="1200" kern="120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D</a:t>
                      </a:r>
                      <a:endParaRPr lang="sr-Latn-RS" sz="1200" b="1" kern="1200" dirty="0">
                        <a:solidFill>
                          <a:schemeClr val="lt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63706" marR="63706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К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С - </a:t>
                      </a:r>
                      <a:r>
                        <a:rPr lang="sr-Cyrl-C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3,3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x</a:t>
                      </a:r>
                      <a:r>
                        <a:rPr lang="sr-Cyrl-R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ПП 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КС - </a:t>
                      </a:r>
                      <a:r>
                        <a:rPr lang="sr-Cyrl-C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148,500</a:t>
                      </a:r>
                      <a:endParaRPr lang="sr-Latn-RS" sz="1200" b="1" kern="1200" dirty="0">
                        <a:solidFill>
                          <a:schemeClr val="lt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63706" marR="63706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РГС –2,64 x ПП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РГС - 118.800</a:t>
                      </a:r>
                      <a:endParaRPr lang="sr-Latn-RS" sz="1200" b="1" kern="1200" dirty="0">
                        <a:solidFill>
                          <a:schemeClr val="lt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63706" marR="63706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1,1/1,54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x </a:t>
                      </a:r>
                      <a:r>
                        <a:rPr lang="sr-Cyrl-R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ПП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49.500/69.300</a:t>
                      </a:r>
                      <a:endParaRPr lang="sr-Latn-RS" sz="1200" kern="1200" dirty="0">
                        <a:solidFill>
                          <a:schemeClr val="dk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63706" marR="63706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282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lt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6</a:t>
                      </a:r>
                      <a:r>
                        <a:rPr lang="sr-Cyrl-CS" sz="1200" b="1" kern="1200" dirty="0">
                          <a:solidFill>
                            <a:schemeClr val="lt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.</a:t>
                      </a:r>
                      <a:endParaRPr lang="sr-Latn-RS" sz="1200" b="1" kern="1200" dirty="0">
                        <a:solidFill>
                          <a:schemeClr val="lt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63706" marR="63706" marT="0" marB="0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Више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од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три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члана</a:t>
                      </a:r>
                      <a:endParaRPr lang="sr-Latn-RS" sz="1200" b="1" kern="1200" dirty="0">
                        <a:solidFill>
                          <a:schemeClr val="lt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63706" marR="63706" marT="0" marB="0"/>
                </a:tc>
                <a:tc h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Више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од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три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члана</a:t>
                      </a:r>
                      <a:endParaRPr lang="sr-Latn-RS" sz="1200" b="1" kern="1200" dirty="0">
                        <a:solidFill>
                          <a:schemeClr val="lt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63706" marR="63706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Највише </a:t>
                      </a:r>
                      <a:r>
                        <a:rPr lang="sr-Cyrl-R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до </a:t>
                      </a:r>
                      <a:r>
                        <a:rPr lang="sr-Latn-C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150.000</a:t>
                      </a:r>
                      <a:endParaRPr lang="sr-Latn-RS" sz="1200" b="1" kern="1200" dirty="0">
                        <a:solidFill>
                          <a:schemeClr val="lt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63706" marR="63706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Највише </a:t>
                      </a:r>
                      <a:r>
                        <a:rPr lang="sr-Cyrl-R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до </a:t>
                      </a:r>
                      <a:r>
                        <a:rPr lang="sr-Latn-C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120.000</a:t>
                      </a:r>
                      <a:endParaRPr lang="sr-Latn-RS" sz="1200" b="1" kern="1200" dirty="0">
                        <a:solidFill>
                          <a:schemeClr val="lt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63706" marR="63706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Највише до 100.000</a:t>
                      </a:r>
                      <a:endParaRPr lang="sr-Latn-RS" sz="1200" kern="1200" dirty="0">
                        <a:solidFill>
                          <a:schemeClr val="dk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63706" marR="63706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05608"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omic Sans MS" panose="030F0702030302020204" pitchFamily="66" charset="0"/>
                        </a:rPr>
                        <a:t>Коефицијент повећање границе за инвалидног члана домаћинства</a:t>
                      </a:r>
                      <a:endParaRPr lang="sr-Latn-RS" sz="12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06" marR="6370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06" marR="63706" marT="0" marB="0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72179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 dirty="0">
                          <a:effectLst/>
                          <a:latin typeface="Comic Sans MS" panose="030F0702030302020204" pitchFamily="66" charset="0"/>
                        </a:rPr>
                        <a:t>7.</a:t>
                      </a:r>
                      <a:endParaRPr lang="sr-Latn-RS" sz="12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06" marR="63706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06" marR="637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  <a:latin typeface="Comic Sans MS" panose="030F0702030302020204" pitchFamily="66" charset="0"/>
                        </a:rPr>
                        <a:t>ОИП</a:t>
                      </a:r>
                      <a:endParaRPr lang="sr-Latn-RS" sz="12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06" marR="637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Comic Sans MS" panose="030F0702030302020204" pitchFamily="66" charset="0"/>
                        </a:rPr>
                        <a:t>1,5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x</a:t>
                      </a:r>
                      <a:r>
                        <a:rPr lang="en-US" sz="1200" dirty="0">
                          <a:effectLst/>
                          <a:latin typeface="Comic Sans MS" panose="030F0702030302020204" pitchFamily="66" charset="0"/>
                        </a:rPr>
                        <a:t>1,</a:t>
                      </a:r>
                      <a:r>
                        <a:rPr lang="sr-Cyrl-RS" sz="1200" dirty="0">
                          <a:effectLst/>
                          <a:latin typeface="Comic Sans MS" panose="030F0702030302020204" pitchFamily="66" charset="0"/>
                        </a:rPr>
                        <a:t>5 = 2,25</a:t>
                      </a:r>
                      <a:endParaRPr lang="sr-Latn-RS" sz="12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06" marR="63706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1,5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x</a:t>
                      </a:r>
                      <a:r>
                        <a:rPr lang="sr-Cyrl-R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1,2 = 1,8</a:t>
                      </a:r>
                      <a:endParaRPr lang="sr-Latn-RS" sz="1200" kern="1200" dirty="0">
                        <a:solidFill>
                          <a:schemeClr val="dk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63706" marR="63706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1,5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x</a:t>
                      </a:r>
                      <a:r>
                        <a:rPr lang="sr-Cyrl-R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0,5/0,7 = 0,45/</a:t>
                      </a:r>
                      <a:endParaRPr lang="sr-Latn-RS" sz="1200" kern="1200" dirty="0">
                        <a:solidFill>
                          <a:schemeClr val="dk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63706" marR="63706" marT="0" marB="0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560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 dirty="0">
                          <a:effectLst/>
                          <a:latin typeface="Comic Sans MS" panose="030F0702030302020204" pitchFamily="66" charset="0"/>
                        </a:rPr>
                        <a:t>8.</a:t>
                      </a:r>
                      <a:endParaRPr lang="sr-Latn-RS" sz="12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06" marR="63706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06" marR="637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  <a:latin typeface="Comic Sans MS" panose="030F0702030302020204" pitchFamily="66" charset="0"/>
                        </a:rPr>
                        <a:t>О</a:t>
                      </a:r>
                      <a:r>
                        <a:rPr lang="en-US" sz="1200">
                          <a:effectLst/>
                          <a:latin typeface="Comic Sans MS" panose="030F0702030302020204" pitchFamily="66" charset="0"/>
                        </a:rPr>
                        <a:t>И</a:t>
                      </a:r>
                      <a:endParaRPr lang="sr-Latn-RS" sz="12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06" marR="637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omic Sans MS" panose="030F0702030302020204" pitchFamily="66" charset="0"/>
                        </a:rPr>
                        <a:t>1,</a:t>
                      </a:r>
                      <a:r>
                        <a:rPr lang="sr-Cyrl-RS" sz="1200" dirty="0">
                          <a:effectLst/>
                          <a:latin typeface="Comic Sans MS" panose="030F0702030302020204" pitchFamily="66" charset="0"/>
                        </a:rPr>
                        <a:t>2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x</a:t>
                      </a:r>
                      <a:r>
                        <a:rPr lang="sr-Cyrl-R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1,5 = 1,8</a:t>
                      </a:r>
                      <a:endParaRPr lang="sr-Latn-RS" sz="12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06" marR="63706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1,2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x</a:t>
                      </a:r>
                      <a:r>
                        <a:rPr lang="sr-Cyrl-R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1,2 = 1,44</a:t>
                      </a:r>
                      <a:endParaRPr lang="sr-Latn-RS" sz="1200" kern="1200" dirty="0">
                        <a:solidFill>
                          <a:schemeClr val="dk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63706" marR="63706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1,2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x</a:t>
                      </a:r>
                      <a:r>
                        <a:rPr lang="sr-Cyrl-R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0,5/0,7 = 0,6/0,84</a:t>
                      </a:r>
                      <a:endParaRPr lang="sr-Latn-RS" sz="1200" kern="1200" dirty="0">
                        <a:solidFill>
                          <a:schemeClr val="dk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63706" marR="63706" marT="0" marB="0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1264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CS" sz="1200" dirty="0">
                          <a:effectLst/>
                          <a:latin typeface="Comic Sans MS" panose="030F0702030302020204" pitchFamily="66" charset="0"/>
                        </a:rPr>
                        <a:t>9.</a:t>
                      </a:r>
                      <a:endParaRPr lang="sr-Latn-RS" sz="12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06" marR="63706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06" marR="637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omic Sans MS" panose="030F0702030302020204" pitchFamily="66" charset="0"/>
                        </a:rPr>
                        <a:t>ДИ</a:t>
                      </a:r>
                      <a:endParaRPr lang="sr-Latn-RS" sz="12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06" marR="6370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dirty="0">
                          <a:effectLst/>
                          <a:latin typeface="Comic Sans MS" panose="030F0702030302020204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x</a:t>
                      </a:r>
                      <a:r>
                        <a:rPr lang="sr-Cyrl-R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1,5 = 1,5</a:t>
                      </a:r>
                      <a:endParaRPr lang="sr-Latn-RS" sz="12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06" marR="63706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1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x</a:t>
                      </a:r>
                      <a:r>
                        <a:rPr lang="sr-Cyrl-R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1,2 = 1,2</a:t>
                      </a:r>
                      <a:endParaRPr lang="sr-Latn-RS" sz="1200" kern="1200" dirty="0">
                        <a:solidFill>
                          <a:schemeClr val="dk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63706" marR="63706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Cyrl-R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1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x</a:t>
                      </a:r>
                      <a:r>
                        <a:rPr lang="sr-Cyrl-RS" sz="1200" kern="1200" dirty="0">
                          <a:solidFill>
                            <a:schemeClr val="dk1"/>
                          </a:solidFill>
                          <a:effectLst/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 0,5/0,7 = 0,5/0,7</a:t>
                      </a:r>
                      <a:endParaRPr lang="sr-Latn-RS" sz="1200" kern="1200" dirty="0">
                        <a:solidFill>
                          <a:schemeClr val="dk1"/>
                        </a:solidFill>
                        <a:effectLst/>
                        <a:latin typeface="Comic Sans MS" panose="030F0702030302020204" pitchFamily="66" charset="0"/>
                        <a:ea typeface="+mn-ea"/>
                        <a:cs typeface="+mn-cs"/>
                      </a:endParaRPr>
                    </a:p>
                  </a:txBody>
                  <a:tcPr marL="63706" marR="63706" marT="0" marB="0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295336"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Comic Sans MS" panose="030F0702030302020204" pitchFamily="66" charset="0"/>
                        </a:rPr>
                        <a:t>О– </a:t>
                      </a:r>
                      <a:r>
                        <a:rPr lang="en-US" sz="1200" dirty="0" err="1">
                          <a:effectLst/>
                          <a:latin typeface="Comic Sans MS" panose="030F0702030302020204" pitchFamily="66" charset="0"/>
                        </a:rPr>
                        <a:t>Одрасли</a:t>
                      </a:r>
                      <a:r>
                        <a:rPr lang="en-US" sz="1200" dirty="0"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Comic Sans MS" panose="030F0702030302020204" pitchFamily="66" charset="0"/>
                        </a:rPr>
                        <a:t>члан</a:t>
                      </a:r>
                      <a:r>
                        <a:rPr lang="en-US" sz="1200" dirty="0"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Comic Sans MS" panose="030F0702030302020204" pitchFamily="66" charset="0"/>
                        </a:rPr>
                        <a:t>домаћинства</a:t>
                      </a:r>
                      <a:r>
                        <a:rPr lang="en-US" sz="1200" dirty="0">
                          <a:effectLst/>
                          <a:latin typeface="Comic Sans MS" panose="030F0702030302020204" pitchFamily="66" charset="0"/>
                        </a:rPr>
                        <a:t> (</a:t>
                      </a:r>
                      <a:r>
                        <a:rPr lang="en-US" sz="1200" dirty="0" err="1">
                          <a:effectLst/>
                          <a:latin typeface="Comic Sans MS" panose="030F0702030302020204" pitchFamily="66" charset="0"/>
                        </a:rPr>
                        <a:t>од</a:t>
                      </a:r>
                      <a:r>
                        <a:rPr lang="en-US" sz="1200" dirty="0"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Comic Sans MS" panose="030F0702030302020204" pitchFamily="66" charset="0"/>
                        </a:rPr>
                        <a:t>којих</a:t>
                      </a:r>
                      <a:r>
                        <a:rPr lang="en-US" sz="1200" dirty="0"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Comic Sans MS" panose="030F0702030302020204" pitchFamily="66" charset="0"/>
                        </a:rPr>
                        <a:t>је</a:t>
                      </a:r>
                      <a:r>
                        <a:rPr lang="en-US" sz="1200" dirty="0"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Comic Sans MS" panose="030F0702030302020204" pitchFamily="66" charset="0"/>
                        </a:rPr>
                        <a:t>један</a:t>
                      </a:r>
                      <a:r>
                        <a:rPr lang="en-US" sz="1200" dirty="0"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Comic Sans MS" panose="030F0702030302020204" pitchFamily="66" charset="0"/>
                        </a:rPr>
                        <a:t>увек</a:t>
                      </a:r>
                      <a:r>
                        <a:rPr lang="en-US" sz="1200" dirty="0"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Comic Sans MS" panose="030F0702030302020204" pitchFamily="66" charset="0"/>
                        </a:rPr>
                        <a:t>носилац</a:t>
                      </a:r>
                      <a:r>
                        <a:rPr lang="en-US" sz="1200" dirty="0"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Comic Sans MS" panose="030F0702030302020204" pitchFamily="66" charset="0"/>
                        </a:rPr>
                        <a:t>права</a:t>
                      </a:r>
                      <a:r>
                        <a:rPr lang="en-US" sz="1200" dirty="0">
                          <a:effectLst/>
                          <a:latin typeface="Comic Sans MS" panose="030F0702030302020204" pitchFamily="66" charset="0"/>
                        </a:rPr>
                        <a:t>); Д – </a:t>
                      </a:r>
                      <a:r>
                        <a:rPr lang="en-US" sz="1200" dirty="0" err="1">
                          <a:effectLst/>
                          <a:latin typeface="Comic Sans MS" panose="030F0702030302020204" pitchFamily="66" charset="0"/>
                        </a:rPr>
                        <a:t>Дете</a:t>
                      </a:r>
                      <a:r>
                        <a:rPr lang="en-US" sz="1200" dirty="0"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sr-Cyrl-RS" sz="1200" dirty="0">
                          <a:effectLst/>
                          <a:latin typeface="Comic Sans MS" panose="030F0702030302020204" pitchFamily="66" charset="0"/>
                        </a:rPr>
                        <a:t>до 14 година као </a:t>
                      </a:r>
                      <a:r>
                        <a:rPr lang="en-US" sz="1200" dirty="0" err="1">
                          <a:effectLst/>
                          <a:latin typeface="Comic Sans MS" panose="030F0702030302020204" pitchFamily="66" charset="0"/>
                        </a:rPr>
                        <a:t>члан</a:t>
                      </a:r>
                      <a:r>
                        <a:rPr lang="en-US" sz="1200" dirty="0"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Comic Sans MS" panose="030F0702030302020204" pitchFamily="66" charset="0"/>
                        </a:rPr>
                        <a:t>домаћинства</a:t>
                      </a:r>
                      <a:r>
                        <a:rPr lang="en-US" sz="1200" dirty="0">
                          <a:effectLst/>
                          <a:latin typeface="Comic Sans MS" panose="030F0702030302020204" pitchFamily="66" charset="0"/>
                        </a:rPr>
                        <a:t>; ОИП – </a:t>
                      </a:r>
                      <a:r>
                        <a:rPr lang="en-US" sz="1200" dirty="0" err="1">
                          <a:effectLst/>
                          <a:latin typeface="Comic Sans MS" panose="030F0702030302020204" pitchFamily="66" charset="0"/>
                        </a:rPr>
                        <a:t>одрасли</a:t>
                      </a:r>
                      <a:r>
                        <a:rPr lang="en-US" sz="1200" dirty="0"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Comic Sans MS" panose="030F0702030302020204" pitchFamily="66" charset="0"/>
                        </a:rPr>
                        <a:t>инвалидни</a:t>
                      </a:r>
                      <a:r>
                        <a:rPr lang="en-US" sz="1200" dirty="0"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Comic Sans MS" panose="030F0702030302020204" pitchFamily="66" charset="0"/>
                        </a:rPr>
                        <a:t>члан</a:t>
                      </a:r>
                      <a:r>
                        <a:rPr lang="en-US" sz="1200" dirty="0"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Comic Sans MS" panose="030F0702030302020204" pitchFamily="66" charset="0"/>
                        </a:rPr>
                        <a:t>који</a:t>
                      </a:r>
                      <a:r>
                        <a:rPr lang="en-US" sz="1200" dirty="0"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Comic Sans MS" panose="030F0702030302020204" pitchFamily="66" charset="0"/>
                        </a:rPr>
                        <a:t>је</a:t>
                      </a:r>
                      <a:r>
                        <a:rPr lang="en-US" sz="1200" dirty="0"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Comic Sans MS" panose="030F0702030302020204" pitchFamily="66" charset="0"/>
                        </a:rPr>
                        <a:t>носилац</a:t>
                      </a:r>
                      <a:r>
                        <a:rPr lang="en-US" sz="1200" dirty="0"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Comic Sans MS" panose="030F0702030302020204" pitchFamily="66" charset="0"/>
                        </a:rPr>
                        <a:t>права</a:t>
                      </a:r>
                      <a:r>
                        <a:rPr lang="en-US" sz="1200" dirty="0">
                          <a:effectLst/>
                          <a:latin typeface="Comic Sans MS" panose="030F0702030302020204" pitchFamily="66" charset="0"/>
                        </a:rPr>
                        <a:t>; ОИ – </a:t>
                      </a:r>
                      <a:r>
                        <a:rPr lang="en-US" sz="1200" dirty="0" err="1">
                          <a:effectLst/>
                          <a:latin typeface="Comic Sans MS" panose="030F0702030302020204" pitchFamily="66" charset="0"/>
                        </a:rPr>
                        <a:t>Одрасли</a:t>
                      </a:r>
                      <a:r>
                        <a:rPr lang="en-US" sz="1200" dirty="0"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Comic Sans MS" panose="030F0702030302020204" pitchFamily="66" charset="0"/>
                        </a:rPr>
                        <a:t>инвалидни</a:t>
                      </a:r>
                      <a:r>
                        <a:rPr lang="en-US" sz="1200" dirty="0"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Comic Sans MS" panose="030F0702030302020204" pitchFamily="66" charset="0"/>
                        </a:rPr>
                        <a:t>члан</a:t>
                      </a:r>
                      <a:r>
                        <a:rPr lang="sr-Cyrl-RS" sz="1200" dirty="0">
                          <a:effectLst/>
                          <a:latin typeface="Comic Sans MS" panose="030F0702030302020204" pitchFamily="66" charset="0"/>
                        </a:rPr>
                        <a:t> домаћинства</a:t>
                      </a:r>
                      <a:r>
                        <a:rPr lang="en-US" sz="1200" dirty="0">
                          <a:effectLst/>
                          <a:latin typeface="Comic Sans MS" panose="030F0702030302020204" pitchFamily="66" charset="0"/>
                        </a:rPr>
                        <a:t>; ДИ – </a:t>
                      </a:r>
                      <a:r>
                        <a:rPr lang="en-US" sz="1200" dirty="0" err="1">
                          <a:effectLst/>
                          <a:latin typeface="Comic Sans MS" panose="030F0702030302020204" pitchFamily="66" charset="0"/>
                        </a:rPr>
                        <a:t>Дете</a:t>
                      </a:r>
                      <a:r>
                        <a:rPr lang="en-US" sz="1200" dirty="0"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Comic Sans MS" panose="030F0702030302020204" pitchFamily="66" charset="0"/>
                        </a:rPr>
                        <a:t>инвалидни</a:t>
                      </a:r>
                      <a:r>
                        <a:rPr lang="en-US" sz="1200" dirty="0"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Comic Sans MS" panose="030F0702030302020204" pitchFamily="66" charset="0"/>
                        </a:rPr>
                        <a:t>члан</a:t>
                      </a:r>
                      <a:r>
                        <a:rPr lang="en-US" sz="1200" dirty="0">
                          <a:effectLst/>
                          <a:latin typeface="Comic Sans MS" panose="030F0702030302020204" pitchFamily="66" charset="0"/>
                        </a:rPr>
                        <a:t> </a:t>
                      </a:r>
                      <a:r>
                        <a:rPr lang="en-US" sz="1200" dirty="0" err="1">
                          <a:effectLst/>
                          <a:latin typeface="Comic Sans MS" panose="030F0702030302020204" pitchFamily="66" charset="0"/>
                        </a:rPr>
                        <a:t>домаћинства</a:t>
                      </a:r>
                      <a:endParaRPr lang="sr-Latn-RS" sz="1200" dirty="0">
                        <a:effectLst/>
                        <a:latin typeface="Comic Sans MS" panose="030F0702030302020204" pitchFamily="66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omic Sans MS" panose="030F0702030302020204" pitchFamily="66" charset="0"/>
                        </a:rPr>
                        <a:t>РГС – релативна граница сиромаштва, која за просечно трочлано домаћинство износи 60% медијане примања, односно за 2016. годину 27.000 динара, КС – кредитна способност</a:t>
                      </a:r>
                      <a:endParaRPr lang="sr-Latn-RS" sz="1200" dirty="0">
                        <a:effectLst/>
                        <a:latin typeface="Comic Sans MS" panose="030F0702030302020204" pitchFamily="66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omic Sans MS" panose="030F0702030302020204" pitchFamily="66" charset="0"/>
                        </a:rPr>
                        <a:t>ПП – просечн примања у ЈЛС (узет републички просек од 45.000 РСД)</a:t>
                      </a:r>
                      <a:endParaRPr lang="sr-Latn-RS" sz="12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06" marR="63706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effectLst/>
                        <a:latin typeface="Comic Sans MS" panose="030F0702030302020204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706" marR="63706" marT="0" marB="0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sr-Cyrl-CS" altLang="sr-Latn-RS" sz="3600" dirty="0">
                <a:latin typeface="Comic Sans MS" panose="030F0702030302020204" pitchFamily="66" charset="0"/>
              </a:rPr>
              <a:t>НАЧИНИ ПРУЖАЊА УСЛУГЕ</a:t>
            </a:r>
            <a:endParaRPr lang="sr-Latn-RS" altLang="sr-Latn-RS" sz="3600" dirty="0">
              <a:latin typeface="Comic Sans MS" panose="030F0702030302020204" pitchFamily="66" charset="0"/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458200" cy="5578475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sr-Cyrl-CS" altLang="sr-Latn-RS" sz="2400" dirty="0">
                <a:latin typeface="Comic Sans MS" panose="030F0702030302020204" pitchFamily="66" charset="0"/>
              </a:rPr>
              <a:t>СТАМБЕНИ СТАТУСИ се препознају у видовима стамбене подршке:</a:t>
            </a:r>
          </a:p>
          <a:p>
            <a:pPr>
              <a:spcBef>
                <a:spcPts val="0"/>
              </a:spcBef>
            </a:pPr>
            <a:r>
              <a:rPr lang="sr-Cyrl-RS" altLang="sr-Latn-RS" sz="2400" dirty="0">
                <a:latin typeface="Comic Sans MS" panose="030F0702030302020204" pitchFamily="66" charset="0"/>
              </a:rPr>
              <a:t>закуп стана (непрофитни закуп, субвенционисање)</a:t>
            </a:r>
          </a:p>
          <a:p>
            <a:pPr>
              <a:spcBef>
                <a:spcPts val="0"/>
              </a:spcBef>
            </a:pPr>
            <a:r>
              <a:rPr lang="sr-Cyrl-RS" altLang="sr-Latn-RS" sz="2400" dirty="0">
                <a:latin typeface="Comic Sans MS" panose="030F0702030302020204" pitchFamily="66" charset="0"/>
              </a:rPr>
              <a:t>куповина и стицања права својине над станом/кућом</a:t>
            </a:r>
          </a:p>
          <a:p>
            <a:pPr>
              <a:spcBef>
                <a:spcPts val="0"/>
              </a:spcBef>
            </a:pPr>
            <a:r>
              <a:rPr lang="sr-Cyrl-RS" altLang="sr-Latn-RS" sz="2400" dirty="0">
                <a:latin typeface="Comic Sans MS" panose="030F0702030302020204" pitchFamily="66" charset="0"/>
              </a:rPr>
              <a:t>помоћ за унапређење стана/куће корисника</a:t>
            </a:r>
          </a:p>
          <a:p>
            <a:pPr>
              <a:spcBef>
                <a:spcPts val="0"/>
              </a:spcBef>
            </a:pPr>
            <a:r>
              <a:rPr lang="sr-Cyrl-RS" altLang="sr-Latn-RS" sz="2400" dirty="0">
                <a:latin typeface="Comic Sans MS" panose="030F0702030302020204" pitchFamily="66" charset="0"/>
              </a:rPr>
              <a:t>помоћ за озакоњење стана/куће корисника</a:t>
            </a:r>
          </a:p>
          <a:p>
            <a:pPr>
              <a:spcBef>
                <a:spcPts val="0"/>
              </a:spcBef>
            </a:pPr>
            <a:r>
              <a:rPr lang="sr-Cyrl-RS" altLang="sr-Latn-RS" sz="2400" dirty="0">
                <a:latin typeface="Comic Sans MS" panose="030F0702030302020204" pitchFamily="66" charset="0"/>
              </a:rPr>
              <a:t>стамбено збрињавање (право коришћења/закуп)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r-Cyrl-CS" altLang="sr-Latn-RS" sz="2400" dirty="0">
                <a:latin typeface="Comic Sans MS" panose="030F0702030302020204" pitchFamily="66" charset="0"/>
              </a:rPr>
              <a:t>ПРУЖАОЦИ УСЛУГА:  министарство за становање, јединица локалне самоуправе, непрофитне стамбене организације (локалне стамбене агенције)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sr-Cyrl-CS" altLang="sr-Latn-RS" sz="2400" dirty="0">
                <a:latin typeface="Comic Sans MS" panose="030F0702030302020204" pitchFamily="66" charset="0"/>
              </a:rPr>
              <a:t>ФИНАНСИРАЊЕ: из јавних буџета РС, ЈЛС (за сад само по посебном закону), донације (углавном ИПА), допринос у натури (земљиште, дозволе); и даље неповратно и </a:t>
            </a:r>
            <a:r>
              <a:rPr lang="sr-Cyrl-CS" altLang="sr-Latn-RS" sz="2400" dirty="0" smtClean="0">
                <a:latin typeface="Comic Sans MS" panose="030F0702030302020204" pitchFamily="66" charset="0"/>
              </a:rPr>
              <a:t>дугорочно </a:t>
            </a:r>
            <a:r>
              <a:rPr lang="sr-Cyrl-CS" altLang="sr-Latn-RS" sz="2400" dirty="0">
                <a:latin typeface="Comic Sans MS" panose="030F0702030302020204" pitchFamily="66" charset="0"/>
              </a:rPr>
              <a:t>неодрживо</a:t>
            </a:r>
            <a:endParaRPr lang="sr-Latn-RS" altLang="sr-Latn-RS" sz="2400" dirty="0">
              <a:latin typeface="Comic Sans MS" panose="030F0702030302020204" pitchFamily="66" charset="0"/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84E0D1-EE45-470B-949A-DCEAE2AC0362}" type="slidenum">
              <a:rPr lang="en-US" altLang="sr-Latn-R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sr-Latn-R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altLang="sr-Latn-RS" sz="3600" dirty="0">
                <a:latin typeface="Comic Sans MS" panose="030F0702030302020204" pitchFamily="66" charset="0"/>
              </a:rPr>
              <a:t>ФАЗЕ У СПРОВОЂЕЊУ СТАМБЕНЕ ПОДРШКЕ</a:t>
            </a:r>
            <a:endParaRPr lang="sr-Latn-RS" altLang="sr-Latn-RS" sz="3600" dirty="0">
              <a:latin typeface="Comic Sans MS" panose="030F0702030302020204" pitchFamily="66" charset="0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834759"/>
            <a:ext cx="8229600" cy="4495800"/>
          </a:xfrm>
        </p:spPr>
        <p:txBody>
          <a:bodyPr/>
          <a:lstStyle/>
          <a:p>
            <a:pPr marL="0" indent="0" algn="ctr">
              <a:buNone/>
            </a:pPr>
            <a:r>
              <a:rPr lang="sr-Cyrl-RS" altLang="sr-Latn-RS" dirty="0">
                <a:latin typeface="Comic Sans MS" panose="030F0702030302020204" pitchFamily="66" charset="0"/>
              </a:rPr>
              <a:t>ТРИ ФАЗЕ:</a:t>
            </a:r>
          </a:p>
          <a:p>
            <a:pPr marL="514350" indent="-514350">
              <a:buFont typeface="+mj-lt"/>
              <a:buAutoNum type="arabicPeriod"/>
            </a:pPr>
            <a:r>
              <a:rPr lang="sr-Cyrl-RS" altLang="sr-Latn-RS" dirty="0">
                <a:latin typeface="Comic Sans MS" panose="030F0702030302020204" pitchFamily="66" charset="0"/>
              </a:rPr>
              <a:t>Испитивање стамбених потреба и планирање</a:t>
            </a:r>
          </a:p>
          <a:p>
            <a:pPr marL="514350" indent="-514350">
              <a:buFont typeface="+mj-lt"/>
              <a:buAutoNum type="arabicPeriod"/>
            </a:pPr>
            <a:endParaRPr lang="sr-Cyrl-RS" altLang="sr-Latn-RS" dirty="0">
              <a:latin typeface="Comic Sans MS" panose="030F0702030302020204" pitchFamily="66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sr-Cyrl-RS" altLang="sr-Latn-RS" dirty="0">
                <a:latin typeface="Comic Sans MS" panose="030F0702030302020204" pitchFamily="66" charset="0"/>
              </a:rPr>
              <a:t>Програмирање и спровођење активности</a:t>
            </a:r>
          </a:p>
          <a:p>
            <a:pPr marL="514350" indent="-514350">
              <a:buFont typeface="+mj-lt"/>
              <a:buAutoNum type="arabicPeriod"/>
            </a:pPr>
            <a:endParaRPr lang="sr-Cyrl-RS" altLang="sr-Latn-RS" dirty="0">
              <a:latin typeface="Comic Sans MS" panose="030F0702030302020204" pitchFamily="66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sr-Cyrl-RS" altLang="sr-Latn-RS" dirty="0">
                <a:latin typeface="Comic Sans MS" panose="030F0702030302020204" pitchFamily="66" charset="0"/>
              </a:rPr>
              <a:t>Праћење и оцена ефеката</a:t>
            </a:r>
            <a:endParaRPr lang="sr-Latn-RS" altLang="sr-Latn-RS" dirty="0">
              <a:latin typeface="Comic Sans MS" panose="030F0702030302020204" pitchFamily="66" charset="0"/>
            </a:endParaRP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D470DA3-53BF-4E96-A774-26702C24B72E}" type="slidenum">
              <a:rPr lang="en-US" altLang="sr-Latn-R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sr-Latn-R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41587A-1E97-4BCB-B948-FE26C850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sz="3600" b="1" cap="all" dirty="0">
                <a:solidFill>
                  <a:prstClr val="black"/>
                </a:solidFill>
                <a:latin typeface="Comic Sans MS" panose="030F0702030302020204" pitchFamily="66" charset="0"/>
              </a:rPr>
              <a:t>Испитивање стамбених потреба и планирање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983162"/>
          </a:xfrm>
        </p:spPr>
        <p:txBody>
          <a:bodyPr/>
          <a:lstStyle/>
          <a:p>
            <a:pPr marR="0" lvl="0" algn="just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sr-Cyrl-RS" sz="24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Испитивање стамбених потреба - оквирне процене на основу статистике; анкете/пријаве корисника; потребе за расељавањем (чл. 109. и 121.)</a:t>
            </a:r>
            <a:endParaRPr lang="en-US" sz="2400" dirty="0">
              <a:effectLst/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sr-Cyrl-RS" sz="24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Испитивање капацитета за </a:t>
            </a:r>
            <a:r>
              <a:rPr lang="sr-Cyrl-RS" sz="2400" dirty="0">
                <a:latin typeface="Comic Sans MS" panose="030F0702030302020204" pitchFamily="66" charset="0"/>
                <a:ea typeface="Times New Roman" panose="02020603050405020304" pitchFamily="18" charset="0"/>
              </a:rPr>
              <a:t>спровођење програма - надлежне институције и подела задатака </a:t>
            </a:r>
            <a:r>
              <a:rPr lang="sr-Cyrl-RS" sz="24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(чл. 119. 120. и 121.)</a:t>
            </a:r>
            <a:endParaRPr lang="en-US" sz="2400" dirty="0">
              <a:effectLst/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sr-Cyrl-RS" sz="24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Доношење стратешких докумената и акционих планова (чл. 112. 115. и 121.)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r-Cyrl-RS" sz="24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Одређивање најадекватнијих видова стамбене подршке са становишта : одређене циљне групе корисника; услова становања у општини и услова на тржишту; расположивих капацитета за пружањање стамбене подршке и сл. (искорак ка програмирању)</a:t>
            </a:r>
            <a:endParaRPr lang="sr-Latn-RS" sz="2400" dirty="0">
              <a:latin typeface="Comic Sans MS" panose="030F0702030302020204" pitchFamily="66" charset="0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5A6E21B-F3EB-45EA-975A-2064A1BFD778}" type="slidenum">
              <a:rPr lang="en-US" altLang="sr-Latn-RS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15</a:t>
            </a:fld>
            <a:endParaRPr lang="en-US" altLang="sr-Latn-R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val 16"/>
          <p:cNvSpPr/>
          <p:nvPr/>
        </p:nvSpPr>
        <p:spPr>
          <a:xfrm>
            <a:off x="49213" y="2128672"/>
            <a:ext cx="5986462" cy="4024477"/>
          </a:xfrm>
          <a:prstGeom prst="ellipse">
            <a:avLst/>
          </a:prstGeom>
          <a:solidFill>
            <a:schemeClr val="accent4">
              <a:lumMod val="40000"/>
              <a:lumOff val="60000"/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sr-Latn-RS"/>
          </a:p>
        </p:txBody>
      </p:sp>
      <p:sp>
        <p:nvSpPr>
          <p:cNvPr id="11" name="Oval 10"/>
          <p:cNvSpPr/>
          <p:nvPr/>
        </p:nvSpPr>
        <p:spPr>
          <a:xfrm>
            <a:off x="1589069" y="2081842"/>
            <a:ext cx="7496175" cy="4088771"/>
          </a:xfrm>
          <a:prstGeom prst="ellipse">
            <a:avLst/>
          </a:prstGeom>
          <a:solidFill>
            <a:schemeClr val="accent6">
              <a:lumMod val="40000"/>
              <a:lumOff val="60000"/>
              <a:alpha val="3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sr-Latn-RS" dirty="0"/>
          </a:p>
        </p:txBody>
      </p:sp>
      <p:sp>
        <p:nvSpPr>
          <p:cNvPr id="2" name="Oval 1"/>
          <p:cNvSpPr/>
          <p:nvPr/>
        </p:nvSpPr>
        <p:spPr>
          <a:xfrm>
            <a:off x="915988" y="4660900"/>
            <a:ext cx="1062037" cy="6667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sr-Latn-RS"/>
          </a:p>
        </p:txBody>
      </p:sp>
      <p:sp>
        <p:nvSpPr>
          <p:cNvPr id="3" name="Oval 2"/>
          <p:cNvSpPr/>
          <p:nvPr/>
        </p:nvSpPr>
        <p:spPr>
          <a:xfrm>
            <a:off x="1454363" y="3735632"/>
            <a:ext cx="1713472" cy="1055687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sr-Latn-RS"/>
          </a:p>
        </p:txBody>
      </p:sp>
      <p:sp>
        <p:nvSpPr>
          <p:cNvPr id="5" name="TextBox 4"/>
          <p:cNvSpPr txBox="1"/>
          <p:nvPr/>
        </p:nvSpPr>
        <p:spPr>
          <a:xfrm>
            <a:off x="915988" y="4789191"/>
            <a:ext cx="1130269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sr-Cyrl-CS" sz="12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mic Sans MS" panose="030F0702030302020204" pitchFamily="66" charset="0"/>
              </a:rPr>
              <a:t>7</a:t>
            </a:r>
            <a:r>
              <a:rPr lang="en-US" sz="12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mic Sans MS" panose="030F0702030302020204" pitchFamily="66" charset="0"/>
              </a:rPr>
              <a:t>88</a:t>
            </a:r>
            <a:r>
              <a:rPr lang="sr-Cyrl-CS" sz="12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mic Sans MS" panose="030F0702030302020204" pitchFamily="66" charset="0"/>
              </a:rPr>
              <a:t> људи</a:t>
            </a:r>
          </a:p>
          <a:p>
            <a:pPr algn="ctr" eaLnBrk="1" hangingPunct="1">
              <a:defRPr/>
            </a:pPr>
            <a:r>
              <a:rPr lang="sr-Cyrl-CS" sz="12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mic Sans MS" panose="030F0702030302020204" pitchFamily="66" charset="0"/>
              </a:rPr>
              <a:t>без крова</a:t>
            </a:r>
            <a:endParaRPr lang="sr-Latn-RS" sz="12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2378671" y="2864952"/>
            <a:ext cx="2035175" cy="1330325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sr-Latn-RS"/>
          </a:p>
        </p:txBody>
      </p:sp>
      <p:sp>
        <p:nvSpPr>
          <p:cNvPr id="8" name="TextBox 7"/>
          <p:cNvSpPr txBox="1"/>
          <p:nvPr/>
        </p:nvSpPr>
        <p:spPr>
          <a:xfrm>
            <a:off x="2711745" y="3114615"/>
            <a:ext cx="136902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sr-Cyrl-CS" sz="12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mic Sans MS" panose="030F0702030302020204" pitchFamily="66" charset="0"/>
              </a:rPr>
              <a:t> 43.096</a:t>
            </a:r>
          </a:p>
          <a:p>
            <a:pPr algn="ctr" eaLnBrk="1" hangingPunct="1">
              <a:defRPr/>
            </a:pPr>
            <a:r>
              <a:rPr lang="sr-Cyrl-CS" sz="12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mic Sans MS" panose="030F0702030302020204" pitchFamily="66" charset="0"/>
              </a:rPr>
              <a:t>домаћинстава која деле стан са другим</a:t>
            </a:r>
            <a:endParaRPr lang="sr-Latn-RS" sz="12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3674878" y="2148312"/>
            <a:ext cx="2335212" cy="1539875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sr-Latn-RS"/>
          </a:p>
        </p:txBody>
      </p:sp>
      <p:sp>
        <p:nvSpPr>
          <p:cNvPr id="10" name="TextBox 9"/>
          <p:cNvSpPr txBox="1"/>
          <p:nvPr/>
        </p:nvSpPr>
        <p:spPr>
          <a:xfrm>
            <a:off x="4027487" y="2450423"/>
            <a:ext cx="1660525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sr-Cyrl-CS" sz="12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mic Sans MS" panose="030F0702030302020204" pitchFamily="66" charset="0"/>
              </a:rPr>
              <a:t> 62.788</a:t>
            </a:r>
          </a:p>
          <a:p>
            <a:pPr algn="ctr" eaLnBrk="1" hangingPunct="1">
              <a:defRPr/>
            </a:pPr>
            <a:r>
              <a:rPr lang="sr-Cyrl-CS" sz="12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mic Sans MS" panose="030F0702030302020204" pitchFamily="66" charset="0"/>
              </a:rPr>
              <a:t>домаћинстава подстанара у већим градовима</a:t>
            </a:r>
            <a:endParaRPr lang="sr-Latn-RS" sz="12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4742717" y="1312128"/>
            <a:ext cx="0" cy="5143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477001" y="3883878"/>
            <a:ext cx="152948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sr-Cyrl-CS" sz="12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mic Sans MS" panose="030F0702030302020204" pitchFamily="66" charset="0"/>
              </a:rPr>
              <a:t> 7635</a:t>
            </a:r>
          </a:p>
          <a:p>
            <a:pPr algn="ctr" eaLnBrk="1" hangingPunct="1">
              <a:defRPr/>
            </a:pPr>
            <a:r>
              <a:rPr lang="sr-Cyrl-CS" sz="12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mic Sans MS" panose="030F0702030302020204" pitchFamily="66" charset="0"/>
              </a:rPr>
              <a:t>домаћинстава</a:t>
            </a:r>
          </a:p>
          <a:p>
            <a:pPr algn="ctr" eaLnBrk="1" hangingPunct="1">
              <a:defRPr/>
            </a:pPr>
            <a:r>
              <a:rPr lang="sr-Cyrl-CS" sz="12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mic Sans MS" panose="030F0702030302020204" pitchFamily="66" charset="0"/>
              </a:rPr>
              <a:t>у просторијама из нужде</a:t>
            </a:r>
            <a:endParaRPr lang="sr-Latn-RS" sz="12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6250979" y="4159250"/>
            <a:ext cx="2367559" cy="126365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sr-Latn-RS"/>
          </a:p>
        </p:txBody>
      </p:sp>
      <p:sp>
        <p:nvSpPr>
          <p:cNvPr id="16" name="TextBox 15"/>
          <p:cNvSpPr txBox="1"/>
          <p:nvPr/>
        </p:nvSpPr>
        <p:spPr>
          <a:xfrm>
            <a:off x="6483208" y="4275504"/>
            <a:ext cx="1946275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sr-Cyrl-CS" sz="9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sr-Cyrl-CS" sz="12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mic Sans MS" panose="030F0702030302020204" pitchFamily="66" charset="0"/>
              </a:rPr>
              <a:t>48.791</a:t>
            </a:r>
          </a:p>
          <a:p>
            <a:pPr algn="ctr" eaLnBrk="1" hangingPunct="1">
              <a:defRPr/>
            </a:pPr>
            <a:r>
              <a:rPr lang="sr-Cyrl-CS" sz="12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mic Sans MS" panose="030F0702030302020204" pitchFamily="66" charset="0"/>
              </a:rPr>
              <a:t>домаћинстава у незаконитим кућама без средстава за легализацију</a:t>
            </a:r>
            <a:endParaRPr lang="sr-Latn-RS" sz="12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41884" y="3141906"/>
            <a:ext cx="190371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sr-Cyrl-CS" sz="12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mic Sans MS" panose="030F0702030302020204" pitchFamily="66" charset="0"/>
              </a:rPr>
              <a:t>348.788</a:t>
            </a:r>
          </a:p>
          <a:p>
            <a:pPr algn="ctr" eaLnBrk="1" hangingPunct="1">
              <a:defRPr/>
            </a:pPr>
            <a:r>
              <a:rPr lang="sr-Cyrl-CS" sz="12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mic Sans MS" panose="030F0702030302020204" pitchFamily="66" charset="0"/>
              </a:rPr>
              <a:t>лица/домаћинстава у стамбеној потреби</a:t>
            </a:r>
            <a:endParaRPr lang="sr-Latn-RS" sz="1200" b="1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256337" y="3094038"/>
            <a:ext cx="251066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sr-Cyrl-CS" sz="12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mic Sans MS" panose="030F0702030302020204" pitchFamily="66" charset="0"/>
              </a:rPr>
              <a:t>701.584</a:t>
            </a:r>
          </a:p>
          <a:p>
            <a:pPr algn="ctr" eaLnBrk="1" hangingPunct="1">
              <a:defRPr/>
            </a:pPr>
            <a:r>
              <a:rPr lang="sr-Cyrl-CS" sz="12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mic Sans MS" panose="030F0702030302020204" pitchFamily="66" charset="0"/>
              </a:rPr>
              <a:t>лица/домаћинстава са потрошњом за становање већом од 40% прихода</a:t>
            </a:r>
            <a:endParaRPr lang="sr-Latn-RS" sz="1200" b="1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3876675" y="4283075"/>
            <a:ext cx="1962150" cy="1306513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sr-Latn-RS"/>
          </a:p>
        </p:txBody>
      </p:sp>
      <p:sp>
        <p:nvSpPr>
          <p:cNvPr id="21" name="TextBox 20"/>
          <p:cNvSpPr txBox="1"/>
          <p:nvPr/>
        </p:nvSpPr>
        <p:spPr>
          <a:xfrm>
            <a:off x="4004424" y="4520640"/>
            <a:ext cx="171057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sr-Cyrl-CS" sz="12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mic Sans MS" panose="030F0702030302020204" pitchFamily="66" charset="0"/>
              </a:rPr>
              <a:t> </a:t>
            </a:r>
            <a:r>
              <a:rPr lang="sr-Latn-RS" sz="12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mic Sans MS" panose="030F0702030302020204" pitchFamily="66" charset="0"/>
              </a:rPr>
              <a:t>184.951</a:t>
            </a:r>
          </a:p>
          <a:p>
            <a:pPr algn="ctr" eaLnBrk="1" hangingPunct="1">
              <a:defRPr/>
            </a:pPr>
            <a:r>
              <a:rPr lang="sr-Cyrl-CS" sz="12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mic Sans MS" panose="030F0702030302020204" pitchFamily="66" charset="0"/>
              </a:rPr>
              <a:t>домаћинстава</a:t>
            </a:r>
          </a:p>
          <a:p>
            <a:pPr algn="ctr" eaLnBrk="1" hangingPunct="1">
              <a:defRPr/>
            </a:pPr>
            <a:r>
              <a:rPr lang="sr-Cyrl-CS" sz="12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omic Sans MS" panose="030F0702030302020204" pitchFamily="66" charset="0"/>
              </a:rPr>
              <a:t>у становима без купатила</a:t>
            </a:r>
            <a:endParaRPr lang="sr-Latn-RS" sz="12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3331" name="Rectangle 11"/>
          <p:cNvSpPr>
            <a:spLocks noChangeArrowheads="1"/>
          </p:cNvSpPr>
          <p:nvPr/>
        </p:nvSpPr>
        <p:spPr bwMode="auto">
          <a:xfrm>
            <a:off x="228600" y="161925"/>
            <a:ext cx="8539163" cy="1054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sr-Cyrl-RS" sz="3200" b="1" cap="all" dirty="0">
                <a:solidFill>
                  <a:prstClr val="black"/>
                </a:solidFill>
                <a:latin typeface="Comic Sans MS" panose="030F0702030302020204" pitchFamily="66" charset="0"/>
                <a:ea typeface="+mj-ea"/>
                <a:cs typeface="+mj-cs"/>
              </a:rPr>
              <a:t>КОРИШЋЕЊЕ СТАТИСТТИКЕ ЗА Испитивање стамбених потреба</a:t>
            </a:r>
            <a:endParaRPr lang="sr-Latn-RS" sz="3200" b="1" cap="all" dirty="0">
              <a:solidFill>
                <a:prstClr val="black"/>
              </a:solidFill>
              <a:latin typeface="Comic Sans MS" panose="030F0702030302020204" pitchFamily="66" charset="0"/>
              <a:ea typeface="+mj-ea"/>
              <a:cs typeface="+mj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97942" y="6117153"/>
            <a:ext cx="3306482" cy="56169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 eaLnBrk="1" hangingPunct="1">
              <a:defRPr/>
            </a:pPr>
            <a:r>
              <a:rPr lang="sr-Cyrl-CS" sz="32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omic Sans MS" panose="030F0702030302020204" pitchFamily="66" charset="0"/>
              </a:rPr>
              <a:t>НЕУСЛОВНОСТ</a:t>
            </a:r>
            <a:endParaRPr lang="en-US" sz="32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199454" y="6116859"/>
            <a:ext cx="3617016" cy="56169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 eaLnBrk="1" hangingPunct="1">
              <a:defRPr/>
            </a:pPr>
            <a:r>
              <a:rPr lang="sr-Cyrl-CS" sz="3200" b="1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latin typeface="Comic Sans MS" panose="030F0702030302020204" pitchFamily="66" charset="0"/>
              </a:rPr>
              <a:t>НЕЗАКОНИТОСТ</a:t>
            </a:r>
            <a:endParaRPr lang="en-US" sz="3200" b="1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latin typeface="Comic Sans MS" panose="030F0702030302020204" pitchFamily="66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886921" y="1429660"/>
            <a:ext cx="3711593" cy="56169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 eaLnBrk="1" hangingPunct="1">
              <a:defRPr/>
            </a:pPr>
            <a:r>
              <a:rPr lang="sr-Cyrl-CS" sz="32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Comic Sans MS" panose="030F0702030302020204" pitchFamily="66" charset="0"/>
              </a:rPr>
              <a:t>НЕДОСТУПНОСТ</a:t>
            </a:r>
            <a:endParaRPr lang="en-US" sz="32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r-Cyrl-RS" sz="3600" b="1" cap="all" dirty="0">
                <a:solidFill>
                  <a:prstClr val="black"/>
                </a:solidFill>
                <a:latin typeface="Comic Sans MS" panose="030F0702030302020204" pitchFamily="66" charset="0"/>
              </a:rPr>
              <a:t>Програмирање и спровођење активности</a:t>
            </a:r>
          </a:p>
        </p:txBody>
      </p:sp>
      <p:sp>
        <p:nvSpPr>
          <p:cNvPr id="17411" name="Content Placeholder 11"/>
          <p:cNvSpPr>
            <a:spLocks noGrp="1"/>
          </p:cNvSpPr>
          <p:nvPr>
            <p:ph idx="1"/>
          </p:nvPr>
        </p:nvSpPr>
        <p:spPr>
          <a:xfrm>
            <a:off x="304800" y="1417638"/>
            <a:ext cx="8610600" cy="5287962"/>
          </a:xfrm>
        </p:spPr>
        <p:txBody>
          <a:bodyPr/>
          <a:lstStyle/>
          <a:p>
            <a:pPr marR="0" lvl="0" algn="just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sr-Cyrl-RS" sz="24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Дефинисање програма и пројеката</a:t>
            </a:r>
            <a:r>
              <a:rPr lang="sr-Cyrl-RS" sz="2400" dirty="0">
                <a:latin typeface="Comic Sans MS" panose="030F0702030302020204" pitchFamily="66" charset="0"/>
                <a:ea typeface="Times New Roman" panose="02020603050405020304" pitchFamily="18" charset="0"/>
              </a:rPr>
              <a:t> стамбене подршке;</a:t>
            </a:r>
            <a:r>
              <a:rPr lang="sr-Cyrl-RS" sz="24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 планирање буџета (чл. 114. 117. и 121.)</a:t>
            </a:r>
            <a:endParaRPr lang="en-US" sz="2400" dirty="0">
              <a:effectLst/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 marR="0" lvl="0" algn="just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sr-Cyrl-RS" sz="2400" b="1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Доношење</a:t>
            </a:r>
            <a:r>
              <a:rPr lang="sr-Cyrl-RS" sz="24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 </a:t>
            </a:r>
            <a:r>
              <a:rPr lang="sr-Cyrl-RS" sz="2400" b="1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програма стамбене подршке </a:t>
            </a:r>
            <a:r>
              <a:rPr lang="sr-Cyrl-RS" sz="24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(чл. 118. и 121.)</a:t>
            </a:r>
            <a:endParaRPr lang="en-US" sz="2400" dirty="0">
              <a:effectLst/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 marR="0" lvl="0" algn="just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sr-Cyrl-RS" sz="24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Доношење закона/локалних одлука о буџету (чл. 121.)</a:t>
            </a:r>
            <a:endParaRPr lang="en-US" sz="2400" dirty="0">
              <a:effectLst/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sr-Cyrl-RS" sz="24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Јавни </a:t>
            </a:r>
            <a:r>
              <a:rPr lang="sr-Cyrl-RS" sz="2400" dirty="0">
                <a:latin typeface="Comic Sans MS" panose="030F0702030302020204" pitchFamily="66" charset="0"/>
                <a:ea typeface="Times New Roman" panose="02020603050405020304" pitchFamily="18" charset="0"/>
              </a:rPr>
              <a:t>позив да се ЈЛС пријаве </a:t>
            </a:r>
            <a:r>
              <a:rPr lang="sr-Cyrl-RS" sz="24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за учешће у Програму Владе, односно за доделу средстава (чл. 118.);</a:t>
            </a:r>
            <a:endParaRPr lang="en-US" sz="2400" dirty="0">
              <a:effectLst/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 marR="0" lvl="0" algn="just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sr-Cyrl-RS" sz="24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Јавни конкурс за стамбене пројекте (чл. 121);</a:t>
            </a:r>
            <a:endParaRPr lang="en-US" sz="2400" dirty="0">
              <a:effectLst/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 marR="0" lvl="0" algn="just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sr-Cyrl-RS" sz="24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Прибављање станова (чл. 109. и 121.)</a:t>
            </a:r>
            <a:endParaRPr lang="en-US" sz="2400" dirty="0">
              <a:effectLst/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 marR="0" lvl="0" algn="just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sr-Cyrl-RS" sz="2400" b="1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Расподела стамбене подршке</a:t>
            </a:r>
            <a:r>
              <a:rPr lang="sr-Cyrl-RS" sz="24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 - локални акт о располагању, јавни позив за кориснике, избор корисника и сл. (чл. 104.-107. 109. и 121.)</a:t>
            </a:r>
            <a:endParaRPr lang="en-US" sz="2400" dirty="0">
              <a:effectLst/>
              <a:latin typeface="Comic Sans MS" panose="030F0702030302020204" pitchFamily="66" charset="0"/>
              <a:ea typeface="Times New Roman" panose="02020603050405020304" pitchFamily="18" charset="0"/>
            </a:endParaRPr>
          </a:p>
          <a:p>
            <a:pPr marR="0" lvl="0" algn="just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sr-Cyrl-RS" sz="24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Доношење одлука/решења, закључивање уговора (108. и 121.)</a:t>
            </a:r>
            <a:endParaRPr lang="en-US" sz="2400" dirty="0">
              <a:effectLst/>
              <a:latin typeface="Comic Sans MS" panose="030F0702030302020204" pitchFamily="66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154018-CE1E-48D7-8F3F-20F610B73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777875"/>
          </a:xfrm>
        </p:spPr>
        <p:txBody>
          <a:bodyPr/>
          <a:lstStyle/>
          <a:p>
            <a:r>
              <a:rPr lang="sr-Cyrl-RS" sz="3600" b="1" dirty="0">
                <a:latin typeface="Comic Sans MS" panose="030F0702030302020204" pitchFamily="66" charset="0"/>
              </a:rPr>
              <a:t>ЦИЉЕВИ</a:t>
            </a:r>
            <a:r>
              <a:rPr lang="sr-Latn-RS" sz="3600" b="1" dirty="0">
                <a:latin typeface="Comic Sans MS" panose="030F0702030302020204" pitchFamily="66" charset="0"/>
              </a:rPr>
              <a:t> </a:t>
            </a:r>
            <a:r>
              <a:rPr lang="sr-Cyrl-RS" sz="3600" b="1" dirty="0">
                <a:latin typeface="Comic Sans MS" panose="030F0702030302020204" pitchFamily="66" charset="0"/>
              </a:rPr>
              <a:t>СТАМБЕНЕ СТРАТЕГИЈЕ</a:t>
            </a:r>
            <a:endParaRPr lang="en-US" sz="3600" b="1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8E8A51F-0775-42D8-B6AF-2901F0F96B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1052513"/>
            <a:ext cx="8610600" cy="5668962"/>
          </a:xfrm>
        </p:spPr>
        <p:txBody>
          <a:bodyPr/>
          <a:lstStyle/>
          <a:p>
            <a:pPr marR="0" lv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sr-Cyrl-RS" sz="2000" b="1" dirty="0">
                <a:solidFill>
                  <a:srgbClr val="000000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Подршка за решавање стамбених потреба грађана</a:t>
            </a:r>
            <a:endParaRPr lang="en-US" sz="2000" b="1" dirty="0">
              <a:solidFill>
                <a:srgbClr val="000000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0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Олакшан приступ одговарајућем становању за лица и домаћинства која не могу сопственим средствима да реше стамбену потребу по тржишним условима и обезбеђено одговарајуће</a:t>
            </a:r>
            <a:r>
              <a:rPr lang="sr-Cyrl-RS" sz="2000" dirty="0">
                <a:solidFill>
                  <a:srgbClr val="FF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20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становање за стамбено и социјално најугроженије становништво.</a:t>
            </a:r>
            <a:endParaRPr lang="sr-Cyrl-RS" sz="2000" dirty="0"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sr-Cyrl-RS" sz="2000" b="1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Унапређење постојећег стамбеног фонда кроз одржавање и обнову</a:t>
            </a:r>
            <a:endParaRPr lang="en-US" sz="20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0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Обезбеђено ефикасно управљање стамбеним зградама и извршена обнова стамбених зграда и кућа чији је век амортизације истиче до 2030 године.</a:t>
            </a:r>
            <a:endParaRPr lang="sr-Cyrl-RS" sz="2000" dirty="0"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sr-Cyrl-RS" sz="2000" b="1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Спречавање незаконите изградње и санација неформалних насеља</a:t>
            </a:r>
            <a:endParaRPr lang="en-US" sz="20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0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Успостављен систем за санацију и унапређење неформалних насеља у која испуњавају услове за озакоњење стамбених објката.</a:t>
            </a:r>
            <a:endParaRPr lang="sr-Cyrl-RS" sz="2000" dirty="0"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sr-Cyrl-RS" sz="2000" b="1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Изградња капацитета за одрживи развој становања</a:t>
            </a:r>
            <a:endParaRPr lang="en-US" sz="20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r-Cyrl-RS" sz="2000" dirty="0"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Унапређени институционални и други неопходни капацитети за одрживи развој становања</a:t>
            </a:r>
            <a:r>
              <a:rPr lang="sr-Cyrl-RS" sz="2000" dirty="0">
                <a:solidFill>
                  <a:srgbClr val="222222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</a:rPr>
              <a:t> у складу са законом који уређује област становања</a:t>
            </a:r>
            <a:endParaRPr lang="en-US" sz="2000" dirty="0">
              <a:latin typeface="Comic Sans MS" panose="030F0702030302020204" pitchFamily="66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7A2B85A-51C2-45D0-AE33-4763198E7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4C1CAC-510A-4DEB-B621-3651C5E10B21}" type="slidenum">
              <a:rPr lang="en-US" altLang="sr-Latn-RS" smtClean="0"/>
              <a:pPr>
                <a:defRPr/>
              </a:pPr>
              <a:t>18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4975284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r-Cyrl-RS" sz="3600" b="1" cap="all" dirty="0">
                <a:solidFill>
                  <a:prstClr val="black"/>
                </a:solidFill>
                <a:latin typeface="Comic Sans MS" panose="030F0702030302020204" pitchFamily="66" charset="0"/>
              </a:rPr>
              <a:t>Праћење и оцена ефеката</a:t>
            </a:r>
          </a:p>
        </p:txBody>
      </p:sp>
      <p:sp>
        <p:nvSpPr>
          <p:cNvPr id="18435" name="Content Placeholder 1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sr-Cyrl-RS" altLang="sr-Latn-RS" sz="2400" dirty="0">
                <a:latin typeface="Comic Sans MS" panose="030F0702030302020204" pitchFamily="66" charset="0"/>
              </a:rPr>
              <a:t>Праћење спровођења уговора (чл. 108.)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sr-Cyrl-RS" altLang="sr-Latn-RS" sz="2400" dirty="0">
                <a:latin typeface="Comic Sans MS" panose="030F0702030302020204" pitchFamily="66" charset="0"/>
              </a:rPr>
              <a:t>ЈЛС извештава министарство о спровођењу програма стамбене подршке (чл. 115.)</a:t>
            </a:r>
            <a:endParaRPr lang="sr-Latn-RS" altLang="sr-Latn-RS" sz="2400" dirty="0">
              <a:latin typeface="Comic Sans MS" panose="030F0702030302020204" pitchFamily="66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sr-Cyrl-RS" altLang="sr-Latn-RS" sz="2400" dirty="0">
                <a:latin typeface="Comic Sans MS" panose="030F0702030302020204" pitchFamily="66" charset="0"/>
              </a:rPr>
              <a:t>ЈЛСИ извештава министарство о спровођењу програма стамбене подршке (чл. 121.)</a:t>
            </a:r>
            <a:endParaRPr lang="sr-Latn-RS" altLang="sr-Latn-RS" sz="2400" dirty="0">
              <a:latin typeface="Comic Sans MS" panose="030F0702030302020204" pitchFamily="66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sr-Cyrl-RS" altLang="sr-Latn-RS" sz="2400" dirty="0">
                <a:latin typeface="Comic Sans MS" panose="030F0702030302020204" pitchFamily="66" charset="0"/>
              </a:rPr>
              <a:t>НСО извештава ЈЛС и министарство о реализацији програма и предузетим мерама стамбене подршке из своје надлежности (чл. 111)</a:t>
            </a:r>
            <a:endParaRPr lang="sr-Latn-RS" altLang="sr-Latn-RS" sz="2400" dirty="0">
              <a:latin typeface="Comic Sans MS" panose="030F0702030302020204" pitchFamily="66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sr-Cyrl-RS" altLang="sr-Latn-RS" sz="2400" dirty="0">
                <a:latin typeface="Comic Sans MS" panose="030F0702030302020204" pitchFamily="66" charset="0"/>
              </a:rPr>
              <a:t>Министарство извештава Владу о спровођењу Стратегије, са предлогом измена АП (чл. 113.)</a:t>
            </a:r>
          </a:p>
          <a:p>
            <a:pPr marL="0" indent="0">
              <a:buNone/>
            </a:pPr>
            <a:r>
              <a:rPr lang="sr-Cyrl-RS" altLang="sr-Latn-RS" sz="2400" dirty="0">
                <a:latin typeface="Comic Sans MS" panose="030F0702030302020204" pitchFamily="66" charset="0"/>
              </a:rPr>
              <a:t>Припрема новог циклуса стамбене подршке</a:t>
            </a:r>
            <a:endParaRPr lang="sr-Latn-RS" altLang="sr-Latn-RS" sz="2400" dirty="0">
              <a:latin typeface="Comic Sans MS" panose="030F0702030302020204" pitchFamily="66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sr-Cyrl-RS" altLang="sr-Latn-RS" sz="2400" dirty="0">
                <a:latin typeface="Comic Sans MS" panose="030F0702030302020204" pitchFamily="66" charset="0"/>
              </a:rPr>
              <a:t>Формулисање нових акционих планова за следећи циклус стамбене подршке (чл. 112.  115. и 121.)</a:t>
            </a:r>
            <a:endParaRPr lang="sr-Latn-RS" altLang="sr-Latn-RS" sz="2400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0" y="569187"/>
            <a:ext cx="9143999" cy="762000"/>
          </a:xfrm>
        </p:spPr>
        <p:txBody>
          <a:bodyPr/>
          <a:lstStyle/>
          <a:p>
            <a:r>
              <a:rPr lang="sr-Cyrl-CS" altLang="en-US" sz="3200" dirty="0">
                <a:latin typeface="Comic Sans MS" panose="030F0702030302020204" pitchFamily="66" charset="0"/>
              </a:rPr>
              <a:t>СТАМБЕНА ПОДРШКА – ПОЈАМ И ОДЛИКЕ</a:t>
            </a:r>
            <a:endParaRPr lang="en-US" altLang="en-US" sz="3200" dirty="0">
              <a:latin typeface="Comic Sans MS" panose="030F0702030302020204" pitchFamily="66" charset="0"/>
            </a:endParaRPr>
          </a:p>
        </p:txBody>
      </p:sp>
      <p:sp>
        <p:nvSpPr>
          <p:cNvPr id="512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0BDD43A-0D15-4295-953D-50B4A710FD6E}" type="slidenum">
              <a:rPr lang="en-US" altLang="sr-Latn-R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sr-Latn-RS" sz="1200">
              <a:solidFill>
                <a:srgbClr val="898989"/>
              </a:solidFill>
            </a:endParaRPr>
          </a:p>
        </p:txBody>
      </p:sp>
      <p:pic>
        <p:nvPicPr>
          <p:cNvPr id="5124" name="Picture 6" descr="SKGO2-sr-cy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5725"/>
            <a:ext cx="1447800" cy="55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Content Placeholder 5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4638" y="2570325"/>
            <a:ext cx="2257425" cy="2060575"/>
          </a:xfrm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0656" y="2536121"/>
            <a:ext cx="2228850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688" y="4674308"/>
            <a:ext cx="2238375" cy="203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1287" y="4618005"/>
            <a:ext cx="2255838" cy="2036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9" name="TextBox 1"/>
          <p:cNvSpPr txBox="1">
            <a:spLocks noChangeArrowheads="1"/>
          </p:cNvSpPr>
          <p:nvPr/>
        </p:nvSpPr>
        <p:spPr bwMode="auto">
          <a:xfrm>
            <a:off x="276103" y="1196360"/>
            <a:ext cx="854551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r-Cyrl-CS" altLang="sr-Latn-RS" sz="2400" dirty="0">
                <a:latin typeface="Comic Sans MS" panose="030F0702030302020204" pitchFamily="66" charset="0"/>
              </a:rPr>
              <a:t>Стамбена подршка = социјално становање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r-Cyrl-CS" altLang="sr-Latn-RS" sz="2400" dirty="0">
                <a:latin typeface="Comic Sans MS" panose="030F0702030302020204" pitchFamily="66" charset="0"/>
              </a:rPr>
              <a:t>= било који вид јавне подршке за решавање стамбене потребе становништва</a:t>
            </a:r>
            <a:endParaRPr lang="sr-Latn-RS" altLang="sr-Latn-RS" sz="2400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52714" y="2566262"/>
            <a:ext cx="3776663" cy="424731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sr-Cyrl-CS" dirty="0">
                <a:latin typeface="Comic Sans MS" panose="030F0702030302020204" pitchFamily="66" charset="0"/>
              </a:rPr>
              <a:t>Разлике постоје у погледу:</a:t>
            </a:r>
          </a:p>
          <a:p>
            <a:pPr marL="342900" indent="-342900" eaLnBrk="1" hangingPunct="1">
              <a:buFontTx/>
              <a:buAutoNum type="arabicPeriod"/>
              <a:defRPr/>
            </a:pPr>
            <a:r>
              <a:rPr lang="sr-Cyrl-CS" dirty="0">
                <a:latin typeface="Comic Sans MS" panose="030F0702030302020204" pitchFamily="66" charset="0"/>
              </a:rPr>
              <a:t>Корисника</a:t>
            </a:r>
          </a:p>
          <a:p>
            <a:pPr eaLnBrk="1" hangingPunct="1">
              <a:defRPr/>
            </a:pPr>
            <a:r>
              <a:rPr lang="sr-Cyrl-CS" dirty="0">
                <a:latin typeface="Comic Sans MS" panose="030F0702030302020204" pitchFamily="66" charset="0"/>
              </a:rPr>
              <a:t>Да ли је она подршка доступна целокупном становништву или одређеном кругу лица?</a:t>
            </a:r>
          </a:p>
          <a:p>
            <a:pPr eaLnBrk="1" hangingPunct="1">
              <a:defRPr/>
            </a:pPr>
            <a:r>
              <a:rPr lang="sr-Cyrl-CS" dirty="0">
                <a:latin typeface="Comic Sans MS" panose="030F0702030302020204" pitchFamily="66" charset="0"/>
              </a:rPr>
              <a:t>2. Стамбених статуса</a:t>
            </a:r>
          </a:p>
          <a:p>
            <a:pPr eaLnBrk="1" hangingPunct="1">
              <a:defRPr/>
            </a:pPr>
            <a:r>
              <a:rPr lang="sr-Cyrl-CS" dirty="0">
                <a:latin typeface="Comic Sans MS" panose="030F0702030302020204" pitchFamily="66" charset="0"/>
              </a:rPr>
              <a:t>Да ли се подршка пружа за становање у закуп или/и за стицање својине на стану?</a:t>
            </a:r>
          </a:p>
          <a:p>
            <a:pPr eaLnBrk="1" hangingPunct="1">
              <a:defRPr/>
            </a:pPr>
            <a:r>
              <a:rPr lang="sr-Cyrl-CS" dirty="0">
                <a:latin typeface="Comic Sans MS" panose="030F0702030302020204" pitchFamily="66" charset="0"/>
              </a:rPr>
              <a:t>3. </a:t>
            </a:r>
            <a:r>
              <a:rPr lang="sr-Cyrl-CS" dirty="0" err="1">
                <a:latin typeface="Comic Sans MS" panose="030F0702030302020204" pitchFamily="66" charset="0"/>
              </a:rPr>
              <a:t>Пружалаца</a:t>
            </a:r>
            <a:r>
              <a:rPr lang="sr-Cyrl-CS" dirty="0">
                <a:latin typeface="Comic Sans MS" panose="030F0702030302020204" pitchFamily="66" charset="0"/>
              </a:rPr>
              <a:t> услуге</a:t>
            </a:r>
          </a:p>
          <a:p>
            <a:pPr eaLnBrk="1" hangingPunct="1">
              <a:defRPr/>
            </a:pPr>
            <a:r>
              <a:rPr lang="sr-Cyrl-CS" dirty="0">
                <a:latin typeface="Comic Sans MS" panose="030F0702030302020204" pitchFamily="66" charset="0"/>
              </a:rPr>
              <a:t>Да ли постоје само јавни или и приватни </a:t>
            </a:r>
            <a:r>
              <a:rPr lang="sr-Cyrl-CS" dirty="0" err="1">
                <a:latin typeface="Comic Sans MS" panose="030F0702030302020204" pitchFamily="66" charset="0"/>
              </a:rPr>
              <a:t>пружаоци</a:t>
            </a:r>
            <a:r>
              <a:rPr lang="sr-Cyrl-CS" dirty="0">
                <a:latin typeface="Comic Sans MS" panose="030F0702030302020204" pitchFamily="66" charset="0"/>
              </a:rPr>
              <a:t> услуга?</a:t>
            </a:r>
          </a:p>
          <a:p>
            <a:pPr eaLnBrk="1" hangingPunct="1">
              <a:defRPr/>
            </a:pPr>
            <a:r>
              <a:rPr lang="sr-Cyrl-CS" dirty="0">
                <a:latin typeface="Comic Sans MS" panose="030F0702030302020204" pitchFamily="66" charset="0"/>
              </a:rPr>
              <a:t>4.Начина финансирања</a:t>
            </a:r>
          </a:p>
          <a:p>
            <a:pPr eaLnBrk="1" hangingPunct="1">
              <a:defRPr/>
            </a:pPr>
            <a:r>
              <a:rPr lang="sr-Cyrl-CS" dirty="0">
                <a:latin typeface="Comic Sans MS" panose="030F0702030302020204" pitchFamily="66" charset="0"/>
              </a:rPr>
              <a:t>Који извори финансирања и субвенција се примењују</a:t>
            </a:r>
            <a:endParaRPr lang="sr-Latn-RS" dirty="0">
              <a:latin typeface="Comic Sans MS" panose="030F0702030302020204" pitchFamily="66" charset="0"/>
            </a:endParaRPr>
          </a:p>
        </p:txBody>
      </p:sp>
      <p:sp>
        <p:nvSpPr>
          <p:cNvPr id="5131" name="TextBox 11"/>
          <p:cNvSpPr txBox="1">
            <a:spLocks noChangeArrowheads="1"/>
          </p:cNvSpPr>
          <p:nvPr/>
        </p:nvSpPr>
        <p:spPr bwMode="auto">
          <a:xfrm>
            <a:off x="396875" y="2428875"/>
            <a:ext cx="3841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r-Cyrl-CS" altLang="sr-Latn-RS" sz="1800">
                <a:latin typeface="Arial" panose="020B0604020202020204" pitchFamily="34" charset="0"/>
              </a:rPr>
              <a:t>1.</a:t>
            </a:r>
            <a:endParaRPr lang="sr-Latn-RS" altLang="sr-Latn-RS" sz="1800">
              <a:latin typeface="Arial" panose="020B0604020202020204" pitchFamily="34" charset="0"/>
            </a:endParaRPr>
          </a:p>
        </p:txBody>
      </p:sp>
      <p:sp>
        <p:nvSpPr>
          <p:cNvPr id="5132" name="TextBox 15"/>
          <p:cNvSpPr txBox="1">
            <a:spLocks noChangeArrowheads="1"/>
          </p:cNvSpPr>
          <p:nvPr/>
        </p:nvSpPr>
        <p:spPr bwMode="auto">
          <a:xfrm>
            <a:off x="6659563" y="2444750"/>
            <a:ext cx="3841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r-Cyrl-CS" altLang="sr-Latn-RS" sz="1800">
                <a:latin typeface="Arial" panose="020B0604020202020204" pitchFamily="34" charset="0"/>
              </a:rPr>
              <a:t>2.</a:t>
            </a:r>
            <a:endParaRPr lang="sr-Latn-RS" altLang="sr-Latn-RS" sz="1800">
              <a:latin typeface="Arial" panose="020B0604020202020204" pitchFamily="34" charset="0"/>
            </a:endParaRPr>
          </a:p>
        </p:txBody>
      </p:sp>
      <p:sp>
        <p:nvSpPr>
          <p:cNvPr id="5133" name="TextBox 16"/>
          <p:cNvSpPr txBox="1">
            <a:spLocks noChangeArrowheads="1"/>
          </p:cNvSpPr>
          <p:nvPr/>
        </p:nvSpPr>
        <p:spPr bwMode="auto">
          <a:xfrm>
            <a:off x="461963" y="4508500"/>
            <a:ext cx="3841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r-Cyrl-CS" altLang="sr-Latn-RS" sz="1800">
                <a:latin typeface="Arial" panose="020B0604020202020204" pitchFamily="34" charset="0"/>
              </a:rPr>
              <a:t>3.</a:t>
            </a:r>
            <a:endParaRPr lang="sr-Latn-RS" altLang="sr-Latn-RS" sz="1800">
              <a:latin typeface="Arial" panose="020B0604020202020204" pitchFamily="34" charset="0"/>
            </a:endParaRPr>
          </a:p>
        </p:txBody>
      </p:sp>
      <p:sp>
        <p:nvSpPr>
          <p:cNvPr id="5134" name="TextBox 17"/>
          <p:cNvSpPr txBox="1">
            <a:spLocks noChangeArrowheads="1"/>
          </p:cNvSpPr>
          <p:nvPr/>
        </p:nvSpPr>
        <p:spPr bwMode="auto">
          <a:xfrm>
            <a:off x="6659563" y="4751388"/>
            <a:ext cx="3841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r-Cyrl-CS" altLang="sr-Latn-RS" sz="1800">
                <a:latin typeface="Arial" panose="020B0604020202020204" pitchFamily="34" charset="0"/>
              </a:rPr>
              <a:t>4.</a:t>
            </a:r>
            <a:endParaRPr lang="sr-Latn-RS" altLang="sr-Latn-R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914400"/>
          </a:xfrm>
        </p:spPr>
        <p:txBody>
          <a:bodyPr/>
          <a:lstStyle/>
          <a:p>
            <a:pPr>
              <a:defRPr/>
            </a:pPr>
            <a:r>
              <a:rPr lang="sr-Cyrl-RS" sz="3600" b="1" cap="all" dirty="0">
                <a:solidFill>
                  <a:prstClr val="black"/>
                </a:solidFill>
                <a:latin typeface="Comic Sans MS" panose="030F0702030302020204" pitchFamily="66" charset="0"/>
              </a:rPr>
              <a:t>ДОКУМЕНТИ ЗА СТАМБЕНУ ПОДРШКУ</a:t>
            </a:r>
          </a:p>
        </p:txBody>
      </p:sp>
      <p:sp>
        <p:nvSpPr>
          <p:cNvPr id="19459" name="Content Placeholder 11"/>
          <p:cNvSpPr>
            <a:spLocks noGrp="1"/>
          </p:cNvSpPr>
          <p:nvPr>
            <p:ph idx="1"/>
          </p:nvPr>
        </p:nvSpPr>
        <p:spPr>
          <a:xfrm>
            <a:off x="152400" y="1143000"/>
            <a:ext cx="8763000" cy="54864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sr-Cyrl-CS" altLang="sr-Latn-RS" sz="2400" dirty="0">
                <a:latin typeface="Comic Sans MS" panose="030F0702030302020204" pitchFamily="66" charset="0"/>
              </a:rPr>
              <a:t>Планирање: АНАЛИЗА стамбених потреба, ИЗВЕШТАЈ, СТРАТЕГИЈА, АКЦИОНИ ПЛАН; акти за формирање надлежних тела (решење о образовању стамбене комисије, акти стамбене агенције)</a:t>
            </a:r>
          </a:p>
          <a:p>
            <a:pPr>
              <a:spcBef>
                <a:spcPct val="0"/>
              </a:spcBef>
            </a:pPr>
            <a:endParaRPr lang="sr-Cyrl-CS" altLang="sr-Latn-RS" sz="2400" dirty="0">
              <a:latin typeface="Comic Sans MS" panose="030F0702030302020204" pitchFamily="66" charset="0"/>
            </a:endParaRPr>
          </a:p>
          <a:p>
            <a:pPr>
              <a:spcBef>
                <a:spcPct val="0"/>
              </a:spcBef>
            </a:pPr>
            <a:r>
              <a:rPr lang="ru-RU" altLang="sr-Latn-RS" sz="2400" dirty="0">
                <a:latin typeface="Comic Sans MS" panose="030F0702030302020204" pitchFamily="66" charset="0"/>
              </a:rPr>
              <a:t>Програмирање: ПРОГРАМ стамбене подршке; </a:t>
            </a:r>
            <a:r>
              <a:rPr lang="sr-Cyrl-CS" altLang="sr-Latn-RS" sz="2400" dirty="0">
                <a:latin typeface="Comic Sans MS" panose="030F0702030302020204" pitchFamily="66" charset="0"/>
              </a:rPr>
              <a:t>ОДЛУКА о начину располагања становима у јавној својини; Ј</a:t>
            </a:r>
            <a:r>
              <a:rPr lang="sr-Cyrl-RS" altLang="sr-Latn-RS" sz="2400" dirty="0">
                <a:latin typeface="Comic Sans MS" panose="030F0702030302020204" pitchFamily="66" charset="0"/>
              </a:rPr>
              <a:t>АВНИ ПОЗИВ за доделу стамбене подршке; Листа ре</a:t>
            </a:r>
            <a:r>
              <a:rPr lang="ru-RU" altLang="sr-Latn-RS" sz="2400" dirty="0">
                <a:latin typeface="Comic Sans MS" panose="030F0702030302020204" pitchFamily="66" charset="0"/>
              </a:rPr>
              <a:t>да првенства; ОДЛУКА о расподели станова; УГОВОР о коришћењу стана/стамбене подршке</a:t>
            </a:r>
          </a:p>
          <a:p>
            <a:pPr>
              <a:spcBef>
                <a:spcPct val="0"/>
              </a:spcBef>
            </a:pPr>
            <a:endParaRPr lang="ru-RU" altLang="sr-Latn-RS" sz="2400" dirty="0">
              <a:latin typeface="Comic Sans MS" panose="030F0702030302020204" pitchFamily="66" charset="0"/>
            </a:endParaRPr>
          </a:p>
          <a:p>
            <a:pPr>
              <a:spcBef>
                <a:spcPct val="0"/>
              </a:spcBef>
            </a:pPr>
            <a:r>
              <a:rPr lang="ru-RU" altLang="sr-Latn-RS" sz="2400" dirty="0">
                <a:latin typeface="Comic Sans MS" panose="030F0702030302020204" pitchFamily="66" charset="0"/>
              </a:rPr>
              <a:t>Праћење: Извештаји о реализацији уговора (интерно); извештаји према МГСИ; извештаји према надлежном органу у ЈЛС</a:t>
            </a:r>
          </a:p>
          <a:p>
            <a:endParaRPr lang="sr-Latn-RS" altLang="sr-Latn-RS" sz="2400" i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="" id="{D131CCA8-7C58-47CA-B2CF-DF6449E29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Svetlana.Ristic@MGSI.GOV.RS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35D10A7E-0DA0-435E-B098-100EB34EEE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2313" y="3038963"/>
            <a:ext cx="7772400" cy="1362075"/>
          </a:xfrm>
        </p:spPr>
        <p:txBody>
          <a:bodyPr/>
          <a:lstStyle/>
          <a:p>
            <a:pPr algn="ctr">
              <a:spcBef>
                <a:spcPct val="0"/>
              </a:spcBef>
            </a:pPr>
            <a:r>
              <a:rPr lang="sr-Cyrl-RS" sz="4400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+mj-ea"/>
                <a:cs typeface="+mj-cs"/>
              </a:rPr>
              <a:t>ХВАЛА НА ПАЖЊИ</a:t>
            </a:r>
            <a:endParaRPr lang="en-US" sz="4400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  <a:ea typeface="+mj-ea"/>
              <a:cs typeface="+mj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E5CD7D8-EA9C-4E27-BE1A-26E505865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4C1CAC-510A-4DEB-B621-3651C5E10B21}" type="slidenum">
              <a:rPr lang="en-US" altLang="sr-Latn-RS" smtClean="0"/>
              <a:pPr>
                <a:defRPr/>
              </a:pPr>
              <a:t>21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309944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altLang="en-US" sz="3600" dirty="0">
                <a:latin typeface="Comic Sans MS" panose="030F0702030302020204" pitchFamily="66" charset="0"/>
              </a:rPr>
              <a:t>СТАМБЕНА ПОДРШКА У СРБИЈИ</a:t>
            </a:r>
            <a:endParaRPr lang="sr-Latn-RS" altLang="sr-Latn-RS" sz="3600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1269707"/>
            <a:ext cx="8001000" cy="5313655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sr-Cyrl-RS" sz="2500" b="1" dirty="0">
                <a:latin typeface="Comic Sans MS" panose="030F0702030302020204" pitchFamily="66" charset="0"/>
              </a:rPr>
              <a:t>Корисници: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sr-Cyrl-RS" sz="2500" dirty="0">
                <a:latin typeface="Comic Sans MS" panose="030F0702030302020204" pitchFamily="66" charset="0"/>
              </a:rPr>
              <a:t>по закону – сви који не могу да реше стамбену потребу на тржишту;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sr-Cyrl-RS" sz="2500" dirty="0">
                <a:latin typeface="Comic Sans MS" panose="030F0702030302020204" pitchFamily="66" charset="0"/>
              </a:rPr>
              <a:t>у пракси - државни службеници, војска, полиција, научници, бивше избеглице, ИРЛ, Роми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sr-Cyrl-RS" sz="2500" b="1" dirty="0">
                <a:latin typeface="Comic Sans MS" panose="030F0702030302020204" pitchFamily="66" charset="0"/>
              </a:rPr>
              <a:t>Стамбени статуси: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sr-Cyrl-RS" sz="2500" dirty="0">
                <a:latin typeface="Comic Sans MS" panose="030F0702030302020204" pitchFamily="66" charset="0"/>
              </a:rPr>
              <a:t>много чешћа подршка за </a:t>
            </a:r>
            <a:r>
              <a:rPr lang="sr-Cyrl-RS" sz="2500" i="1" dirty="0">
                <a:latin typeface="Comic Sans MS" panose="030F0702030302020204" pitchFamily="66" charset="0"/>
              </a:rPr>
              <a:t>стицање својине </a:t>
            </a:r>
            <a:r>
              <a:rPr lang="sr-Cyrl-RS" sz="2500" dirty="0">
                <a:latin typeface="Comic Sans MS" panose="030F0702030302020204" pitchFamily="66" charset="0"/>
              </a:rPr>
              <a:t>на стану,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sr-Cyrl-RS" sz="2500" dirty="0">
                <a:latin typeface="Comic Sans MS" panose="030F0702030302020204" pitchFamily="66" charset="0"/>
              </a:rPr>
              <a:t>много мање за становање </a:t>
            </a:r>
            <a:r>
              <a:rPr lang="sr-Cyrl-RS" sz="2500" i="1" dirty="0">
                <a:latin typeface="Comic Sans MS" panose="030F0702030302020204" pitchFamily="66" charset="0"/>
              </a:rPr>
              <a:t>у закуп</a:t>
            </a:r>
            <a:r>
              <a:rPr lang="sr-Cyrl-RS" sz="2500" dirty="0">
                <a:latin typeface="Comic Sans MS" panose="030F0702030302020204" pitchFamily="66" charset="0"/>
              </a:rPr>
              <a:t>;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sr-Cyrl-RS" sz="2500" dirty="0">
                <a:latin typeface="Comic Sans MS" panose="030F0702030302020204" pitchFamily="66" charset="0"/>
              </a:rPr>
              <a:t>постоји и законски непрепознат стамбени статус </a:t>
            </a:r>
            <a:r>
              <a:rPr lang="sr-Cyrl-RS" sz="2500" i="1" dirty="0">
                <a:latin typeface="Comic Sans MS" panose="030F0702030302020204" pitchFamily="66" charset="0"/>
              </a:rPr>
              <a:t>права коришћења </a:t>
            </a:r>
            <a:r>
              <a:rPr lang="sr-Cyrl-RS" sz="2500" dirty="0">
                <a:latin typeface="Comic Sans MS" panose="030F0702030302020204" pitchFamily="66" charset="0"/>
              </a:rPr>
              <a:t>стана као вида социјалне заштите</a:t>
            </a:r>
          </a:p>
        </p:txBody>
      </p:sp>
      <p:sp>
        <p:nvSpPr>
          <p:cNvPr id="614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E8691B6-B3FC-4554-85E1-9D0C2E1FCDC1}" type="slidenum">
              <a:rPr lang="en-US" altLang="sr-Latn-R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sr-Latn-R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095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3"/>
          </a:xfrm>
        </p:spPr>
        <p:txBody>
          <a:bodyPr/>
          <a:lstStyle/>
          <a:p>
            <a:r>
              <a:rPr lang="sr-Cyrl-CS" altLang="en-US" sz="3600" dirty="0">
                <a:latin typeface="Comic Sans MS" panose="030F0702030302020204" pitchFamily="66" charset="0"/>
              </a:rPr>
              <a:t>СТАМБЕНА ПОДРШКА У СРБИЈИ</a:t>
            </a:r>
            <a:endParaRPr lang="sr-Latn-RS" altLang="sr-Latn-RS" sz="3600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143001"/>
            <a:ext cx="8534400" cy="5578474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sr-Cyrl-RS" sz="2400" b="1" dirty="0">
                <a:latin typeface="Comic Sans MS" panose="030F0702030302020204" pitchFamily="66" charset="0"/>
              </a:rPr>
              <a:t>Пружаоци услуга, </a:t>
            </a:r>
            <a:r>
              <a:rPr lang="sr-Cyrl-RS" sz="2400" dirty="0">
                <a:latin typeface="Comic Sans MS" panose="030F0702030302020204" pitchFamily="66" charset="0"/>
              </a:rPr>
              <a:t>јавни и приватни и то:</a:t>
            </a:r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sr-Cyrl-RS" sz="2400" dirty="0">
                <a:latin typeface="Comic Sans MS" panose="030F0702030302020204" pitchFamily="66" charset="0"/>
              </a:rPr>
              <a:t>опремање земљишта – ЈЛС, ЈП</a:t>
            </a:r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sr-Cyrl-RS" sz="2400" dirty="0">
                <a:latin typeface="Comic Sans MS" panose="030F0702030302020204" pitchFamily="66" charset="0"/>
              </a:rPr>
              <a:t>изградња – НВО, МО, ЈП, ГДС, ЛСА, приватнци</a:t>
            </a:r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sr-Cyrl-RS" sz="2400" dirty="0">
                <a:latin typeface="Comic Sans MS" panose="030F0702030302020204" pitchFamily="66" charset="0"/>
              </a:rPr>
              <a:t>расподела – ЈЛС, ЛСА</a:t>
            </a:r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sr-Cyrl-RS" sz="2400" dirty="0">
                <a:latin typeface="Comic Sans MS" panose="030F0702030302020204" pitchFamily="66" charset="0"/>
              </a:rPr>
              <a:t>управљање и одржавање – корисник, ЈЛС, ЛСА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sr-Cyrl-RS" sz="2400" b="1" dirty="0">
                <a:latin typeface="Comic Sans MS" panose="030F0702030302020204" pitchFamily="66" charset="0"/>
              </a:rPr>
              <a:t>Финансирање, </a:t>
            </a:r>
            <a:r>
              <a:rPr lang="sr-Cyrl-RS" sz="2400" dirty="0">
                <a:latin typeface="Comic Sans MS" panose="030F0702030302020204" pitchFamily="66" charset="0"/>
              </a:rPr>
              <a:t>јавна давања и то:</a:t>
            </a:r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sr-Cyrl-RS" sz="2400" dirty="0">
                <a:latin typeface="Comic Sans MS" panose="030F0702030302020204" pitchFamily="66" charset="0"/>
              </a:rPr>
              <a:t>донације (ИПА, МФИ, билатерлни уговори)</a:t>
            </a:r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sr-Cyrl-RS" sz="2400" dirty="0">
                <a:latin typeface="Comic Sans MS" panose="030F0702030302020204" pitchFamily="66" charset="0"/>
              </a:rPr>
              <a:t>буџети РС и ЈЛС,</a:t>
            </a:r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sr-Cyrl-RS" sz="2400" dirty="0">
                <a:latin typeface="Comic Sans MS" panose="030F0702030302020204" pitchFamily="66" charset="0"/>
              </a:rPr>
              <a:t>учешће ЈЛС у натури, гаранције државе; </a:t>
            </a:r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sr-Cyrl-RS" sz="2400" dirty="0">
                <a:latin typeface="Comic Sans MS" panose="030F0702030302020204" pitchFamily="66" charset="0"/>
              </a:rPr>
              <a:t>углавном неповратна средства; дугорочно неодрживо финансирање</a:t>
            </a:r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sr-Cyrl-RS" sz="2400" dirty="0">
                <a:latin typeface="Comic Sans MS" panose="030F0702030302020204" pitchFamily="66" charset="0"/>
              </a:rPr>
              <a:t>у периоду 2001-2019</a:t>
            </a:r>
            <a:r>
              <a:rPr lang="sr-Cyrl-RS" sz="2400" dirty="0"/>
              <a:t> </a:t>
            </a:r>
            <a:r>
              <a:rPr lang="sr-Cyrl-RS" sz="2400" dirty="0">
                <a:latin typeface="Comic Sans MS" panose="030F0702030302020204" pitchFamily="66" charset="0"/>
              </a:rPr>
              <a:t>&gt;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sr-Cyrl-RS" sz="2400" dirty="0">
                <a:latin typeface="Comic Sans MS" panose="030F0702030302020204" pitchFamily="66" charset="0"/>
              </a:rPr>
              <a:t>590</a:t>
            </a:r>
            <a:r>
              <a:rPr lang="en-US" sz="2400" dirty="0">
                <a:latin typeface="Comic Sans MS" panose="030F0702030302020204" pitchFamily="66" charset="0"/>
              </a:rPr>
              <a:t>.</a:t>
            </a:r>
            <a:r>
              <a:rPr lang="sr-Cyrl-RS" sz="2400" dirty="0">
                <a:latin typeface="Comic Sans MS" panose="030F0702030302020204" pitchFamily="66" charset="0"/>
              </a:rPr>
              <a:t>43 </a:t>
            </a:r>
            <a:r>
              <a:rPr lang="ru-RU" sz="2400" dirty="0">
                <a:latin typeface="Comic Sans MS" panose="030F0702030302020204" pitchFamily="66" charset="0"/>
              </a:rPr>
              <a:t>М€ јавне подршке за 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ru-RU" sz="2400" dirty="0">
                <a:latin typeface="Comic Sans MS" panose="030F0702030302020204" pitchFamily="66" charset="0"/>
              </a:rPr>
              <a:t>37</a:t>
            </a:r>
            <a:r>
              <a:rPr lang="en-US" sz="2400" dirty="0">
                <a:latin typeface="Comic Sans MS" panose="030F0702030302020204" pitchFamily="66" charset="0"/>
              </a:rPr>
              <a:t>,</a:t>
            </a:r>
            <a:r>
              <a:rPr lang="ru-RU" sz="2400" dirty="0">
                <a:latin typeface="Comic Sans MS" panose="030F0702030302020204" pitchFamily="66" charset="0"/>
              </a:rPr>
              <a:t>165 стамбених решења</a:t>
            </a:r>
            <a:r>
              <a:rPr lang="en-US" sz="2400" dirty="0">
                <a:latin typeface="Comic Sans MS" panose="030F0702030302020204" pitchFamily="66" charset="0"/>
              </a:rPr>
              <a:t> </a:t>
            </a:r>
            <a:r>
              <a:rPr lang="ru-RU" sz="2400" dirty="0">
                <a:latin typeface="Comic Sans MS" panose="030F0702030302020204" pitchFamily="66" charset="0"/>
              </a:rPr>
              <a:t>(15</a:t>
            </a:r>
            <a:r>
              <a:rPr lang="en-US" sz="2400" dirty="0">
                <a:latin typeface="Comic Sans MS" panose="030F0702030302020204" pitchFamily="66" charset="0"/>
              </a:rPr>
              <a:t>,</a:t>
            </a:r>
            <a:r>
              <a:rPr lang="ru-RU" sz="2400" dirty="0">
                <a:latin typeface="Comic Sans MS" panose="030F0702030302020204" pitchFamily="66" charset="0"/>
              </a:rPr>
              <a:t>186 </a:t>
            </a:r>
            <a:r>
              <a:rPr lang="sr-Cyrl-RS" sz="2400" dirty="0">
                <a:latin typeface="Comic Sans MS" panose="030F0702030302020204" pitchFamily="66" charset="0"/>
              </a:rPr>
              <a:t>€</a:t>
            </a:r>
            <a:r>
              <a:rPr lang="en-US" sz="2400" dirty="0">
                <a:latin typeface="Comic Sans MS" panose="030F0702030302020204" pitchFamily="66" charset="0"/>
              </a:rPr>
              <a:t>/</a:t>
            </a:r>
            <a:r>
              <a:rPr lang="sr-Cyrl-RS" sz="2400" dirty="0">
                <a:latin typeface="Comic Sans MS" panose="030F0702030302020204" pitchFamily="66" charset="0"/>
              </a:rPr>
              <a:t>решењу)</a:t>
            </a:r>
            <a:endParaRPr lang="sr-Latn-RS" sz="2400" dirty="0">
              <a:latin typeface="Comic Sans MS" panose="030F0702030302020204" pitchFamily="66" charset="0"/>
            </a:endParaRPr>
          </a:p>
        </p:txBody>
      </p:sp>
      <p:sp>
        <p:nvSpPr>
          <p:cNvPr id="6148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E8691B6-B3FC-4554-85E1-9D0C2E1FCDC1}" type="slidenum">
              <a:rPr lang="en-US" altLang="sr-Latn-R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sr-Latn-R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759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209CB314-6DA0-4FEC-971E-E7A75822405E}"/>
              </a:ext>
            </a:extLst>
          </p:cNvPr>
          <p:cNvSpPr/>
          <p:nvPr/>
        </p:nvSpPr>
        <p:spPr>
          <a:xfrm>
            <a:off x="257879" y="1147381"/>
            <a:ext cx="2409121" cy="13053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/>
              <a:t>20.000 субвенција за стамбене кредите</a:t>
            </a:r>
          </a:p>
          <a:p>
            <a:pPr algn="ctr"/>
            <a:r>
              <a:rPr lang="sr-Cyrl-RS" dirty="0"/>
              <a:t>7.000-9.000 евра/кориснику</a:t>
            </a:r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CBB13EEE-9EC6-43AE-B390-1146EE1D9229}"/>
              </a:ext>
            </a:extLst>
          </p:cNvPr>
          <p:cNvSpPr/>
          <p:nvPr/>
        </p:nvSpPr>
        <p:spPr>
          <a:xfrm>
            <a:off x="3071012" y="1214138"/>
            <a:ext cx="2761620" cy="1309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/>
              <a:t>3850 изграђених станова непрофитна продаја/закуп</a:t>
            </a:r>
          </a:p>
          <a:p>
            <a:pPr algn="ctr"/>
            <a:r>
              <a:rPr lang="sr-Cyrl-RS" dirty="0"/>
              <a:t> 33.800 евра/стану</a:t>
            </a:r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6B3D6ED1-DCFB-4796-A1EB-32F05E21A8B7}"/>
              </a:ext>
            </a:extLst>
          </p:cNvPr>
          <p:cNvSpPr/>
          <p:nvPr/>
        </p:nvSpPr>
        <p:spPr>
          <a:xfrm>
            <a:off x="6292572" y="1214138"/>
            <a:ext cx="2713238" cy="1309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/>
              <a:t>Обнова након поплава 2014.године</a:t>
            </a:r>
          </a:p>
          <a:p>
            <a:pPr algn="ctr"/>
            <a:r>
              <a:rPr lang="sr-Cyrl-RS" dirty="0"/>
              <a:t>500 стамбених решења</a:t>
            </a:r>
          </a:p>
          <a:p>
            <a:pPr algn="ctr"/>
            <a:r>
              <a:rPr lang="sr-Cyrl-RS" dirty="0"/>
              <a:t>18.000 -25.000 /ст. решењу</a:t>
            </a:r>
            <a:endParaRPr lang="en-GB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xmlns="" id="{A9872CE0-3327-46F1-BB52-ED5D78B47259}"/>
              </a:ext>
            </a:extLst>
          </p:cNvPr>
          <p:cNvSpPr/>
          <p:nvPr/>
        </p:nvSpPr>
        <p:spPr>
          <a:xfrm>
            <a:off x="4526386" y="3785719"/>
            <a:ext cx="2869907" cy="11773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/>
              <a:t>Избеглице и Социјално угрожена домаћинства укупно 21.300 решења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D39C4DB2-6DAE-4142-B97A-6AA0067CE2A8}"/>
              </a:ext>
            </a:extLst>
          </p:cNvPr>
          <p:cNvSpPr/>
          <p:nvPr/>
        </p:nvSpPr>
        <p:spPr>
          <a:xfrm>
            <a:off x="363297" y="5289613"/>
            <a:ext cx="1905784" cy="11334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/>
              <a:t>Помоћ у грађевинском материјалу </a:t>
            </a:r>
          </a:p>
          <a:p>
            <a:pPr algn="ctr"/>
            <a:r>
              <a:rPr lang="sr-Cyrl-RS" dirty="0"/>
              <a:t>6.800-8500 евра</a:t>
            </a:r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3B6FC5F-137D-4AC7-89D9-82C2EF1F431C}"/>
              </a:ext>
            </a:extLst>
          </p:cNvPr>
          <p:cNvSpPr/>
          <p:nvPr/>
        </p:nvSpPr>
        <p:spPr>
          <a:xfrm>
            <a:off x="2434526" y="5243225"/>
            <a:ext cx="2091860" cy="11773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/>
              <a:t>Куповина/обнова кућа - 10,500 евра/објекту</a:t>
            </a:r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F2E59E7F-53BC-43A2-8AD7-3639FC75DCA0}"/>
              </a:ext>
            </a:extLst>
          </p:cNvPr>
          <p:cNvSpPr/>
          <p:nvPr/>
        </p:nvSpPr>
        <p:spPr>
          <a:xfrm>
            <a:off x="4621133" y="5243211"/>
            <a:ext cx="2063014" cy="11773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/>
              <a:t>Изградња монтажних кућа 18.000 евра/објекту</a:t>
            </a:r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703671D6-D9F2-4BAC-8E31-4DA511EC14DE}"/>
              </a:ext>
            </a:extLst>
          </p:cNvPr>
          <p:cNvSpPr/>
          <p:nvPr/>
        </p:nvSpPr>
        <p:spPr>
          <a:xfrm>
            <a:off x="6778894" y="5235264"/>
            <a:ext cx="2148259" cy="11773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/>
              <a:t>Изградња </a:t>
            </a:r>
            <a:r>
              <a:rPr lang="sr-Cyrl-CS" dirty="0">
                <a:solidFill>
                  <a:schemeClr val="bg1"/>
                </a:solidFill>
              </a:rPr>
              <a:t>станова</a:t>
            </a:r>
            <a:endParaRPr lang="sr-Cyrl-RS" dirty="0">
              <a:solidFill>
                <a:schemeClr val="bg1"/>
              </a:solidFill>
            </a:endParaRPr>
          </a:p>
          <a:p>
            <a:pPr algn="ctr"/>
            <a:r>
              <a:rPr lang="sr-Cyrl-RS" dirty="0"/>
              <a:t>23.400 – 27.800 евра</a:t>
            </a:r>
            <a:r>
              <a:rPr lang="sr-Cyrl-RS" dirty="0">
                <a:solidFill>
                  <a:schemeClr val="bg1"/>
                </a:solidFill>
              </a:rPr>
              <a:t>/ стану</a:t>
            </a:r>
            <a:endParaRPr lang="en-GB" dirty="0">
              <a:solidFill>
                <a:schemeClr val="bg1"/>
              </a:solidFill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xmlns="" id="{AF3C036D-D3AA-423A-ACA7-FFDD00B1538E}"/>
              </a:ext>
            </a:extLst>
          </p:cNvPr>
          <p:cNvCxnSpPr>
            <a:cxnSpLocks/>
            <a:endCxn id="7" idx="2"/>
          </p:cNvCxnSpPr>
          <p:nvPr/>
        </p:nvCxnSpPr>
        <p:spPr>
          <a:xfrm flipV="1">
            <a:off x="1196325" y="4374377"/>
            <a:ext cx="3330061" cy="8500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xmlns="" id="{4978B31E-3F87-428C-84BF-EC282C0FB24C}"/>
              </a:ext>
            </a:extLst>
          </p:cNvPr>
          <p:cNvCxnSpPr>
            <a:cxnSpLocks/>
          </p:cNvCxnSpPr>
          <p:nvPr/>
        </p:nvCxnSpPr>
        <p:spPr>
          <a:xfrm flipV="1">
            <a:off x="3311369" y="4596835"/>
            <a:ext cx="1309643" cy="6088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xmlns="" id="{C3D30246-FB1E-4888-9F79-6FB9A1D40F1C}"/>
              </a:ext>
            </a:extLst>
          </p:cNvPr>
          <p:cNvCxnSpPr>
            <a:cxnSpLocks/>
          </p:cNvCxnSpPr>
          <p:nvPr/>
        </p:nvCxnSpPr>
        <p:spPr>
          <a:xfrm flipH="1" flipV="1">
            <a:off x="5832632" y="4918228"/>
            <a:ext cx="287982" cy="4101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xmlns="" id="{E1775D6E-D2E6-4C6D-9F88-922489761372}"/>
              </a:ext>
            </a:extLst>
          </p:cNvPr>
          <p:cNvCxnSpPr>
            <a:cxnSpLocks/>
          </p:cNvCxnSpPr>
          <p:nvPr/>
        </p:nvCxnSpPr>
        <p:spPr>
          <a:xfrm flipH="1" flipV="1">
            <a:off x="7332113" y="4596836"/>
            <a:ext cx="821287" cy="6275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xmlns="" id="{A9872CE0-3327-46F1-BB52-ED5D78B47259}"/>
              </a:ext>
            </a:extLst>
          </p:cNvPr>
          <p:cNvSpPr/>
          <p:nvPr/>
        </p:nvSpPr>
        <p:spPr>
          <a:xfrm>
            <a:off x="3455633" y="2746414"/>
            <a:ext cx="2285670" cy="10980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/>
              <a:t>Средње </a:t>
            </a:r>
            <a:r>
              <a:rPr lang="sr-Cyrl-RS" dirty="0" err="1"/>
              <a:t>доходовно</a:t>
            </a:r>
            <a:r>
              <a:rPr lang="sr-Cyrl-RS" dirty="0"/>
              <a:t> становништво</a:t>
            </a:r>
            <a:endParaRPr lang="en-GB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xmlns="" id="{A9872CE0-3327-46F1-BB52-ED5D78B47259}"/>
              </a:ext>
            </a:extLst>
          </p:cNvPr>
          <p:cNvSpPr/>
          <p:nvPr/>
        </p:nvSpPr>
        <p:spPr>
          <a:xfrm>
            <a:off x="129862" y="2799071"/>
            <a:ext cx="3161031" cy="17977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/>
              <a:t>Виши средњи слој и средње </a:t>
            </a:r>
            <a:r>
              <a:rPr lang="sr-Cyrl-RS" dirty="0" err="1"/>
              <a:t>доходовно</a:t>
            </a:r>
            <a:r>
              <a:rPr lang="sr-Cyrl-RS" dirty="0"/>
              <a:t>  становништва уз продају друге непокретности</a:t>
            </a:r>
            <a:endParaRPr lang="en-GB" dirty="0"/>
          </a:p>
        </p:txBody>
      </p:sp>
      <p:cxnSp>
        <p:nvCxnSpPr>
          <p:cNvPr id="29" name="Straight Arrow Connector 28"/>
          <p:cNvCxnSpPr>
            <a:cxnSpLocks/>
            <a:stCxn id="5" idx="2"/>
            <a:endCxn id="18" idx="0"/>
          </p:cNvCxnSpPr>
          <p:nvPr/>
        </p:nvCxnSpPr>
        <p:spPr>
          <a:xfrm>
            <a:off x="4451822" y="2523956"/>
            <a:ext cx="146646" cy="2224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cxnSpLocks/>
            <a:stCxn id="4" idx="2"/>
            <a:endCxn id="23" idx="0"/>
          </p:cNvCxnSpPr>
          <p:nvPr/>
        </p:nvCxnSpPr>
        <p:spPr>
          <a:xfrm>
            <a:off x="1462440" y="2452757"/>
            <a:ext cx="247938" cy="3463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>
            <a:extLst>
              <a:ext uri="{FF2B5EF4-FFF2-40B4-BE49-F238E27FC236}">
                <a16:creationId xmlns:a16="http://schemas.microsoft.com/office/drawing/2014/main" xmlns="" id="{A9872CE0-3327-46F1-BB52-ED5D78B47259}"/>
              </a:ext>
            </a:extLst>
          </p:cNvPr>
          <p:cNvSpPr/>
          <p:nvPr/>
        </p:nvSpPr>
        <p:spPr>
          <a:xfrm>
            <a:off x="6627482" y="2855493"/>
            <a:ext cx="2285670" cy="11773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dirty="0"/>
              <a:t>Становништво чији је једини дом погођен поплавама</a:t>
            </a:r>
            <a:endParaRPr lang="en-GB" dirty="0"/>
          </a:p>
        </p:txBody>
      </p:sp>
      <p:cxnSp>
        <p:nvCxnSpPr>
          <p:cNvPr id="40" name="Straight Arrow Connector 39"/>
          <p:cNvCxnSpPr>
            <a:cxnSpLocks/>
            <a:stCxn id="6" idx="2"/>
            <a:endCxn id="38" idx="0"/>
          </p:cNvCxnSpPr>
          <p:nvPr/>
        </p:nvCxnSpPr>
        <p:spPr>
          <a:xfrm>
            <a:off x="7649191" y="2523956"/>
            <a:ext cx="121126" cy="3315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itle 34">
            <a:extLst>
              <a:ext uri="{FF2B5EF4-FFF2-40B4-BE49-F238E27FC236}">
                <a16:creationId xmlns:a16="http://schemas.microsoft.com/office/drawing/2014/main" xmlns="" id="{53EEFBF3-9BAF-4126-83A3-F4CECD70F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7561"/>
          </a:xfrm>
        </p:spPr>
        <p:txBody>
          <a:bodyPr/>
          <a:lstStyle/>
          <a:p>
            <a:r>
              <a:rPr lang="sr-Cyrl-CS" altLang="en-US" sz="3200" dirty="0">
                <a:latin typeface="Comic Sans MS" panose="030F0702030302020204" pitchFamily="66" charset="0"/>
              </a:rPr>
              <a:t>СТАМБЕНА ПОДРШКА У СРБИЈИ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60035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722313" y="1600200"/>
            <a:ext cx="7772400" cy="2806701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sr-Cyrl-RS" sz="4400" dirty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+mj-ea"/>
                <a:cs typeface="+mj-cs"/>
              </a:rPr>
              <a:t>СТАМБЕНА ПОДРШКА У СКЛАДУ СА ЗАКОНОМ О СТАНОВАЊУ И ОДРЖАВАЊУ ЗГРАДА</a:t>
            </a:r>
            <a:endParaRPr lang="sr-Latn-RS" sz="4400" dirty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  <a:ea typeface="+mj-ea"/>
              <a:cs typeface="+mj-cs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5A6E21B-F3EB-45EA-975A-2064A1BFD778}" type="slidenum">
              <a:rPr lang="en-US" altLang="sr-Latn-RS" smtClean="0">
                <a:solidFill>
                  <a:srgbClr val="898989"/>
                </a:solidFill>
                <a:latin typeface="Calibri" panose="020F0502020204030204" pitchFamily="34" charset="0"/>
              </a:rPr>
              <a:pPr/>
              <a:t>6</a:t>
            </a:fld>
            <a:endParaRPr lang="en-US" altLang="sr-Latn-R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51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715962"/>
          </a:xfrm>
        </p:spPr>
        <p:txBody>
          <a:bodyPr/>
          <a:lstStyle/>
          <a:p>
            <a:r>
              <a:rPr lang="sr-Cyrl-RS" altLang="sr-Latn-RS" sz="3200" dirty="0">
                <a:latin typeface="Comic Sans MS" panose="030F0702030302020204" pitchFamily="66" charset="0"/>
              </a:rPr>
              <a:t>КОРИСНИЦИ – УСЛОВИ И КРИТЕРИЈУМИ</a:t>
            </a:r>
            <a:endParaRPr lang="sr-Latn-RS" altLang="sr-Latn-RS" sz="32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534400" cy="5440363"/>
          </a:xfrm>
        </p:spPr>
        <p:txBody>
          <a:bodyPr/>
          <a:lstStyle/>
          <a:p>
            <a:pPr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r>
              <a:rPr lang="sr-Cyrl-CS" altLang="sr-Latn-RS" sz="2400" dirty="0">
                <a:latin typeface="Comic Sans MS" panose="030F0702030302020204" pitchFamily="66" charset="0"/>
              </a:rPr>
              <a:t>Основни и кумулативни </a:t>
            </a:r>
            <a:r>
              <a:rPr lang="sr-Cyrl-CS" altLang="sr-Latn-RS" sz="2400" i="1" dirty="0">
                <a:latin typeface="Comic Sans MS" panose="030F0702030302020204" pitchFamily="66" charset="0"/>
              </a:rPr>
              <a:t>услови</a:t>
            </a:r>
            <a:r>
              <a:rPr lang="sr-Cyrl-CS" altLang="sr-Latn-RS" sz="2400" dirty="0">
                <a:latin typeface="Comic Sans MS" panose="030F0702030302020204" pitchFamily="66" charset="0"/>
              </a:rPr>
              <a:t> за избор корисника</a:t>
            </a:r>
            <a:r>
              <a:rPr lang="sr-Cyrl-CS" sz="2400" dirty="0">
                <a:latin typeface="Comic Sans MS" panose="030F0702030302020204" pitchFamily="66" charset="0"/>
              </a:rPr>
              <a:t>: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  <a:defRPr/>
            </a:pPr>
            <a:r>
              <a:rPr lang="sr-Cyrl-RS" sz="2400" dirty="0">
                <a:latin typeface="Comic Sans MS" panose="030F0702030302020204" pitchFamily="66" charset="0"/>
              </a:rPr>
              <a:t>држављани Републике Србије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  <a:defRPr/>
            </a:pPr>
            <a:r>
              <a:rPr lang="sr-Cyrl-RS" sz="2400" dirty="0">
                <a:latin typeface="Comic Sans MS" panose="030F0702030302020204" pitchFamily="66" charset="0"/>
              </a:rPr>
              <a:t>лице у стању стамбене потребе - без стана или без одговарајућег стана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  <a:defRPr/>
            </a:pPr>
            <a:r>
              <a:rPr lang="sr-Cyrl-RS" sz="2400" dirty="0">
                <a:latin typeface="Comic Sans MS" panose="030F0702030302020204" pitchFamily="66" charset="0"/>
              </a:rPr>
              <a:t>које нема примања која њему и његовој породици омогућавају решавање стамбене потребе на тржишту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endParaRPr lang="sr-Cyrl-RS" sz="2400" dirty="0"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r>
              <a:rPr lang="sr-Cyrl-RS" sz="2400" i="1" dirty="0">
                <a:latin typeface="Comic Sans MS" panose="030F0702030302020204" pitchFamily="66" charset="0"/>
              </a:rPr>
              <a:t>Критеријуми</a:t>
            </a:r>
            <a:r>
              <a:rPr lang="sr-Cyrl-RS" sz="2400" dirty="0">
                <a:latin typeface="Comic Sans MS" panose="030F0702030302020204" pitchFamily="66" charset="0"/>
              </a:rPr>
              <a:t> за остваривање предности:</a:t>
            </a:r>
          </a:p>
          <a:p>
            <a:pPr marL="457200" marR="0" lvl="0" indent="-457200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  <a:tabLst>
                <a:tab pos="630555" algn="l"/>
              </a:tabLst>
              <a:defRPr/>
            </a:pPr>
            <a:r>
              <a:rPr lang="sr-Cyrl-RS" sz="2400" dirty="0">
                <a:latin typeface="Comic Sans MS" panose="030F0702030302020204" pitchFamily="66" charset="0"/>
              </a:rPr>
              <a:t>стамбени статус,</a:t>
            </a:r>
            <a:endParaRPr lang="en-US" sz="2400" dirty="0">
              <a:latin typeface="Comic Sans MS" panose="030F0702030302020204" pitchFamily="66" charset="0"/>
            </a:endParaRPr>
          </a:p>
          <a:p>
            <a:pPr marL="457200" marR="0" lvl="0" indent="-457200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  <a:tabLst>
                <a:tab pos="630555" algn="l"/>
              </a:tabLst>
              <a:defRPr/>
            </a:pPr>
            <a:r>
              <a:rPr lang="sr-Cyrl-RS" sz="2400" dirty="0">
                <a:latin typeface="Comic Sans MS" panose="030F0702030302020204" pitchFamily="66" charset="0"/>
              </a:rPr>
              <a:t>услови становања,</a:t>
            </a:r>
            <a:endParaRPr lang="en-US" sz="2400" dirty="0">
              <a:latin typeface="Comic Sans MS" panose="030F0702030302020204" pitchFamily="66" charset="0"/>
            </a:endParaRPr>
          </a:p>
          <a:p>
            <a:pPr marL="457200" marR="0" lvl="0" indent="-457200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  <a:tabLst>
                <a:tab pos="630555" algn="l"/>
              </a:tabLst>
              <a:defRPr/>
            </a:pPr>
            <a:r>
              <a:rPr lang="sr-Cyrl-RS" sz="2400" dirty="0">
                <a:latin typeface="Comic Sans MS" panose="030F0702030302020204" pitchFamily="66" charset="0"/>
              </a:rPr>
              <a:t>број чланова породичног домаћинства,</a:t>
            </a:r>
            <a:endParaRPr lang="en-US" sz="2400" dirty="0">
              <a:latin typeface="Comic Sans MS" panose="030F0702030302020204" pitchFamily="66" charset="0"/>
            </a:endParaRPr>
          </a:p>
          <a:p>
            <a:pPr marL="457200" marR="0" lvl="0" indent="-457200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  <a:tabLst>
                <a:tab pos="630555" algn="l"/>
              </a:tabLst>
              <a:defRPr/>
            </a:pPr>
            <a:r>
              <a:rPr lang="sr-Cyrl-RS" sz="2400" dirty="0">
                <a:latin typeface="Comic Sans MS" panose="030F0702030302020204" pitchFamily="66" charset="0"/>
              </a:rPr>
              <a:t>здравствено стање,</a:t>
            </a:r>
            <a:endParaRPr lang="en-US" sz="2400" dirty="0">
              <a:latin typeface="Comic Sans MS" panose="030F0702030302020204" pitchFamily="66" charset="0"/>
            </a:endParaRPr>
          </a:p>
          <a:p>
            <a:pPr marL="457200" indent="-457200">
              <a:spcBef>
                <a:spcPts val="0"/>
              </a:spcBef>
              <a:buFont typeface="+mj-lt"/>
              <a:buAutoNum type="arabicPeriod"/>
              <a:defRPr/>
            </a:pPr>
            <a:r>
              <a:rPr lang="sr-Cyrl-RS" sz="2400" dirty="0">
                <a:latin typeface="Comic Sans MS" panose="030F0702030302020204" pitchFamily="66" charset="0"/>
              </a:rPr>
              <a:t>инвалидност и телесно оштећење</a:t>
            </a:r>
            <a:endParaRPr lang="sr-Cyrl-CS" sz="2400" dirty="0">
              <a:latin typeface="Comic Sans MS" panose="030F0702030302020204" pitchFamily="66" charset="0"/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sr-Cyrl-CS" sz="2400" dirty="0"/>
          </a:p>
          <a:p>
            <a:pPr>
              <a:defRPr/>
            </a:pPr>
            <a:endParaRPr lang="sr-Cyrl-CS" sz="2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sr-Cyrl-CS" sz="24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sr-Cyrl-CS" sz="2400" dirty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64B72EA-9B63-4A21-BD62-264E186FC921}" type="slidenum">
              <a:rPr lang="en-US" altLang="sr-Latn-R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sr-Latn-RS" sz="1200">
              <a:solidFill>
                <a:srgbClr val="898989"/>
              </a:solidFill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533400" y="2971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sr-Latn-RS" altLang="sr-Latn-R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sr-Cyrl-RS" altLang="sr-Latn-RS" sz="3600" dirty="0">
                <a:latin typeface="Comic Sans MS" panose="030F0702030302020204" pitchFamily="66" charset="0"/>
              </a:rPr>
              <a:t>КОРИСНИЦИ – КАТЕГОРИЈЕ</a:t>
            </a:r>
            <a:endParaRPr lang="sr-Latn-RS" altLang="sr-Latn-RS" sz="3600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228600" y="1204912"/>
            <a:ext cx="8686800" cy="5334000"/>
          </a:xfrm>
        </p:spPr>
        <p:txBody>
          <a:bodyPr/>
          <a:lstStyle/>
          <a:p>
            <a:pPr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r>
              <a:rPr lang="sr-Cyrl-CS" altLang="sr-Latn-RS" sz="2400" dirty="0">
                <a:latin typeface="Comic Sans MS" panose="030F0702030302020204" pitchFamily="66" charset="0"/>
              </a:rPr>
              <a:t>Категорије према којима се формулишу програми с.п. лице без стана/одговарајућег стана, које је:</a:t>
            </a:r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sr-Cyrl-CS" altLang="sr-Latn-RS" sz="2400" dirty="0">
                <a:latin typeface="Comic Sans MS" panose="030F0702030302020204" pitchFamily="66" charset="0"/>
              </a:rPr>
              <a:t>бескућник; </a:t>
            </a:r>
            <a:endParaRPr lang="sr-Latn-RS" altLang="sr-Latn-RS" sz="2400" dirty="0"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sr-Cyrl-CS" altLang="sr-Latn-RS" sz="2400" dirty="0">
                <a:latin typeface="Comic Sans MS" panose="030F0702030302020204" pitchFamily="66" charset="0"/>
              </a:rPr>
              <a:t>привремени бескућник, </a:t>
            </a:r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sr-Cyrl-CS" altLang="sr-Latn-RS" sz="2400" dirty="0">
                <a:latin typeface="Comic Sans MS" panose="030F0702030302020204" pitchFamily="66" charset="0"/>
              </a:rPr>
              <a:t>жртва породичног насиља</a:t>
            </a:r>
            <a:endParaRPr lang="sr-Latn-RS" altLang="sr-Latn-RS" sz="2400" dirty="0"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sr-Cyrl-CS" altLang="sr-Latn-RS" sz="2400" dirty="0">
                <a:latin typeface="Comic Sans MS" panose="030F0702030302020204" pitchFamily="66" charset="0"/>
              </a:rPr>
              <a:t>корисник права на новчану социјалну помоћ;</a:t>
            </a:r>
            <a:endParaRPr lang="sr-Latn-RS" altLang="sr-Latn-RS" sz="2400" dirty="0"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sr-Cyrl-CS" altLang="sr-Latn-RS" sz="2400" dirty="0">
                <a:latin typeface="Comic Sans MS" panose="030F0702030302020204" pitchFamily="66" charset="0"/>
              </a:rPr>
              <a:t>борац I категорије, корисник борачко-инвалидске заштите и заштите цивилних инвалида рата;</a:t>
            </a:r>
            <a:endParaRPr lang="sr-Latn-RS" altLang="sr-Latn-RS" sz="2400" dirty="0"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sr-Cyrl-RS" altLang="sr-Latn-RS" sz="2400" dirty="0">
                <a:latin typeface="Comic Sans MS" panose="030F0702030302020204" pitchFamily="66" charset="0"/>
              </a:rPr>
              <a:t>особа са инвалидитетом;</a:t>
            </a:r>
            <a:endParaRPr lang="sr-Latn-RS" altLang="sr-Latn-RS" sz="2400" dirty="0"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sr-Cyrl-CS" altLang="sr-Latn-RS" sz="2400" dirty="0">
                <a:latin typeface="Comic Sans MS" panose="030F0702030302020204" pitchFamily="66" charset="0"/>
              </a:rPr>
              <a:t>без средстава да реши стамбену потребу на тржишту;</a:t>
            </a:r>
            <a:endParaRPr lang="sr-Latn-RS" altLang="sr-Latn-RS" sz="2400" dirty="0"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sr-Cyrl-CS" altLang="sr-Latn-RS" sz="2400" dirty="0">
                <a:latin typeface="Comic Sans MS" panose="030F0702030302020204" pitchFamily="66" charset="0"/>
              </a:rPr>
              <a:t>са занимањем које је недостајуће занимање и од интереса је за ЈЛС/орган државне управе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q"/>
              <a:defRPr/>
            </a:pPr>
            <a:r>
              <a:rPr lang="sr-Cyrl-CS" altLang="sr-Latn-RS" sz="2400" dirty="0">
                <a:latin typeface="Comic Sans MS" panose="030F0702030302020204" pitchFamily="66" charset="0"/>
              </a:rPr>
              <a:t>Није сваки програм стамбене подршке одговарајући за сваку од категорија</a:t>
            </a:r>
            <a:endParaRPr lang="sr-Latn-RS" altLang="sr-Latn-RS" sz="2400" dirty="0">
              <a:latin typeface="Comic Sans MS" panose="030F0702030302020204" pitchFamily="66" charset="0"/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BA3EC7B-BD5D-4953-9C73-2735E72CED9D}" type="slidenum">
              <a:rPr lang="en-US" altLang="sr-Latn-R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sr-Latn-R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r-Cyrl-CS" sz="3600" dirty="0">
                <a:latin typeface="Comic Sans MS" panose="030F0702030302020204" pitchFamily="66" charset="0"/>
              </a:rPr>
              <a:t>СТАМБЕНА ПРИУШТИВОСТ НА ТРЖИШТУ</a:t>
            </a:r>
            <a:endParaRPr lang="sr-Latn-RS" sz="3600" dirty="0">
              <a:latin typeface="Comic Sans MS" panose="030F0702030302020204" pitchFamily="66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37882" y="1295400"/>
            <a:ext cx="6082118" cy="4525963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4C1CAC-510A-4DEB-B621-3651C5E10B21}" type="slidenum">
              <a:rPr lang="en-US" altLang="sr-Latn-RS" smtClean="0"/>
              <a:pPr>
                <a:defRPr/>
              </a:pPr>
              <a:t>9</a:t>
            </a:fld>
            <a:endParaRPr lang="en-US" altLang="sr-Latn-R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192467"/>
              </p:ext>
            </p:extLst>
          </p:nvPr>
        </p:nvGraphicFramePr>
        <p:xfrm>
          <a:off x="2819400" y="5960654"/>
          <a:ext cx="3302000" cy="7239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52700"/>
                <a:gridCol w="749300"/>
              </a:tblGrid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100" u="none" strike="noStrike" dirty="0">
                          <a:effectLst/>
                        </a:rPr>
                        <a:t>Просечна потрошачка корпа</a:t>
                      </a:r>
                      <a:endParaRPr lang="sr-Cyrl-R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u="none" strike="noStrike">
                          <a:effectLst/>
                        </a:rPr>
                        <a:t>69523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100" u="none" strike="noStrike" dirty="0">
                          <a:effectLst/>
                        </a:rPr>
                        <a:t>Тржишна цена стана</a:t>
                      </a:r>
                      <a:endParaRPr lang="sr-Cyrl-R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u="none" strike="noStrike">
                          <a:effectLst/>
                        </a:rPr>
                        <a:t>33192</a:t>
                      </a:r>
                      <a:endParaRPr lang="sr-Latn-R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Закупнина на тржошту 150 евра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u="none" strike="noStrike" dirty="0">
                          <a:effectLst/>
                        </a:rPr>
                        <a:t>18000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sr-Cyrl-RS" sz="1100" u="none" strike="noStrike">
                          <a:effectLst/>
                        </a:rPr>
                        <a:t>Побољшање услова становања</a:t>
                      </a:r>
                      <a:endParaRPr lang="sr-Cyrl-R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100" u="none" strike="noStrike" dirty="0">
                          <a:effectLst/>
                        </a:rPr>
                        <a:t>6000</a:t>
                      </a:r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8217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2113</TotalTime>
  <Words>1732</Words>
  <Application>Microsoft Office PowerPoint</Application>
  <PresentationFormat>On-screen Show (4:3)</PresentationFormat>
  <Paragraphs>272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Comic Sans MS</vt:lpstr>
      <vt:lpstr>Courier New</vt:lpstr>
      <vt:lpstr>Times New Roman</vt:lpstr>
      <vt:lpstr>Wingdings</vt:lpstr>
      <vt:lpstr>Office Theme</vt:lpstr>
      <vt:lpstr>ПРЕДСТАВЉАЊЕ ПРИРУЧНИКА О СТАМБЕНОЈ ПОДРШЦИ</vt:lpstr>
      <vt:lpstr>СТАМБЕНА ПОДРШКА – ПОЈАМ И ОДЛИКЕ</vt:lpstr>
      <vt:lpstr>СТАМБЕНА ПОДРШКА У СРБИЈИ</vt:lpstr>
      <vt:lpstr>СТАМБЕНА ПОДРШКА У СРБИЈИ</vt:lpstr>
      <vt:lpstr>СТАМБЕНА ПОДРШКА У СРБИЈИ</vt:lpstr>
      <vt:lpstr>PowerPoint Presentation</vt:lpstr>
      <vt:lpstr>КОРИСНИЦИ – УСЛОВИ И КРИТЕРИЈУМИ</vt:lpstr>
      <vt:lpstr>КОРИСНИЦИ – КАТЕГОРИЈЕ</vt:lpstr>
      <vt:lpstr>СТАМБЕНА ПРИУШТИВОСТ НА ТРЖИШТУ</vt:lpstr>
      <vt:lpstr>СТАМБЕНА ПРИУШТИВОСТ -МИНИМАЛНО</vt:lpstr>
      <vt:lpstr>КОРИСНИЦИ – СТАМБЕНИ СТАТУС И УСЛОВИ СТАНОВАЊА</vt:lpstr>
      <vt:lpstr>КОРИСНИЦИ – ГРАНИЦЕ ПРИМАЊА</vt:lpstr>
      <vt:lpstr>НАЧИНИ ПРУЖАЊА УСЛУГЕ</vt:lpstr>
      <vt:lpstr>ФАЗЕ У СПРОВОЂЕЊУ СТАМБЕНЕ ПОДРШКЕ</vt:lpstr>
      <vt:lpstr>Испитивање стамбених потреба и планирање</vt:lpstr>
      <vt:lpstr>PowerPoint Presentation</vt:lpstr>
      <vt:lpstr>Програмирање и спровођење активности</vt:lpstr>
      <vt:lpstr>ЦИЉЕВИ СТАМБЕНЕ СТРАТЕГИЈЕ</vt:lpstr>
      <vt:lpstr>Праћење и оцена ефеката</vt:lpstr>
      <vt:lpstr>ДОКУМЕНТИ ЗА СТАМБЕНУ ПОДРШКУ</vt:lpstr>
      <vt:lpstr>Svetlana.Ristic@MGSI.GOV.RS</vt:lpstr>
    </vt:vector>
  </TitlesOfParts>
  <Company>Acer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Valued Acer Customer</dc:creator>
  <cp:lastModifiedBy>Svetlana Ristic</cp:lastModifiedBy>
  <cp:revision>142</cp:revision>
  <dcterms:created xsi:type="dcterms:W3CDTF">2011-05-02T13:38:29Z</dcterms:created>
  <dcterms:modified xsi:type="dcterms:W3CDTF">2021-02-22T07:56:40Z</dcterms:modified>
</cp:coreProperties>
</file>